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65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2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7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7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0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123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74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1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771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92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BFCFA-A86A-4B36-BE73-4C4B31426A04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BF766-F8BF-488E-ADBD-CF4DF33EC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9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Hayvanların nakile uygunluklarının kontrolü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Hayvanlar nakil öncesi, sırası ve sonrasında kontrol edilmelidir. </a:t>
            </a:r>
          </a:p>
          <a:p>
            <a:pPr marL="0" indent="0">
              <a:buNone/>
            </a:pPr>
            <a:r>
              <a:rPr lang="tr-TR" dirty="0" smtClean="0"/>
              <a:t>Avrupa Veteriner Hekimler Federasyonu tarafından durumları </a:t>
            </a:r>
            <a:r>
              <a:rPr lang="tr-TR" b="1" dirty="0" smtClean="0"/>
              <a:t>nakile uygun olmayan hayvanlar;</a:t>
            </a:r>
          </a:p>
          <a:p>
            <a:r>
              <a:rPr lang="tr-TR" dirty="0" smtClean="0"/>
              <a:t>Şiddetli ağrısı olanlar</a:t>
            </a:r>
          </a:p>
          <a:p>
            <a:r>
              <a:rPr lang="tr-TR" dirty="0" smtClean="0"/>
              <a:t>Açık yarası olanlar</a:t>
            </a:r>
          </a:p>
          <a:p>
            <a:r>
              <a:rPr lang="tr-TR" dirty="0" smtClean="0"/>
              <a:t>Gebelik periyodunun son %10 </a:t>
            </a:r>
            <a:r>
              <a:rPr lang="tr-TR" dirty="0" err="1" smtClean="0"/>
              <a:t>luk</a:t>
            </a:r>
            <a:r>
              <a:rPr lang="tr-TR" dirty="0" smtClean="0"/>
              <a:t> diliminde olanlar</a:t>
            </a:r>
          </a:p>
          <a:p>
            <a:r>
              <a:rPr lang="tr-TR" dirty="0" smtClean="0"/>
              <a:t>Doğumdan sonra 48 saat geçmemiş hayvanlar</a:t>
            </a:r>
          </a:p>
          <a:p>
            <a:r>
              <a:rPr lang="tr-TR" dirty="0" smtClean="0"/>
              <a:t>Göbek kordonu tam olarak iyileşmemiş (14 günden küçük buzağılar, 4 haftadan küçük domuz yavruları, 1 haftadan küçük kuzular) hayvanlar</a:t>
            </a:r>
          </a:p>
          <a:p>
            <a:r>
              <a:rPr lang="tr-TR" dirty="0" smtClean="0"/>
              <a:t>Yardımsız ayakta duramayan ve yürüyemeyen hayvanlar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092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Normalde nakile uygun olmayan fakat koşulların çok iyi hale getirilmesiyle nakil yapılan hayvanlar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Ayakta duramayan fakat yem yiyip su içebilenler</a:t>
            </a:r>
          </a:p>
          <a:p>
            <a:r>
              <a:rPr lang="tr-TR" dirty="0" smtClean="0"/>
              <a:t>Kemik kırığı olanlar</a:t>
            </a:r>
          </a:p>
          <a:p>
            <a:r>
              <a:rPr lang="tr-TR" dirty="0" smtClean="0"/>
              <a:t>Büyük ve derin yaraları olanlar</a:t>
            </a:r>
          </a:p>
          <a:p>
            <a:r>
              <a:rPr lang="tr-TR" dirty="0" smtClean="0"/>
              <a:t>Şiddetli kanaması olanlar</a:t>
            </a:r>
          </a:p>
          <a:p>
            <a:r>
              <a:rPr lang="tr-TR" dirty="0" smtClean="0"/>
              <a:t>Belli bir dereceye kadar topallığı olanlar</a:t>
            </a:r>
          </a:p>
          <a:p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prolapsusu</a:t>
            </a:r>
            <a:r>
              <a:rPr lang="tr-TR" dirty="0" smtClean="0"/>
              <a:t> olanlar</a:t>
            </a:r>
          </a:p>
          <a:p>
            <a:r>
              <a:rPr lang="tr-TR" dirty="0" smtClean="0"/>
              <a:t>Kısa bir süre önce </a:t>
            </a:r>
            <a:r>
              <a:rPr lang="tr-TR" dirty="0" err="1" smtClean="0"/>
              <a:t>boynuzsuzlaştırma</a:t>
            </a:r>
            <a:r>
              <a:rPr lang="tr-TR" dirty="0" smtClean="0"/>
              <a:t> yapılanlar</a:t>
            </a:r>
          </a:p>
          <a:p>
            <a:r>
              <a:rPr lang="tr-TR" dirty="0" err="1" smtClean="0"/>
              <a:t>Kardiyovasküler</a:t>
            </a:r>
            <a:r>
              <a:rPr lang="tr-TR" dirty="0" smtClean="0"/>
              <a:t> ve solunum bozukluğu olanlar</a:t>
            </a:r>
          </a:p>
          <a:p>
            <a:r>
              <a:rPr lang="tr-TR" dirty="0" smtClean="0"/>
              <a:t>Kör hayvanlar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70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Hasta ya da yaralı hayvanlar ancak,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dirty="0" smtClean="0"/>
              <a:t>Resmî </a:t>
            </a:r>
            <a:r>
              <a:rPr lang="tr-TR" dirty="0"/>
              <a:t>veteriner hekim görüşü alınması şartıyla;  hastalıkları ya da yaraları hafif ise ve nakil işlemi fazla bir acıya yol açmayacaksa,</a:t>
            </a:r>
            <a:endParaRPr lang="en-US" dirty="0"/>
          </a:p>
          <a:p>
            <a:pPr lvl="0" algn="just"/>
            <a:r>
              <a:rPr lang="tr-TR" dirty="0"/>
              <a:t>Yetkili kurum tarafından onaylanmak şartıyla bilimsel bir araştırma programı için nakli yapılıyorsa ve deney amaçlı hayvanların korunmasına dair mevzuatta belirtilen hayvan refahı şartlarına uygun olarak naklediliyorsa,</a:t>
            </a:r>
            <a:endParaRPr lang="en-US" dirty="0"/>
          </a:p>
          <a:p>
            <a:pPr lvl="0" algn="just"/>
            <a:r>
              <a:rPr lang="tr-TR" dirty="0"/>
              <a:t>Gereksiz acı ya da kötü muamele söz konusu olmamak kaydıyla, veteriner hekim tedavisi veya teşhisi için ya da bu tür tedavi veya teşhis işlemlerinden sonra, veteriner hekim gözetimi altında ise </a:t>
            </a:r>
            <a:r>
              <a:rPr lang="tr-TR" dirty="0" smtClean="0"/>
              <a:t>nakledilebilirler.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191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Nakilde görevli araç ve personel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H</a:t>
            </a:r>
            <a:r>
              <a:rPr lang="tr-TR" dirty="0" smtClean="0"/>
              <a:t>ayvan </a:t>
            </a:r>
            <a:r>
              <a:rPr lang="tr-TR" dirty="0"/>
              <a:t>nakillerinde kullanılacak karayolu ve denizyolu araçlarının onay belgesine ve bu araçları kullanacak sürücülerinde yeterlilik belgesine sahip olması gerekmektedir. Bu belgeler İl Müdürlüğü tarafından verilecektir.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Aynı zamanda hayvan nakilleri için 2 tip nakliyeci yetki belgesi bulunmaktadır. </a:t>
            </a:r>
            <a:r>
              <a:rPr lang="tr-TR" dirty="0">
                <a:solidFill>
                  <a:srgbClr val="FF0000"/>
                </a:solidFill>
              </a:rPr>
              <a:t>Nakliyeci yetki belgesi Tip 1 ile </a:t>
            </a:r>
            <a:r>
              <a:rPr lang="tr-TR" dirty="0" smtClean="0">
                <a:solidFill>
                  <a:srgbClr val="FF0000"/>
                </a:solidFill>
              </a:rPr>
              <a:t>uzun </a:t>
            </a:r>
            <a:r>
              <a:rPr lang="tr-TR" dirty="0">
                <a:solidFill>
                  <a:srgbClr val="FF0000"/>
                </a:solidFill>
              </a:rPr>
              <a:t>nakillere izin </a:t>
            </a:r>
            <a:r>
              <a:rPr lang="tr-TR" dirty="0">
                <a:solidFill>
                  <a:srgbClr val="00B050"/>
                </a:solidFill>
              </a:rPr>
              <a:t>verilmemektedir</a:t>
            </a:r>
            <a:r>
              <a:rPr lang="tr-TR" dirty="0"/>
              <a:t>. Nakliyeci yetki belgesi Tip 2 </a:t>
            </a:r>
            <a:r>
              <a:rPr lang="tr-TR" dirty="0" smtClean="0"/>
              <a:t>ise </a:t>
            </a:r>
            <a:r>
              <a:rPr lang="tr-TR" dirty="0"/>
              <a:t>uzun nakiller dahil tüm nakiller için geçerlidir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Sürüş kalitesi</a:t>
            </a:r>
          </a:p>
          <a:p>
            <a:pPr marL="0" indent="0">
              <a:buNone/>
            </a:pPr>
            <a:r>
              <a:rPr lang="tr-TR" dirty="0" smtClean="0"/>
              <a:t>Eğitim</a:t>
            </a:r>
          </a:p>
          <a:p>
            <a:pPr marL="0" indent="0">
              <a:buNone/>
            </a:pPr>
            <a:r>
              <a:rPr lang="tr-TR" dirty="0" smtClean="0"/>
              <a:t>Ücret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42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Hayvanların nakillerinde kullanılacak araçlar, konteynırlar ve bunların donanımı;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Hayvanların </a:t>
            </a:r>
            <a:r>
              <a:rPr lang="tr-TR" dirty="0"/>
              <a:t>nakil aracına yüklenmesinden indirilmesine kadar geçen sürede yaralanmalarını ve acı çekmelerini engelleyen, sağlıklarını koruyan ve güvenliğini sağlayan,</a:t>
            </a:r>
            <a:endParaRPr lang="en-US" dirty="0"/>
          </a:p>
          <a:p>
            <a:pPr lvl="0"/>
            <a:r>
              <a:rPr lang="tr-TR" dirty="0"/>
              <a:t>Hayvanların araçtan düşmesini önleyen ve onların kaçmasını engelleyecek şekilde tasarlanmış, aynı zamanda dayanıklı,</a:t>
            </a:r>
            <a:endParaRPr lang="en-US" dirty="0"/>
          </a:p>
          <a:p>
            <a:pPr lvl="0"/>
            <a:r>
              <a:rPr lang="tr-TR" dirty="0"/>
              <a:t>Hayvanları aşırı soğuk ve aşırı sıcak hava koşullarına ve ani hava değişimine karşı koruyabilen</a:t>
            </a:r>
            <a:r>
              <a:rPr lang="tr-TR" dirty="0" smtClean="0"/>
              <a:t>,</a:t>
            </a:r>
          </a:p>
          <a:p>
            <a:pPr lvl="0"/>
            <a:r>
              <a:rPr lang="tr-TR" dirty="0"/>
              <a:t>Zemini kaygan olmayan, idrar ve dışkı sızıntısını önleyen veya asgariye indiren,</a:t>
            </a:r>
            <a:endParaRPr lang="en-US" dirty="0"/>
          </a:p>
          <a:p>
            <a:pPr lvl="0"/>
            <a:r>
              <a:rPr lang="tr-TR" dirty="0"/>
              <a:t>Hayvanların nakil aracı içinde tutuldukları bölmelerde ve çok katlı taşıma sistemlerinde her bir katta yeterli alan oluşturulan,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044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Hayvanların doğal hareketlerini hiçbir şekilde kısıtlamayan ve yeterli düzeyde havalandırma sağlayan,   </a:t>
            </a:r>
            <a:endParaRPr lang="en-US" dirty="0"/>
          </a:p>
          <a:p>
            <a:r>
              <a:rPr lang="tr-TR" dirty="0"/>
              <a:t>Nakil sırasında hayvanların kontrol edilebilmesi ve bakımı için yeterli aydınlatma imkânı sağlayan nitelikte olmalıdır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971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Eğer havayolu ile nakil konteynırlar içinde gerçekleştirilecek ise;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Hayvan </a:t>
            </a:r>
            <a:r>
              <a:rPr lang="tr-TR" dirty="0"/>
              <a:t>nakillerinin gerçekleştirileceği konteynırlar açık ve gözle görülebilir bir şekilde işaretlenmeli ve üzerlerine içinde canlı hayvan taşındığını gösteren bir levha konulmalıdır.</a:t>
            </a:r>
            <a:endParaRPr lang="en-US" dirty="0"/>
          </a:p>
          <a:p>
            <a:pPr lvl="0"/>
            <a:r>
              <a:rPr lang="tr-TR" dirty="0"/>
              <a:t>Taşıma, indirme, bindirme gibi işlemlerde, konteynırlar dik tutulmalı, sallama ve sarsıntılar en aza indirilmelidir. Konteynırlar nakliye araçlarının hareketlerinden dolayı yer değiştirmelerini önlemek için sıkıca bağlanmalıdır.</a:t>
            </a:r>
            <a:endParaRPr lang="en-US" dirty="0"/>
          </a:p>
          <a:p>
            <a:pPr lvl="0"/>
            <a:r>
              <a:rPr lang="tr-TR" dirty="0"/>
              <a:t>Konteynırların, yüklenecekleri nakliye aracına güvenli bir şekilde bağlanabilmelerine uygun ve bakımı yapılmış bağlama noktaları ile donatılmış olması </a:t>
            </a:r>
            <a:r>
              <a:rPr lang="tr-TR" dirty="0" smtClean="0"/>
              <a:t>gerekmektedir.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610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412</Words>
  <Application>Microsoft Office PowerPoint</Application>
  <PresentationFormat>Geniş ekran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Hayvanların nakile uygunluklarının kontrolü</vt:lpstr>
      <vt:lpstr>Normalde nakile uygun olmayan fakat koşulların çok iyi hale getirilmesiyle nakil yapılan hayvanlar</vt:lpstr>
      <vt:lpstr>Hasta ya da yaralı hayvanlar ancak,  </vt:lpstr>
      <vt:lpstr>Nakilde görevli araç ve personel</vt:lpstr>
      <vt:lpstr>Hayvanların nakillerinde kullanılacak araçlar, konteynırlar ve bunların donanımı; </vt:lpstr>
      <vt:lpstr>PowerPoint Sunusu</vt:lpstr>
      <vt:lpstr>Eğer havayolu ile nakil konteynırlar içinde gerçekleştirilecek ise;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Hayvanların nakile uygunluklarının kontrolü</dc:title>
  <dc:creator>user</dc:creator>
  <cp:lastModifiedBy>user</cp:lastModifiedBy>
  <cp:revision>2</cp:revision>
  <dcterms:created xsi:type="dcterms:W3CDTF">2017-05-08T12:05:55Z</dcterms:created>
  <dcterms:modified xsi:type="dcterms:W3CDTF">2017-05-08T12:24:29Z</dcterms:modified>
</cp:coreProperties>
</file>