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 id="2147483698" r:id="rId4"/>
  </p:sldMasterIdLst>
  <p:notesMasterIdLst>
    <p:notesMasterId r:id="rId14"/>
  </p:notesMasterIdLst>
  <p:sldIdLst>
    <p:sldId id="1082" r:id="rId5"/>
    <p:sldId id="1083" r:id="rId6"/>
    <p:sldId id="1084" r:id="rId7"/>
    <p:sldId id="1085" r:id="rId8"/>
    <p:sldId id="1086" r:id="rId9"/>
    <p:sldId id="1087" r:id="rId10"/>
    <p:sldId id="1088" r:id="rId11"/>
    <p:sldId id="1089" r:id="rId12"/>
    <p:sldId id="1090"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83" d="100"/>
          <a:sy n="83" d="100"/>
        </p:scale>
        <p:origin x="1086"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pPr/>
              <a:t>3/31/2020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pPr/>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pPr/>
              <a:t>3/31/2020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pPr/>
              <a:t>3/31/2020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pPr/>
              <a:t>3/31/2020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pPr/>
              <a:t>3/31/2020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pPr/>
              <a:t>3/31/2020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pPr/>
              <a:t>3/31/2020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pPr/>
              <a:t>3/31/2020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pPr/>
              <a:t>3/31/2020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pPr/>
              <a:t>3/31/2020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pPr/>
              <a:t>3/31/2020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pPr/>
              <a:t>3/31/2020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pPr/>
              <a:t>3/31/2020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pPr/>
              <a:t>3/31/2020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pPr/>
              <a:t>3/31/2020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pPr>
                <a:defRPr/>
              </a:pPr>
              <a:t>3/31/2020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pPr>
                <a:defRPr/>
              </a:pPr>
              <a:t>3/31/2020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pPr>
                <a:defRPr/>
              </a:pPr>
              <a:t>3/31/2020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pPr>
                <a:defRPr/>
              </a:pPr>
              <a:t>3/31/2020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pPr/>
              <a:t>3/31/2020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pPr/>
              <a:t>3/31/2020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pPr/>
              <a:t>3/31/2020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737E2337-68BC-45E7-836F-1E626B542781}" type="datetimeFigureOut">
              <a:rPr lang="tr-TR">
                <a:solidFill>
                  <a:prstClr val="black">
                    <a:tint val="75000"/>
                  </a:prstClr>
                </a:solidFill>
              </a:rPr>
              <a:pPr/>
              <a:t>31.03.2020</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ADB3317C-402D-4CF5-A641-0B94FAE0F3CA}" type="slidenum">
              <a:rPr lang="tr-TR">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11529181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737E2337-68BC-45E7-836F-1E626B542781}" type="datetimeFigureOut">
              <a:rPr lang="tr-TR">
                <a:solidFill>
                  <a:prstClr val="black">
                    <a:tint val="75000"/>
                  </a:prstClr>
                </a:solidFill>
              </a:rPr>
              <a:pPr/>
              <a:t>31.03.2020</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ADB3317C-402D-4CF5-A641-0B94FAE0F3CA}" type="slidenum">
              <a:rPr lang="tr-TR">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5209426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7E2337-68BC-45E7-836F-1E626B542781}" type="datetimeFigureOut">
              <a:rPr lang="tr-TR">
                <a:solidFill>
                  <a:prstClr val="black">
                    <a:tint val="75000"/>
                  </a:prstClr>
                </a:solidFill>
              </a:rPr>
              <a:pPr/>
              <a:t>31.03.2020</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ADB3317C-402D-4CF5-A641-0B94FAE0F3CA}" type="slidenum">
              <a:rPr lang="tr-TR">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9966458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737E2337-68BC-45E7-836F-1E626B542781}" type="datetimeFigureOut">
              <a:rPr lang="tr-TR">
                <a:solidFill>
                  <a:prstClr val="black">
                    <a:tint val="75000"/>
                  </a:prstClr>
                </a:solidFill>
              </a:rPr>
              <a:pPr/>
              <a:t>31.03.2020</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7" name="Slide Number Placeholder 6"/>
          <p:cNvSpPr>
            <a:spLocks noGrp="1"/>
          </p:cNvSpPr>
          <p:nvPr>
            <p:ph type="sldNum" sz="quarter" idx="12"/>
          </p:nvPr>
        </p:nvSpPr>
        <p:spPr/>
        <p:txBody>
          <a:bodyPr/>
          <a:lstStyle/>
          <a:p>
            <a:fld id="{ADB3317C-402D-4CF5-A641-0B94FAE0F3CA}" type="slidenum">
              <a:rPr lang="tr-TR">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45845839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737E2337-68BC-45E7-836F-1E626B542781}" type="datetimeFigureOut">
              <a:rPr lang="tr-TR">
                <a:solidFill>
                  <a:prstClr val="black">
                    <a:tint val="75000"/>
                  </a:prstClr>
                </a:solidFill>
              </a:rPr>
              <a:pPr/>
              <a:t>31.03.2020</a:t>
            </a:fld>
            <a:endParaRPr lang="tr-TR">
              <a:solidFill>
                <a:prstClr val="black">
                  <a:tint val="75000"/>
                </a:prstClr>
              </a:solidFill>
            </a:endParaRPr>
          </a:p>
        </p:txBody>
      </p:sp>
      <p:sp>
        <p:nvSpPr>
          <p:cNvPr id="8" name="Footer Placeholder 7"/>
          <p:cNvSpPr>
            <a:spLocks noGrp="1"/>
          </p:cNvSpPr>
          <p:nvPr>
            <p:ph type="ftr" sz="quarter" idx="11"/>
          </p:nvPr>
        </p:nvSpPr>
        <p:spPr/>
        <p:txBody>
          <a:bodyPr/>
          <a:lstStyle/>
          <a:p>
            <a:endParaRPr lang="tr-TR">
              <a:solidFill>
                <a:prstClr val="black">
                  <a:tint val="75000"/>
                </a:prstClr>
              </a:solidFill>
            </a:endParaRPr>
          </a:p>
        </p:txBody>
      </p:sp>
      <p:sp>
        <p:nvSpPr>
          <p:cNvPr id="9" name="Slide Number Placeholder 8"/>
          <p:cNvSpPr>
            <a:spLocks noGrp="1"/>
          </p:cNvSpPr>
          <p:nvPr>
            <p:ph type="sldNum" sz="quarter" idx="12"/>
          </p:nvPr>
        </p:nvSpPr>
        <p:spPr/>
        <p:txBody>
          <a:bodyPr/>
          <a:lstStyle/>
          <a:p>
            <a:fld id="{ADB3317C-402D-4CF5-A641-0B94FAE0F3CA}" type="slidenum">
              <a:rPr lang="tr-TR">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9435989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737E2337-68BC-45E7-836F-1E626B542781}" type="datetimeFigureOut">
              <a:rPr lang="tr-TR">
                <a:solidFill>
                  <a:prstClr val="black">
                    <a:tint val="75000"/>
                  </a:prstClr>
                </a:solidFill>
              </a:rPr>
              <a:pPr/>
              <a:t>31.03.2020</a:t>
            </a:fld>
            <a:endParaRPr lang="tr-TR">
              <a:solidFill>
                <a:prstClr val="black">
                  <a:tint val="75000"/>
                </a:prstClr>
              </a:solidFill>
            </a:endParaRPr>
          </a:p>
        </p:txBody>
      </p:sp>
      <p:sp>
        <p:nvSpPr>
          <p:cNvPr id="4" name="Footer Placeholder 3"/>
          <p:cNvSpPr>
            <a:spLocks noGrp="1"/>
          </p:cNvSpPr>
          <p:nvPr>
            <p:ph type="ftr" sz="quarter" idx="11"/>
          </p:nvPr>
        </p:nvSpPr>
        <p:spPr/>
        <p:txBody>
          <a:bodyPr/>
          <a:lstStyle/>
          <a:p>
            <a:endParaRPr lang="tr-TR">
              <a:solidFill>
                <a:prstClr val="black">
                  <a:tint val="75000"/>
                </a:prstClr>
              </a:solidFill>
            </a:endParaRPr>
          </a:p>
        </p:txBody>
      </p:sp>
      <p:sp>
        <p:nvSpPr>
          <p:cNvPr id="5" name="Slide Number Placeholder 4"/>
          <p:cNvSpPr>
            <a:spLocks noGrp="1"/>
          </p:cNvSpPr>
          <p:nvPr>
            <p:ph type="sldNum" sz="quarter" idx="12"/>
          </p:nvPr>
        </p:nvSpPr>
        <p:spPr/>
        <p:txBody>
          <a:bodyPr/>
          <a:lstStyle/>
          <a:p>
            <a:fld id="{ADB3317C-402D-4CF5-A641-0B94FAE0F3CA}" type="slidenum">
              <a:rPr lang="tr-TR">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8248464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7E2337-68BC-45E7-836F-1E626B542781}" type="datetimeFigureOut">
              <a:rPr lang="tr-TR">
                <a:solidFill>
                  <a:prstClr val="black">
                    <a:tint val="75000"/>
                  </a:prstClr>
                </a:solidFill>
              </a:rPr>
              <a:pPr/>
              <a:t>31.03.2020</a:t>
            </a:fld>
            <a:endParaRPr lang="tr-TR">
              <a:solidFill>
                <a:prstClr val="black">
                  <a:tint val="75000"/>
                </a:prstClr>
              </a:solidFill>
            </a:endParaRPr>
          </a:p>
        </p:txBody>
      </p:sp>
      <p:sp>
        <p:nvSpPr>
          <p:cNvPr id="3" name="Footer Placeholder 2"/>
          <p:cNvSpPr>
            <a:spLocks noGrp="1"/>
          </p:cNvSpPr>
          <p:nvPr>
            <p:ph type="ftr" sz="quarter" idx="11"/>
          </p:nvPr>
        </p:nvSpPr>
        <p:spPr/>
        <p:txBody>
          <a:bodyPr/>
          <a:lstStyle/>
          <a:p>
            <a:endParaRPr lang="tr-TR">
              <a:solidFill>
                <a:prstClr val="black">
                  <a:tint val="75000"/>
                </a:prstClr>
              </a:solidFill>
            </a:endParaRPr>
          </a:p>
        </p:txBody>
      </p:sp>
      <p:sp>
        <p:nvSpPr>
          <p:cNvPr id="4" name="Slide Number Placeholder 3"/>
          <p:cNvSpPr>
            <a:spLocks noGrp="1"/>
          </p:cNvSpPr>
          <p:nvPr>
            <p:ph type="sldNum" sz="quarter" idx="12"/>
          </p:nvPr>
        </p:nvSpPr>
        <p:spPr/>
        <p:txBody>
          <a:bodyPr/>
          <a:lstStyle/>
          <a:p>
            <a:fld id="{ADB3317C-402D-4CF5-A641-0B94FAE0F3CA}" type="slidenum">
              <a:rPr lang="tr-TR">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12651796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7E2337-68BC-45E7-836F-1E626B542781}" type="datetimeFigureOut">
              <a:rPr lang="tr-TR">
                <a:solidFill>
                  <a:prstClr val="black">
                    <a:tint val="75000"/>
                  </a:prstClr>
                </a:solidFill>
              </a:rPr>
              <a:pPr/>
              <a:t>31.03.2020</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7" name="Slide Number Placeholder 6"/>
          <p:cNvSpPr>
            <a:spLocks noGrp="1"/>
          </p:cNvSpPr>
          <p:nvPr>
            <p:ph type="sldNum" sz="quarter" idx="12"/>
          </p:nvPr>
        </p:nvSpPr>
        <p:spPr/>
        <p:txBody>
          <a:bodyPr/>
          <a:lstStyle/>
          <a:p>
            <a:fld id="{ADB3317C-402D-4CF5-A641-0B94FAE0F3CA}" type="slidenum">
              <a:rPr lang="tr-TR">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037499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pPr/>
              <a:t>3/31/2020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7E2337-68BC-45E7-836F-1E626B542781}" type="datetimeFigureOut">
              <a:rPr lang="tr-TR">
                <a:solidFill>
                  <a:prstClr val="black">
                    <a:tint val="75000"/>
                  </a:prstClr>
                </a:solidFill>
              </a:rPr>
              <a:pPr/>
              <a:t>31.03.2020</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7" name="Slide Number Placeholder 6"/>
          <p:cNvSpPr>
            <a:spLocks noGrp="1"/>
          </p:cNvSpPr>
          <p:nvPr>
            <p:ph type="sldNum" sz="quarter" idx="12"/>
          </p:nvPr>
        </p:nvSpPr>
        <p:spPr/>
        <p:txBody>
          <a:bodyPr/>
          <a:lstStyle/>
          <a:p>
            <a:fld id="{ADB3317C-402D-4CF5-A641-0B94FAE0F3CA}" type="slidenum">
              <a:rPr lang="tr-TR">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1471215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737E2337-68BC-45E7-836F-1E626B542781}" type="datetimeFigureOut">
              <a:rPr lang="tr-TR">
                <a:solidFill>
                  <a:prstClr val="black">
                    <a:tint val="75000"/>
                  </a:prstClr>
                </a:solidFill>
              </a:rPr>
              <a:pPr/>
              <a:t>31.03.2020</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ADB3317C-402D-4CF5-A641-0B94FAE0F3CA}" type="slidenum">
              <a:rPr lang="tr-TR">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5744971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737E2337-68BC-45E7-836F-1E626B542781}" type="datetimeFigureOut">
              <a:rPr lang="tr-TR">
                <a:solidFill>
                  <a:prstClr val="black">
                    <a:tint val="75000"/>
                  </a:prstClr>
                </a:solidFill>
              </a:rPr>
              <a:pPr/>
              <a:t>31.03.2020</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ADB3317C-402D-4CF5-A641-0B94FAE0F3CA}" type="slidenum">
              <a:rPr lang="tr-TR">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11783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pPr/>
              <a:t>3/31/2020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pPr/>
              <a:t>3/31/2020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pPr/>
              <a:t>3/31/2020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pPr/>
              <a:t>3/31/2020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pPr/>
              <a:t>3/31/2020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pPr/>
              <a:t>3/31/2020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pPr/>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pPr/>
              <a:t>3/31/2020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7E2337-68BC-45E7-836F-1E626B542781}" type="datetimeFigureOut">
              <a:rPr lang="tr-TR" smtClean="0">
                <a:solidFill>
                  <a:prstClr val="black">
                    <a:tint val="75000"/>
                  </a:prstClr>
                </a:solidFill>
              </a:rPr>
              <a:pPr/>
              <a:t>31.03.2020</a:t>
            </a:fld>
            <a:endParaRPr lang="tr-TR" smtClean="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smtClean="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B3317C-402D-4CF5-A641-0B94FAE0F3CA}" type="slidenum">
              <a:rPr lang="tr-TR" smtClean="0">
                <a:solidFill>
                  <a:prstClr val="black">
                    <a:tint val="75000"/>
                  </a:prstClr>
                </a:solidFill>
              </a:rPr>
              <a:pPr/>
              <a:t>‹#›</a:t>
            </a:fld>
            <a:endParaRPr lang="tr-TR" smtClean="0">
              <a:solidFill>
                <a:prstClr val="black">
                  <a:tint val="75000"/>
                </a:prstClr>
              </a:solidFill>
            </a:endParaRPr>
          </a:p>
        </p:txBody>
      </p:sp>
    </p:spTree>
    <p:extLst>
      <p:ext uri="{BB962C8B-B14F-4D97-AF65-F5344CB8AC3E}">
        <p14:creationId xmlns:p14="http://schemas.microsoft.com/office/powerpoint/2010/main" val="2338130769"/>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 430</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Yönetim Muhasebesi İlkeleri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 Murat ÇEKİCİ</a:t>
            </a: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9"/>
          <p:cNvSpPr txBox="1">
            <a:spLocks noGrp="1"/>
          </p:cNvSpPr>
          <p:nvPr>
            <p:ph type="title"/>
          </p:nvPr>
        </p:nvSpPr>
        <p:spPr>
          <a:xfrm>
            <a:off x="983847" y="1377387"/>
            <a:ext cx="7720315" cy="3613169"/>
          </a:xfrm>
          <a:prstGeom prst="rect">
            <a:avLst/>
          </a:prstGeom>
        </p:spPr>
        <p:txBody>
          <a:bodyPr vert="horz" wrap="square" lIns="0" tIns="12065" rIns="0" bIns="0" rtlCol="0">
            <a:spAutoFit/>
          </a:bodyPr>
          <a:lstStyle/>
          <a:p>
            <a:pPr marL="1158875" indent="-1158875"/>
            <a:r>
              <a:rPr lang="tr-TR" sz="2600" spc="-300" dirty="0" smtClean="0"/>
              <a:t/>
            </a:r>
            <a:br>
              <a:rPr lang="tr-TR" sz="2600" spc="-300" dirty="0" smtClean="0"/>
            </a:br>
            <a:r>
              <a:rPr lang="tr-TR" sz="2600" spc="-300" dirty="0"/>
              <a:t/>
            </a:r>
            <a:br>
              <a:rPr lang="tr-TR" sz="2600" spc="-300" dirty="0"/>
            </a:br>
            <a:r>
              <a:rPr lang="tr-TR" sz="2600" spc="-300" dirty="0" smtClean="0"/>
              <a:t/>
            </a:r>
            <a:br>
              <a:rPr lang="tr-TR" sz="2600" spc="-300" dirty="0" smtClean="0"/>
            </a:br>
            <a:r>
              <a:rPr lang="tr-TR" sz="2600" spc="-300" dirty="0" smtClean="0"/>
              <a:t/>
            </a:r>
            <a:br>
              <a:rPr lang="tr-TR" sz="2600" spc="-300" dirty="0" smtClean="0"/>
            </a:br>
            <a:r>
              <a:rPr lang="tr-TR" sz="2600" spc="-300" dirty="0" smtClean="0"/>
              <a:t/>
            </a:r>
            <a:br>
              <a:rPr lang="tr-TR" sz="2600" spc="-300" dirty="0" smtClean="0"/>
            </a:br>
            <a:r>
              <a:rPr lang="tr-TR" sz="2600" spc="-300" dirty="0" smtClean="0"/>
              <a:t>14. </a:t>
            </a:r>
            <a:r>
              <a:rPr lang="tr-TR" sz="2600" dirty="0" smtClean="0"/>
              <a:t>Toplu Yapı Ve Site Yönetimi Olarak Bütçe Muhasebe Ve Raporlama</a:t>
            </a:r>
            <a:r>
              <a:rPr lang="tr-TR" sz="2600" dirty="0"/>
              <a:t/>
            </a:r>
            <a:br>
              <a:rPr lang="tr-TR" sz="2600" dirty="0"/>
            </a:br>
            <a:r>
              <a:rPr lang="tr-TR" sz="2600" dirty="0"/>
              <a:t> </a:t>
            </a:r>
            <a:br>
              <a:rPr lang="tr-TR" sz="2600" dirty="0"/>
            </a:br>
            <a:r>
              <a:rPr lang="tr-TR" sz="2600" dirty="0"/>
              <a:t/>
            </a:r>
            <a:br>
              <a:rPr lang="tr-TR" sz="2600" dirty="0"/>
            </a:br>
            <a:endParaRPr sz="2600" spc="-335" dirty="0"/>
          </a:p>
        </p:txBody>
      </p:sp>
      <p:sp>
        <p:nvSpPr>
          <p:cNvPr id="3" name="Dikdörtgen 2"/>
          <p:cNvSpPr/>
          <p:nvPr/>
        </p:nvSpPr>
        <p:spPr>
          <a:xfrm>
            <a:off x="717629" y="1782502"/>
            <a:ext cx="6273479" cy="999248"/>
          </a:xfrm>
          <a:prstGeom prst="rect">
            <a:avLst/>
          </a:prstGeom>
        </p:spPr>
        <p:txBody>
          <a:bodyPr wrap="square">
            <a:spAutoFit/>
          </a:bodyPr>
          <a:lstStyle/>
          <a:p>
            <a:pPr lvl="0">
              <a:lnSpc>
                <a:spcPct val="115000"/>
              </a:lnSpc>
              <a:spcAft>
                <a:spcPts val="1000"/>
              </a:spcAft>
            </a:pPr>
            <a:endParaRPr lang="tr-TR" sz="2200" b="1" dirty="0" smtClean="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1000"/>
              </a:spcAft>
            </a:pPr>
            <a:endParaRPr lang="tr-TR" sz="2200" b="1" dirty="0" smtClean="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6101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22515" y="294626"/>
            <a:ext cx="7035574" cy="723945"/>
          </a:xfrm>
        </p:spPr>
        <p:txBody>
          <a:bodyPr/>
          <a:lstStyle/>
          <a:p>
            <a:r>
              <a:rPr lang="tr-TR" sz="2400" dirty="0" smtClean="0"/>
              <a:t/>
            </a:r>
            <a:br>
              <a:rPr lang="tr-TR" sz="2400" dirty="0" smtClean="0"/>
            </a:br>
            <a:r>
              <a:rPr lang="tr-TR" sz="2400" dirty="0" smtClean="0"/>
              <a:t>Bütçe </a:t>
            </a:r>
            <a:r>
              <a:rPr lang="tr-TR" sz="2400" dirty="0"/>
              <a:t>Muhasebe Ve Raporlama</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375794"/>
            <a:ext cx="8064273" cy="4018327"/>
          </a:xfrm>
        </p:spPr>
        <p:txBody>
          <a:bodyPr/>
          <a:lstStyle/>
          <a:p>
            <a:pPr marL="0" indent="0">
              <a:buNone/>
            </a:pPr>
            <a:endParaRPr lang="tr-TR" sz="1800" dirty="0" smtClean="0"/>
          </a:p>
          <a:p>
            <a:pPr marL="0" indent="0">
              <a:buNone/>
            </a:pPr>
            <a:r>
              <a:rPr lang="tr-TR" sz="1800" dirty="0"/>
              <a:t>Yönetim planları, binalar, siteler, toplu yapılar, bina grupları, karma kullanımlar, tek amaçlı kullanımlar gibi gayrimenkul yatırımlarının nasıl yönetileceğine dair kurallar bütünü ve anayasasıdır.</a:t>
            </a:r>
          </a:p>
          <a:p>
            <a:pPr marL="0" indent="0">
              <a:buNone/>
            </a:pPr>
            <a:r>
              <a:rPr lang="tr-TR" sz="1800" dirty="0" smtClean="0"/>
              <a:t>Kat </a:t>
            </a:r>
            <a:r>
              <a:rPr lang="tr-TR" sz="1800" dirty="0"/>
              <a:t>mülkiyeti rejiminin uygulandığı yapılarda işletme projesi uyarınca sitenin / binanın bir yıllık gelir ve giderleri hesaplanarak bir bütçe </a:t>
            </a:r>
            <a:r>
              <a:rPr lang="tr-TR" sz="1800" dirty="0" smtClean="0"/>
              <a:t>oluşturulacaktır. </a:t>
            </a:r>
          </a:p>
          <a:p>
            <a:pPr marL="0" indent="0">
              <a:buNone/>
            </a:pPr>
            <a:r>
              <a:rPr lang="tr-TR" sz="1800" dirty="0" smtClean="0"/>
              <a:t>Aidat;kat malikleri kurulu veya site / bina yönetimi tarafından </a:t>
            </a:r>
            <a:r>
              <a:rPr lang="tr-TR" sz="1800" dirty="0"/>
              <a:t>hazırlanan işletme projesi kapsamında belirlenir. </a:t>
            </a:r>
          </a:p>
          <a:p>
            <a:pPr marL="0" indent="0" algn="just">
              <a:buNone/>
            </a:pPr>
            <a:endParaRPr lang="tr-TR" sz="1800" dirty="0" smtClean="0"/>
          </a:p>
        </p:txBody>
      </p:sp>
    </p:spTree>
    <p:extLst>
      <p:ext uri="{BB962C8B-B14F-4D97-AF65-F5344CB8AC3E}">
        <p14:creationId xmlns:p14="http://schemas.microsoft.com/office/powerpoint/2010/main" val="16351583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 ..</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375794"/>
            <a:ext cx="8064273" cy="4018327"/>
          </a:xfrm>
        </p:spPr>
        <p:txBody>
          <a:bodyPr/>
          <a:lstStyle/>
          <a:p>
            <a:pPr marL="0" indent="0">
              <a:buNone/>
            </a:pPr>
            <a:endParaRPr lang="tr-TR" sz="1800" dirty="0" smtClean="0"/>
          </a:p>
          <a:p>
            <a:pPr marL="0" indent="0" algn="just">
              <a:buNone/>
            </a:pPr>
            <a:r>
              <a:rPr lang="tr-TR" dirty="0" smtClean="0"/>
              <a:t>İşletme </a:t>
            </a:r>
            <a:r>
              <a:rPr lang="tr-TR" dirty="0"/>
              <a:t>projesi;</a:t>
            </a:r>
          </a:p>
          <a:p>
            <a:pPr marL="0" lvl="0" indent="0" algn="just">
              <a:buNone/>
            </a:pPr>
            <a:r>
              <a:rPr lang="tr-TR" dirty="0" smtClean="0"/>
              <a:t>- Binanın </a:t>
            </a:r>
            <a:r>
              <a:rPr lang="tr-TR" dirty="0"/>
              <a:t>/ sitenin bir yıllık yönetiminde gerçekleşecek tahmini gelir ve </a:t>
            </a:r>
            <a:r>
              <a:rPr lang="tr-TR" dirty="0" smtClean="0"/>
              <a:t>giderlerin,</a:t>
            </a:r>
            <a:endParaRPr lang="tr-TR" dirty="0"/>
          </a:p>
          <a:p>
            <a:pPr marL="0" lvl="0" indent="0" algn="just">
              <a:buNone/>
            </a:pPr>
            <a:r>
              <a:rPr lang="tr-TR" dirty="0" smtClean="0"/>
              <a:t>- Daire</a:t>
            </a:r>
            <a:r>
              <a:rPr lang="tr-TR" dirty="0"/>
              <a:t>, ofis ve dükkân sahiplerine düşecek tahmini </a:t>
            </a:r>
            <a:r>
              <a:rPr lang="tr-TR" dirty="0" smtClean="0"/>
              <a:t>miktarlarının,</a:t>
            </a:r>
            <a:endParaRPr lang="tr-TR" dirty="0"/>
          </a:p>
          <a:p>
            <a:pPr lvl="0" algn="just">
              <a:buFontTx/>
              <a:buChar char="-"/>
            </a:pPr>
            <a:r>
              <a:rPr lang="tr-TR" dirty="0" smtClean="0"/>
              <a:t>Aidattan ayrı </a:t>
            </a:r>
            <a:r>
              <a:rPr lang="tr-TR" dirty="0"/>
              <a:t>olarak (genellikle demirbaş giderleri için) daire / ofis / dükkân sahiplerinin yatırımlar için vermesi gereken avans </a:t>
            </a:r>
            <a:r>
              <a:rPr lang="tr-TR" dirty="0" smtClean="0"/>
              <a:t>tutarlarının </a:t>
            </a:r>
          </a:p>
          <a:p>
            <a:pPr marL="0" lvl="0" indent="0" algn="just">
              <a:buNone/>
            </a:pPr>
            <a:r>
              <a:rPr lang="tr-TR" dirty="0" smtClean="0"/>
              <a:t>gösterildiği </a:t>
            </a:r>
            <a:r>
              <a:rPr lang="tr-TR" dirty="0"/>
              <a:t>bütçe planını ifade etmektedir. </a:t>
            </a:r>
            <a:endParaRPr lang="tr-TR" dirty="0" smtClean="0"/>
          </a:p>
        </p:txBody>
      </p:sp>
    </p:spTree>
    <p:extLst>
      <p:ext uri="{BB962C8B-B14F-4D97-AF65-F5344CB8AC3E}">
        <p14:creationId xmlns:p14="http://schemas.microsoft.com/office/powerpoint/2010/main" val="28166963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 ..</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375794"/>
            <a:ext cx="8064273" cy="4018327"/>
          </a:xfrm>
        </p:spPr>
        <p:txBody>
          <a:bodyPr/>
          <a:lstStyle/>
          <a:p>
            <a:pPr marL="0" indent="0">
              <a:buNone/>
            </a:pPr>
            <a:endParaRPr lang="tr-TR" sz="1800" dirty="0" smtClean="0"/>
          </a:p>
          <a:p>
            <a:pPr marL="0" indent="0" algn="just">
              <a:buNone/>
            </a:pPr>
            <a:r>
              <a:rPr lang="tr-TR" dirty="0"/>
              <a:t>Bu projeyi yapmak kat malikleri kurulunun görevi olsa dahi eğer yapılmamışsa yöneticinin yapması zorunludur.</a:t>
            </a:r>
          </a:p>
          <a:p>
            <a:pPr marL="0" indent="0" algn="just">
              <a:buNone/>
            </a:pPr>
            <a:endParaRPr lang="tr-TR" dirty="0"/>
          </a:p>
          <a:p>
            <a:pPr marL="0" indent="0" algn="just">
              <a:buNone/>
            </a:pPr>
            <a:r>
              <a:rPr lang="tr-TR" dirty="0" smtClean="0"/>
              <a:t>İşletme </a:t>
            </a:r>
            <a:r>
              <a:rPr lang="tr-TR" dirty="0"/>
              <a:t>projesi bir bütçe niteliğinde olmakla birlikte, geçmiş yıla ait aidat gelirleri ve giderler raporu kat maliklerinin onayına sunularak yönetimin ibrası talep edilir. Bu sebeple dönem başında bütçe niteliğinde olan tablodaki rakamlar dönem sonunda fiili rakamlar olacaktır ve kat maliklerinin tekrar onayı gerekecektir.</a:t>
            </a:r>
          </a:p>
        </p:txBody>
      </p:sp>
    </p:spTree>
    <p:extLst>
      <p:ext uri="{BB962C8B-B14F-4D97-AF65-F5344CB8AC3E}">
        <p14:creationId xmlns:p14="http://schemas.microsoft.com/office/powerpoint/2010/main" val="21232001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 ..</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375794"/>
            <a:ext cx="8064273" cy="4018327"/>
          </a:xfrm>
        </p:spPr>
        <p:txBody>
          <a:bodyPr/>
          <a:lstStyle/>
          <a:p>
            <a:pPr marL="0" indent="0">
              <a:buNone/>
            </a:pPr>
            <a:endParaRPr lang="tr-TR" sz="1800" dirty="0" smtClean="0"/>
          </a:p>
          <a:p>
            <a:pPr marL="0" indent="0" algn="just">
              <a:buNone/>
            </a:pPr>
            <a:r>
              <a:rPr lang="tr-TR" sz="1800" dirty="0" smtClean="0"/>
              <a:t>Dönemsel </a:t>
            </a:r>
            <a:r>
              <a:rPr lang="tr-TR" sz="1800" dirty="0"/>
              <a:t>olarak (genellikle ocak  ayı içinde ve gelecek yıla ilişkin olarak) hazırlanan işletme projeleri sadece gelecek dönem giderlerini kapsamaz. Genel kurullarda gelecek dönem içerisinde yapılacak yatırım harcamalarına veya büyük onarım harcamalarına ilişkin kararlar da alınır. Onaylanmış olan yatırım harcamalarınında bütçesinin hazırlanması gerekecektir. </a:t>
            </a:r>
            <a:endParaRPr lang="tr-TR" sz="1800" dirty="0" smtClean="0"/>
          </a:p>
          <a:p>
            <a:pPr marL="0" indent="0" algn="just">
              <a:buNone/>
            </a:pPr>
            <a:r>
              <a:rPr lang="tr-TR" sz="1800" dirty="0" smtClean="0"/>
              <a:t>Bu </a:t>
            </a:r>
            <a:r>
              <a:rPr lang="tr-TR" sz="1800" dirty="0"/>
              <a:t>onaylanan harcamaların yatırım yapılacak zaman ve tutarlarla uyumlu şekilde takip eden dönem içerisinde tahsili gerekecektir. Bu durumda; yapılacak harcama tutarları ve genel kurul kararları ile uyumlu tahsilat yapılacak tutarların aylar itibariyle belirtilmesi faydalı olacaktır.</a:t>
            </a:r>
          </a:p>
          <a:p>
            <a:pPr marL="0" indent="0" algn="just">
              <a:buNone/>
            </a:pPr>
            <a:endParaRPr lang="tr-TR" sz="1800" dirty="0" smtClean="0"/>
          </a:p>
        </p:txBody>
      </p:sp>
    </p:spTree>
    <p:extLst>
      <p:ext uri="{BB962C8B-B14F-4D97-AF65-F5344CB8AC3E}">
        <p14:creationId xmlns:p14="http://schemas.microsoft.com/office/powerpoint/2010/main" val="1726761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 ..</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375794"/>
            <a:ext cx="8064273" cy="4018327"/>
          </a:xfrm>
        </p:spPr>
        <p:txBody>
          <a:bodyPr/>
          <a:lstStyle/>
          <a:p>
            <a:pPr marL="0" indent="0">
              <a:buNone/>
            </a:pPr>
            <a:r>
              <a:rPr lang="tr-TR" sz="1800" dirty="0"/>
              <a:t>İşletme projesindeki dönem giderleri Kat Mülkiyeti Kanunu çerçevesinde bağımsız bölümü kullanan mal sahibi ve ya kiracıların yükümlülüğüdür. Halbuki yatırım harcamaları ise mal sahibi tarafından ödenmelidir. Bu durumda ilgili rakamların genel kurul kararları ile uyumlu şekilde ve açıkça gösterilmesi mal sahibi-kiracı, komşuluk ve sosyal ilişkiler ve toplumsal barış açısından önemlidir.</a:t>
            </a:r>
          </a:p>
          <a:p>
            <a:pPr marL="0" indent="0">
              <a:buNone/>
            </a:pPr>
            <a:r>
              <a:rPr lang="tr-TR" sz="1800" dirty="0"/>
              <a:t>Bağımsız bölümler bazında dağıtımlar ise Kat Mülkiyeti Kanunu ve yönetim planı çerçevesinde belirlenen dağıtım prensipleri ile yapılacaktır. Bu dağıtımlar hepsi bina ve sitenin özelliklerine göre değişebilmektedir. Bu dağıtımların detayı da yönetim tarafından  açıkça ortaya konabilmelidir. Bağımsız bölüm bazında aidatların ve tüketim harcalarının aylar itibariyle izlenebilir ve bu şekilde sunulabilmesi önemlidir.</a:t>
            </a:r>
          </a:p>
          <a:p>
            <a:pPr marL="0" indent="0">
              <a:buNone/>
            </a:pPr>
            <a:endParaRPr lang="tr-TR" sz="1800" dirty="0" smtClean="0"/>
          </a:p>
        </p:txBody>
      </p:sp>
    </p:spTree>
    <p:extLst>
      <p:ext uri="{BB962C8B-B14F-4D97-AF65-F5344CB8AC3E}">
        <p14:creationId xmlns:p14="http://schemas.microsoft.com/office/powerpoint/2010/main" val="8075875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 ..</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375794"/>
            <a:ext cx="8064273" cy="4018327"/>
          </a:xfrm>
        </p:spPr>
        <p:txBody>
          <a:bodyPr/>
          <a:lstStyle/>
          <a:p>
            <a:pPr marL="0" indent="0">
              <a:buNone/>
            </a:pPr>
            <a:endParaRPr lang="tr-TR" sz="1800" dirty="0" smtClean="0"/>
          </a:p>
          <a:p>
            <a:pPr marL="0" indent="0" algn="just">
              <a:buNone/>
            </a:pPr>
            <a:r>
              <a:rPr lang="tr-TR" sz="1800" dirty="0" smtClean="0"/>
              <a:t>Bina </a:t>
            </a:r>
            <a:r>
              <a:rPr lang="tr-TR" sz="1800" dirty="0"/>
              <a:t>/ site ve toplu yapılarda işletmenin hertürlü tüketimlerinin olması gereken ( bütçelenen, teorik, bir önceki ay, ortalamalar vb.) ile fiili olarak karşılaştırılması ve bu farkların miktar ve tutar olarak yorumlanması gerekecektir. </a:t>
            </a:r>
            <a:r>
              <a:rPr lang="tr-TR" sz="1800" dirty="0" smtClean="0"/>
              <a:t>Özellikle </a:t>
            </a:r>
            <a:r>
              <a:rPr lang="tr-TR" sz="1800" dirty="0"/>
              <a:t>tüketim miktarlarının tespitine ilişkin oldukça gelişmiş otomasyon uygulamaları vardır. </a:t>
            </a:r>
            <a:endParaRPr lang="tr-TR" sz="1800" dirty="0" smtClean="0"/>
          </a:p>
          <a:p>
            <a:pPr marL="0" indent="0" algn="just">
              <a:buNone/>
            </a:pPr>
            <a:r>
              <a:rPr lang="tr-TR" sz="1800" dirty="0" smtClean="0"/>
              <a:t>Bu </a:t>
            </a:r>
            <a:r>
              <a:rPr lang="tr-TR" sz="1800" dirty="0"/>
              <a:t>bilgisayar programları marifetiyle sağlanacak verilerin aylık olarak incelenmesi veya kiracı veya mal sahiplerinin bilgisine sunulması gerekmektedir. Bu şekilde yapılacak incelemeler ile varsa farkların yorumlanması ve gerekli önlemlerin alınması sağlanmış olacaktır. </a:t>
            </a:r>
          </a:p>
          <a:p>
            <a:pPr marL="0" indent="0" algn="just">
              <a:buNone/>
            </a:pPr>
            <a:endParaRPr lang="tr-TR" sz="1800" dirty="0" smtClean="0"/>
          </a:p>
        </p:txBody>
      </p:sp>
    </p:spTree>
    <p:extLst>
      <p:ext uri="{BB962C8B-B14F-4D97-AF65-F5344CB8AC3E}">
        <p14:creationId xmlns:p14="http://schemas.microsoft.com/office/powerpoint/2010/main" val="24001570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extLst>
              <a:ext uri="{28A0092B-C50C-407E-A947-70E740481C1C}">
                <a14:useLocalDpi xmlns:a14="http://schemas.microsoft.com/office/drawing/2010/main" val="0"/>
              </a:ext>
            </a:extLst>
          </a:blip>
          <a:srcRect/>
          <a:stretch>
            <a:fillRect/>
          </a:stretch>
        </p:blipFill>
        <p:spPr bwMode="auto">
          <a:xfrm>
            <a:off x="1691640" y="300990"/>
            <a:ext cx="5760720" cy="6256020"/>
          </a:xfrm>
          <a:prstGeom prst="rect">
            <a:avLst/>
          </a:prstGeom>
          <a:noFill/>
          <a:ln>
            <a:noFill/>
          </a:ln>
        </p:spPr>
      </p:pic>
    </p:spTree>
    <p:extLst>
      <p:ext uri="{BB962C8B-B14F-4D97-AF65-F5344CB8AC3E}">
        <p14:creationId xmlns:p14="http://schemas.microsoft.com/office/powerpoint/2010/main" val="37525693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12521</TotalTime>
  <Words>423</Words>
  <Application>Microsoft Office PowerPoint</Application>
  <PresentationFormat>Ekran Gösterisi (4:3)</PresentationFormat>
  <Paragraphs>33</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4</vt:i4>
      </vt:variant>
      <vt:variant>
        <vt:lpstr>Slayt Başlıkları</vt:lpstr>
      </vt:variant>
      <vt:variant>
        <vt:i4>9</vt:i4>
      </vt:variant>
    </vt:vector>
  </HeadingPairs>
  <TitlesOfParts>
    <vt:vector size="17" baseType="lpstr">
      <vt:lpstr>ＭＳ Ｐゴシック</vt:lpstr>
      <vt:lpstr>Arial</vt:lpstr>
      <vt:lpstr>Calibri</vt:lpstr>
      <vt:lpstr>Times New Roman</vt:lpstr>
      <vt:lpstr>ekonomi</vt:lpstr>
      <vt:lpstr>1_Rics</vt:lpstr>
      <vt:lpstr>h.t.</vt:lpstr>
      <vt:lpstr>Office Theme</vt:lpstr>
      <vt:lpstr>PowerPoint Sunusu</vt:lpstr>
      <vt:lpstr>     14. Toplu Yapı Ve Site Yönetimi Olarak Bütçe Muhasebe Ve Raporlama    </vt:lpstr>
      <vt:lpstr> Bütçe Muhasebe Ve Raporlama</vt:lpstr>
      <vt:lpstr> ..</vt:lpstr>
      <vt:lpstr> ..</vt:lpstr>
      <vt:lpstr> ..</vt:lpstr>
      <vt:lpstr> ..</vt:lpstr>
      <vt:lpstr> ..</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UBF</cp:lastModifiedBy>
  <cp:revision>826</cp:revision>
  <cp:lastPrinted>2016-10-24T07:53:35Z</cp:lastPrinted>
  <dcterms:created xsi:type="dcterms:W3CDTF">2016-09-18T09:35:24Z</dcterms:created>
  <dcterms:modified xsi:type="dcterms:W3CDTF">2020-03-31T07:02:49Z</dcterms:modified>
</cp:coreProperties>
</file>