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45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70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16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549400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8768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9389533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17012-3F50-4F67-A24F-7BCA13D459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735405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549400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8768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9389533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E91DB-B2B0-4D36-AD40-3B89A38D66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675596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225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948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7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612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609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15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339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454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4396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577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6760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8178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3125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55125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997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771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17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3915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549400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8768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9389533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17012-3F50-4F67-A24F-7BCA13D459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015803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1549400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8768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9389533" y="6243638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E91DB-B2B0-4D36-AD40-3B89A38D66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215241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34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98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00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468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0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1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89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074C0-265C-4188-A48E-AD2248B7BAC7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B86B2F-B671-497E-AD6A-EF49A4F292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91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835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3124201" y="846138"/>
            <a:ext cx="7343775" cy="584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Bilgisayarın Gelişimi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44788" y="1801814"/>
            <a:ext cx="7656512" cy="390207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Bilgisayarların gelişimi: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Mekanik Bilgisayarlar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Elektromekanik Bilgisayarlar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Elektronik Bilgisayarlar</a:t>
            </a:r>
          </a:p>
          <a:p>
            <a:pPr lvl="2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Birinci Kuşak (1942—1956)</a:t>
            </a:r>
          </a:p>
          <a:p>
            <a:pPr lvl="2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İkinci Kuşak (1956—1963)</a:t>
            </a:r>
          </a:p>
          <a:p>
            <a:pPr lvl="2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Üçüncü Kuşak (1964—1971)</a:t>
            </a:r>
          </a:p>
          <a:p>
            <a:pPr lvl="2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Dördüncü ve Beşinci Kuşak (1971— …)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97F71-4A8B-44E8-87BD-F7D601665457}" type="slidenum">
              <a:rPr lang="tr-TR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779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908050"/>
            <a:ext cx="7793037" cy="5857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Abaküs</a:t>
            </a:r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2065338" y="2205038"/>
          <a:ext cx="3078162" cy="183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5561905" imgH="3323810" progId="MS_ClipArt_Gallery.2">
                  <p:embed/>
                </p:oleObj>
              </mc:Choice>
              <mc:Fallback>
                <p:oleObj name="Clip" r:id="rId3" imgW="5561905" imgH="332381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2205038"/>
                        <a:ext cx="3078162" cy="183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ikdörtgen 1"/>
          <p:cNvSpPr/>
          <p:nvPr/>
        </p:nvSpPr>
        <p:spPr>
          <a:xfrm>
            <a:off x="5519936" y="234888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tr-TR" dirty="0"/>
              <a:t>M.Ö 1000, 4000 ya da 2600 yıllarında Çinliler tarafından kullanıldığı kabul edilmiştir.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19936" y="436924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tr-TR" dirty="0"/>
              <a:t>Bilişim teknolojisinin demode olmayan ve günümüzde hala kullanılan ilk örneklerindendir.</a:t>
            </a:r>
          </a:p>
        </p:txBody>
      </p:sp>
    </p:spTree>
    <p:extLst>
      <p:ext uri="{BB962C8B-B14F-4D97-AF65-F5344CB8AC3E}">
        <p14:creationId xmlns:p14="http://schemas.microsoft.com/office/powerpoint/2010/main" val="2983695364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Sürgülü Cetvel</a:t>
            </a:r>
          </a:p>
        </p:txBody>
      </p:sp>
      <p:pic>
        <p:nvPicPr>
          <p:cNvPr id="20485" name="Picture 5" descr="slide rule-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91544" y="2204864"/>
            <a:ext cx="3868156" cy="1054298"/>
          </a:xfrm>
          <a:noFill/>
        </p:spPr>
      </p:pic>
      <p:sp>
        <p:nvSpPr>
          <p:cNvPr id="2" name="İçerik Yer Tutucusu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106925" y="2187249"/>
            <a:ext cx="4572000" cy="59093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dirty="0"/>
              <a:t>1621 yılında rahip ve matematikçi William </a:t>
            </a:r>
            <a:r>
              <a:rPr lang="tr-TR" dirty="0" err="1"/>
              <a:t>Oughtred</a:t>
            </a:r>
            <a:r>
              <a:rPr lang="tr-TR" dirty="0"/>
              <a:t> tarafından icat edilmiştir.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351584" y="4653137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Sağa sola hareket ettirdikçe sabit bir büyüklükten çıkarma ve ekleme yapılabiliyordu</a:t>
            </a:r>
          </a:p>
        </p:txBody>
      </p:sp>
    </p:spTree>
    <p:extLst>
      <p:ext uri="{BB962C8B-B14F-4D97-AF65-F5344CB8AC3E}">
        <p14:creationId xmlns:p14="http://schemas.microsoft.com/office/powerpoint/2010/main" val="1266961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Pascalline</a:t>
            </a:r>
          </a:p>
        </p:txBody>
      </p:sp>
      <p:pic>
        <p:nvPicPr>
          <p:cNvPr id="25605" name="Picture 5" descr="pascaline_open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03512" y="2204865"/>
            <a:ext cx="2485982" cy="1622103"/>
          </a:xfrm>
          <a:noFill/>
        </p:spPr>
      </p:pic>
      <p:sp>
        <p:nvSpPr>
          <p:cNvPr id="2" name="İçerik Yer Tutucusu 1"/>
          <p:cNvSpPr>
            <a:spLocks noGrp="1"/>
          </p:cNvSpPr>
          <p:nvPr>
            <p:ph sz="half" idx="2"/>
          </p:nvPr>
        </p:nvSpPr>
        <p:spPr>
          <a:xfrm>
            <a:off x="6648450" y="1801813"/>
            <a:ext cx="3752850" cy="388414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/>
              <a:t>1642 yılında </a:t>
            </a:r>
            <a:r>
              <a:rPr lang="tr-TR" dirty="0" err="1"/>
              <a:t>Pascalline</a:t>
            </a:r>
            <a:r>
              <a:rPr lang="tr-TR" dirty="0"/>
              <a:t> adli hesap makinesini icat etmiştir. </a:t>
            </a:r>
          </a:p>
          <a:p>
            <a:pPr eaLnBrk="1" hangingPunct="1">
              <a:lnSpc>
                <a:spcPct val="90000"/>
              </a:lnSpc>
            </a:pPr>
            <a:endParaRPr lang="tr-TR" dirty="0"/>
          </a:p>
          <a:p>
            <a:pPr eaLnBrk="1" hangingPunct="1">
              <a:lnSpc>
                <a:spcPct val="90000"/>
              </a:lnSpc>
            </a:pPr>
            <a:r>
              <a:rPr lang="tr-TR" dirty="0"/>
              <a:t>toplama ve çıkarma işlemleri (elde ve ödünç alma)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5680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Leibniz Çarkı</a:t>
            </a:r>
          </a:p>
        </p:txBody>
      </p:sp>
      <p:pic>
        <p:nvPicPr>
          <p:cNvPr id="29706" name="Picture 10" descr="leibrech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63552" y="2418121"/>
            <a:ext cx="2740304" cy="1295847"/>
          </a:xfrm>
          <a:noFill/>
        </p:spPr>
      </p:pic>
      <p:sp>
        <p:nvSpPr>
          <p:cNvPr id="2" name="İçerik Yer Tutucusu 1"/>
          <p:cNvSpPr>
            <a:spLocks noGrp="1"/>
          </p:cNvSpPr>
          <p:nvPr>
            <p:ph sz="half" idx="2"/>
          </p:nvPr>
        </p:nvSpPr>
        <p:spPr>
          <a:xfrm>
            <a:off x="6648450" y="1801813"/>
            <a:ext cx="3752850" cy="3625608"/>
          </a:xfrm>
        </p:spPr>
        <p:txBody>
          <a:bodyPr/>
          <a:lstStyle/>
          <a:p>
            <a:r>
              <a:rPr lang="tr-TR" dirty="0"/>
              <a:t>Bu aygıt; toplama ve çıkarma işlemlerinin yani sıra bölme, çarpma ve karekök alma işlemlerini de yapabiliyordu.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850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Dokuma Tezgahı </a:t>
            </a:r>
          </a:p>
        </p:txBody>
      </p:sp>
      <p:pic>
        <p:nvPicPr>
          <p:cNvPr id="33797" name="Picture 5" descr="jacquard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19537" y="2132856"/>
            <a:ext cx="2750871" cy="2617912"/>
          </a:xfrm>
          <a:noFill/>
        </p:spPr>
      </p:pic>
      <p:sp>
        <p:nvSpPr>
          <p:cNvPr id="2" name="İçerik Yer Tutucusu 1"/>
          <p:cNvSpPr>
            <a:spLocks noGrp="1"/>
          </p:cNvSpPr>
          <p:nvPr>
            <p:ph sz="half" idx="2"/>
          </p:nvPr>
        </p:nvSpPr>
        <p:spPr>
          <a:xfrm>
            <a:off x="6648450" y="1801813"/>
            <a:ext cx="3752850" cy="3625608"/>
          </a:xfrm>
        </p:spPr>
        <p:txBody>
          <a:bodyPr/>
          <a:lstStyle/>
          <a:p>
            <a:r>
              <a:rPr lang="tr-TR" dirty="0" smtClean="0"/>
              <a:t>Dokuma </a:t>
            </a:r>
            <a:r>
              <a:rPr lang="tr-TR" dirty="0"/>
              <a:t>tezgahlarında desenlerin kontrolünün delikli kartlar yardımıyla düzenlemeyi başarmıştır.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504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44450"/>
            <a:ext cx="7793037" cy="1462088"/>
          </a:xfrm>
        </p:spPr>
        <p:txBody>
          <a:bodyPr/>
          <a:lstStyle/>
          <a:p>
            <a:pPr eaLnBrk="1" hangingPunct="1"/>
            <a:r>
              <a:rPr lang="tr-TR" smtClean="0"/>
              <a:t>FARK MAKINASI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3" y="2276475"/>
            <a:ext cx="5543550" cy="4114800"/>
          </a:xfrm>
        </p:spPr>
        <p:txBody>
          <a:bodyPr/>
          <a:lstStyle/>
          <a:p>
            <a:pPr eaLnBrk="1" hangingPunct="1"/>
            <a:r>
              <a:rPr lang="tr-TR" dirty="0"/>
              <a:t>Charles </a:t>
            </a:r>
            <a:r>
              <a:rPr lang="tr-TR" dirty="0" err="1"/>
              <a:t>Babbage</a:t>
            </a:r>
            <a:r>
              <a:rPr lang="tr-TR" dirty="0"/>
              <a:t>  Fark Makinesini 1830 yılında icat etti.</a:t>
            </a:r>
          </a:p>
          <a:p>
            <a:pPr eaLnBrk="1" hangingPunct="1"/>
            <a:endParaRPr lang="tr-TR" dirty="0"/>
          </a:p>
        </p:txBody>
      </p:sp>
      <p:pic>
        <p:nvPicPr>
          <p:cNvPr id="33796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752184" y="2420888"/>
            <a:ext cx="2376438" cy="2376438"/>
          </a:xfrm>
          <a:noFill/>
        </p:spPr>
      </p:pic>
    </p:spTree>
    <p:extLst>
      <p:ext uri="{BB962C8B-B14F-4D97-AF65-F5344CB8AC3E}">
        <p14:creationId xmlns:p14="http://schemas.microsoft.com/office/powerpoint/2010/main" val="3298570390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>
          <a:xfrm>
            <a:off x="2855914" y="850900"/>
            <a:ext cx="7343775" cy="5794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Daktilo</a:t>
            </a:r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>
          <a:xfrm>
            <a:off x="2744788" y="1801814"/>
            <a:ext cx="7656512" cy="1176337"/>
          </a:xfrm>
        </p:spPr>
        <p:txBody>
          <a:bodyPr/>
          <a:lstStyle/>
          <a:p>
            <a:pPr eaLnBrk="1" hangingPunct="1"/>
            <a:r>
              <a:rPr lang="tr-TR" b="1" smtClean="0"/>
              <a:t>Daktilo:</a:t>
            </a:r>
            <a:r>
              <a:rPr lang="tr-TR" smtClean="0"/>
              <a:t> 1867 Yılında Christpher Sholes bilgisayar klavyesinin atası olan daktiloyu geliştirmiştir. </a:t>
            </a:r>
          </a:p>
          <a:p>
            <a:pPr eaLnBrk="1" hangingPunct="1"/>
            <a:endParaRPr 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98ADF9-2A54-4171-973E-C07EEB972233}" type="slidenum">
              <a:rPr lang="tr-TR"/>
              <a:pPr>
                <a:defRPr/>
              </a:pPr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369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/>
          </p:nvPr>
        </p:nvSpPr>
        <p:spPr>
          <a:xfrm>
            <a:off x="2855914" y="846138"/>
            <a:ext cx="7343775" cy="584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Elektronik Bilgisayarlar </a:t>
            </a:r>
          </a:p>
        </p:txBody>
      </p:sp>
      <p:sp>
        <p:nvSpPr>
          <p:cNvPr id="43011" name="2 İçerik Yer Tutucusu"/>
          <p:cNvSpPr>
            <a:spLocks noGrp="1"/>
          </p:cNvSpPr>
          <p:nvPr>
            <p:ph idx="1"/>
          </p:nvPr>
        </p:nvSpPr>
        <p:spPr>
          <a:xfrm>
            <a:off x="2744788" y="1801813"/>
            <a:ext cx="7656512" cy="2936188"/>
          </a:xfrm>
        </p:spPr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 Mark I donanma için topçu tabloları oluşturan bir elektronik hesap makinasıydı.  </a:t>
            </a:r>
            <a:endParaRPr lang="tr-TR" dirty="0" smtClean="0"/>
          </a:p>
          <a:p>
            <a:pPr eaLnBrk="1" hangingPunct="1"/>
            <a:r>
              <a:rPr lang="tr-TR" sz="2000" dirty="0"/>
              <a:t>Mark </a:t>
            </a:r>
            <a:r>
              <a:rPr lang="tr-TR" sz="2000" dirty="0" err="1"/>
              <a:t>I’e</a:t>
            </a:r>
            <a:r>
              <a:rPr lang="tr-TR" sz="2000" dirty="0"/>
              <a:t> bilgiler delikli kartlarla veriliyor ve sonuçlar yine delikli kartlarla alınıyordu.  </a:t>
            </a:r>
          </a:p>
          <a:p>
            <a:pPr eaLnBrk="1" hangingPunct="1"/>
            <a:r>
              <a:rPr lang="tr-TR" sz="2000" dirty="0"/>
              <a:t>Mark – I saniyede 5 işlem yapabiliyordu. 18 m uzunluğunda ve 2,5 m yüksekliğinde idi.</a:t>
            </a:r>
            <a:endParaRPr lang="tr-TR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6C8F6-58CD-4009-89FA-530E0B32F685}" type="slidenum">
              <a:rPr lang="tr-TR"/>
              <a:pPr>
                <a:defRPr/>
              </a:pPr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016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>
          <a:xfrm>
            <a:off x="2674939" y="908050"/>
            <a:ext cx="7793037" cy="585788"/>
          </a:xfrm>
        </p:spPr>
        <p:txBody>
          <a:bodyPr>
            <a:normAutofit fontScale="90000"/>
          </a:bodyPr>
          <a:lstStyle/>
          <a:p>
            <a:r>
              <a:rPr lang="tr-TR" smtClean="0"/>
              <a:t>Mark-1</a:t>
            </a:r>
          </a:p>
        </p:txBody>
      </p:sp>
      <p:sp>
        <p:nvSpPr>
          <p:cNvPr id="45059" name="2 Metin Yer Tutucusu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45060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B6FA3-8A18-42F5-9262-34AA72A90D8E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pic>
        <p:nvPicPr>
          <p:cNvPr id="45063" name="Picture 3" descr="C:\Belgelerim\Resimlerim\IBM-MarkI-ASCC-1944-1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2888" y="1817688"/>
            <a:ext cx="654685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9198371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1296988"/>
            <a:ext cx="7772400" cy="823912"/>
          </a:xfrm>
        </p:spPr>
        <p:txBody>
          <a:bodyPr>
            <a:normAutofit/>
          </a:bodyPr>
          <a:lstStyle/>
          <a:p>
            <a:pPr eaLnBrk="1" hangingPunct="1"/>
            <a:r>
              <a:rPr lang="tr-TR" sz="4800">
                <a:latin typeface="Tahoma" pitchFamily="34" charset="0"/>
              </a:rPr>
              <a:t>Bilgisayarın Tarihçesi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5157193"/>
            <a:ext cx="6400800" cy="754063"/>
          </a:xfrm>
          <a:ln>
            <a:solidFill>
              <a:srgbClr val="800000"/>
            </a:solidFill>
          </a:ln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tr-TR" altLang="tr-TR" sz="1400" b="1" i="1" dirty="0"/>
              <a:t>Arş. Gör. Dr. Deniz ATAL</a:t>
            </a:r>
          </a:p>
          <a:p>
            <a:pPr>
              <a:spcBef>
                <a:spcPct val="0"/>
              </a:spcBef>
            </a:pPr>
            <a:r>
              <a:rPr lang="tr-TR" altLang="tr-TR" sz="1400" i="1" dirty="0"/>
              <a:t>Ankara Üniversitesi, Eğitim Bilimleri Fakültesi</a:t>
            </a:r>
            <a:br>
              <a:rPr lang="tr-TR" altLang="tr-TR" sz="1400" i="1" dirty="0"/>
            </a:br>
            <a:r>
              <a:rPr lang="tr-TR" altLang="tr-TR" sz="1400" i="1" dirty="0"/>
              <a:t>Bilgisayar ve Öğretim Teknolojileri Eğitimi Bölü</a:t>
            </a:r>
            <a:r>
              <a:rPr lang="tr-TR" altLang="tr-TR" sz="1500" i="1" dirty="0"/>
              <a:t>mü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0532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ENIAC</a:t>
            </a:r>
          </a:p>
        </p:txBody>
      </p:sp>
      <p:pic>
        <p:nvPicPr>
          <p:cNvPr id="46083" name="Picture 5" descr="Untitled-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22663" y="1857375"/>
            <a:ext cx="5191125" cy="4000500"/>
          </a:xfrm>
          <a:noFill/>
        </p:spPr>
      </p:pic>
    </p:spTree>
    <p:extLst>
      <p:ext uri="{BB962C8B-B14F-4D97-AF65-F5344CB8AC3E}">
        <p14:creationId xmlns:p14="http://schemas.microsoft.com/office/powerpoint/2010/main" val="4087566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44450"/>
            <a:ext cx="7793037" cy="1462088"/>
          </a:xfrm>
        </p:spPr>
        <p:txBody>
          <a:bodyPr/>
          <a:lstStyle/>
          <a:p>
            <a:pPr eaLnBrk="1" hangingPunct="1"/>
            <a:r>
              <a:rPr lang="tr-TR" smtClean="0"/>
              <a:t>ENIAC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4" y="2276476"/>
            <a:ext cx="8135937" cy="271458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400" dirty="0"/>
              <a:t>1946 yılında Mark–I den kısa bir süre sonra ENIAC ( Elektronik </a:t>
            </a:r>
            <a:r>
              <a:rPr lang="tr-TR" sz="2400" dirty="0" err="1"/>
              <a:t>sayisal</a:t>
            </a:r>
            <a:r>
              <a:rPr lang="tr-TR" sz="2400" dirty="0"/>
              <a:t> </a:t>
            </a:r>
            <a:r>
              <a:rPr lang="tr-TR" sz="2400" dirty="0" err="1"/>
              <a:t>Hesaplayici</a:t>
            </a:r>
            <a:r>
              <a:rPr lang="tr-TR" sz="2400" dirty="0"/>
              <a:t> ve </a:t>
            </a:r>
            <a:r>
              <a:rPr lang="tr-TR" sz="2400" dirty="0" err="1"/>
              <a:t>Dogrulayici</a:t>
            </a:r>
            <a:r>
              <a:rPr lang="tr-TR" sz="2400" dirty="0"/>
              <a:t> ) isimli sayısal elektronik bilgisayar tamamlandı. </a:t>
            </a:r>
          </a:p>
          <a:p>
            <a:pPr eaLnBrk="1" hangingPunct="1">
              <a:lnSpc>
                <a:spcPct val="90000"/>
              </a:lnSpc>
            </a:pPr>
            <a:endParaRPr lang="tr-TR" sz="2400" dirty="0"/>
          </a:p>
          <a:p>
            <a:pPr eaLnBrk="1" hangingPunct="1">
              <a:lnSpc>
                <a:spcPct val="90000"/>
              </a:lnSpc>
            </a:pPr>
            <a:r>
              <a:rPr lang="tr-TR" sz="2400" dirty="0"/>
              <a:t>Saniyede 5000 toplama </a:t>
            </a:r>
            <a:r>
              <a:rPr lang="tr-TR" sz="2400" dirty="0" err="1"/>
              <a:t>islemi</a:t>
            </a:r>
            <a:r>
              <a:rPr lang="tr-TR" sz="2400" dirty="0"/>
              <a:t> yapabiliyordu. </a:t>
            </a:r>
          </a:p>
          <a:p>
            <a:pPr eaLnBrk="1" hangingPunct="1">
              <a:lnSpc>
                <a:spcPct val="90000"/>
              </a:lnSpc>
            </a:pPr>
            <a:endParaRPr lang="tr-TR" sz="2400" dirty="0"/>
          </a:p>
          <a:p>
            <a:pPr eaLnBrk="1" hangingPunct="1">
              <a:lnSpc>
                <a:spcPct val="90000"/>
              </a:lnSpc>
            </a:pPr>
            <a:r>
              <a:rPr lang="tr-TR" sz="2400" dirty="0"/>
              <a:t>Mark-I ‘den 1000 kat daha hızlıydı.</a:t>
            </a:r>
          </a:p>
        </p:txBody>
      </p:sp>
    </p:spTree>
    <p:extLst>
      <p:ext uri="{BB962C8B-B14F-4D97-AF65-F5344CB8AC3E}">
        <p14:creationId xmlns:p14="http://schemas.microsoft.com/office/powerpoint/2010/main" val="746254612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74939" y="44450"/>
            <a:ext cx="7793037" cy="1462088"/>
          </a:xfrm>
        </p:spPr>
        <p:txBody>
          <a:bodyPr/>
          <a:lstStyle/>
          <a:p>
            <a:pPr eaLnBrk="1" hangingPunct="1"/>
            <a:r>
              <a:rPr lang="tr-TR" smtClean="0"/>
              <a:t>UNIVAC I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4" y="2276476"/>
            <a:ext cx="8135937" cy="264072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/>
              <a:t>Ticari amaçlarla kullanılabilen ve seri halde üretimi yapılan ilk bilgisayar UNIVAC I oldu. </a:t>
            </a:r>
          </a:p>
          <a:p>
            <a:pPr eaLnBrk="1" hangingPunct="1">
              <a:lnSpc>
                <a:spcPct val="90000"/>
              </a:lnSpc>
            </a:pPr>
            <a:endParaRPr lang="tr-TR" sz="2400" dirty="0"/>
          </a:p>
          <a:p>
            <a:pPr eaLnBrk="1" hangingPunct="1">
              <a:lnSpc>
                <a:spcPct val="90000"/>
              </a:lnSpc>
            </a:pPr>
            <a:r>
              <a:rPr lang="tr-TR" sz="2400" dirty="0"/>
              <a:t>Bu bilgisayarın giriş-çıkış birimleri manyetik bant idi ve bir yazıcıya sahipti. </a:t>
            </a:r>
            <a:r>
              <a:rPr lang="tr-TR" sz="2400" dirty="0" err="1"/>
              <a:t>Univac</a:t>
            </a:r>
            <a:r>
              <a:rPr lang="tr-TR" sz="2400" dirty="0"/>
              <a:t> 1951 yılında </a:t>
            </a:r>
            <a:r>
              <a:rPr lang="tr-TR" sz="2400" dirty="0" err="1"/>
              <a:t>transistör</a:t>
            </a:r>
            <a:r>
              <a:rPr lang="tr-TR" sz="2400" dirty="0"/>
              <a:t> kullanılarak üretilen ilk bilgisayardır.</a:t>
            </a:r>
          </a:p>
          <a:p>
            <a:pPr eaLnBrk="1" hangingPunct="1">
              <a:lnSpc>
                <a:spcPct val="9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77363157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49C73C-F608-4D93-A76B-1C21DEE66D66}" type="slidenum">
              <a:rPr lang="tr-TR" altLang="en-US" smtClean="0"/>
              <a:pPr>
                <a:defRPr/>
              </a:pPr>
              <a:t>23</a:t>
            </a:fld>
            <a:endParaRPr lang="tr-TR" altLang="en-US" smtClean="0"/>
          </a:p>
        </p:txBody>
      </p:sp>
      <p:pic>
        <p:nvPicPr>
          <p:cNvPr id="51203" name="Picture 2" descr="http://www.computermuseum.li/Testpage/UNIVAC-1-FullView-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3275" y="1196975"/>
            <a:ext cx="546735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3309939" y="5554664"/>
            <a:ext cx="550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000">
                <a:latin typeface="Arial" charset="0"/>
              </a:rPr>
              <a:t>Universal Automatic Computer - UNIVAC-1</a:t>
            </a:r>
          </a:p>
        </p:txBody>
      </p:sp>
    </p:spTree>
    <p:extLst>
      <p:ext uri="{BB962C8B-B14F-4D97-AF65-F5344CB8AC3E}">
        <p14:creationId xmlns:p14="http://schemas.microsoft.com/office/powerpoint/2010/main" val="2785045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63492" name="Rectangle 3"/>
          <p:cNvSpPr>
            <a:spLocks noGrp="1" noChangeArrowheads="1"/>
          </p:cNvSpPr>
          <p:nvPr>
            <p:ph idx="1"/>
          </p:nvPr>
        </p:nvSpPr>
        <p:spPr>
          <a:xfrm>
            <a:off x="2744788" y="1801813"/>
            <a:ext cx="7656512" cy="26463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tr-TR" smtClean="0"/>
          </a:p>
          <a:p>
            <a:pPr algn="ctr" eaLnBrk="1" hangingPunct="1">
              <a:buFont typeface="Wingdings" pitchFamily="2" charset="2"/>
              <a:buNone/>
            </a:pPr>
            <a:endParaRPr lang="tr-TR" smtClean="0"/>
          </a:p>
          <a:p>
            <a:pPr algn="ctr" eaLnBrk="1" hangingPunct="1">
              <a:buFont typeface="Wingdings" pitchFamily="2" charset="2"/>
              <a:buNone/>
            </a:pPr>
            <a:endParaRPr lang="tr-TR" smtClean="0"/>
          </a:p>
          <a:p>
            <a:pPr algn="ctr" eaLnBrk="1" hangingPunct="1">
              <a:buFont typeface="Wingdings" pitchFamily="2" charset="2"/>
              <a:buNone/>
            </a:pPr>
            <a:r>
              <a:rPr lang="tr-TR" sz="5400"/>
              <a:t>Teşekkürler…</a:t>
            </a:r>
          </a:p>
          <a:p>
            <a:pPr eaLnBrk="1" hangingPunct="1"/>
            <a:endParaRPr lang="tr-TR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89DAC8-2998-45BA-BB70-AD63ABD66AE7}" type="slidenum">
              <a:rPr lang="tr-TR"/>
              <a:pPr>
                <a:defRPr/>
              </a:pPr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469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Bilgisayar Nedir?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2706688" y="2017713"/>
            <a:ext cx="7467600" cy="1446212"/>
          </a:xfrm>
        </p:spPr>
        <p:txBody>
          <a:bodyPr>
            <a:normAutofit/>
          </a:bodyPr>
          <a:lstStyle/>
          <a:p>
            <a:pPr eaLnBrk="1" hangingPunct="1"/>
            <a:r>
              <a:rPr lang="tr-TR" smtClean="0"/>
              <a:t>Bir </a:t>
            </a:r>
            <a:r>
              <a:rPr lang="tr-TR" smtClean="0">
                <a:solidFill>
                  <a:srgbClr val="FF0000"/>
                </a:solidFill>
              </a:rPr>
              <a:t>veriyi</a:t>
            </a:r>
            <a:r>
              <a:rPr lang="tr-TR" smtClean="0"/>
              <a:t> </a:t>
            </a:r>
            <a:r>
              <a:rPr lang="tr-TR" smtClean="0">
                <a:solidFill>
                  <a:srgbClr val="FF0000"/>
                </a:solidFill>
              </a:rPr>
              <a:t>giriş</a:t>
            </a:r>
            <a:r>
              <a:rPr lang="tr-TR" smtClean="0"/>
              <a:t> birimleri aracılığı ile alıp, üzerinde gerekli </a:t>
            </a:r>
            <a:r>
              <a:rPr lang="tr-TR" smtClean="0">
                <a:solidFill>
                  <a:srgbClr val="FF0000"/>
                </a:solidFill>
              </a:rPr>
              <a:t>aritmetik ve mantık işlemlerini </a:t>
            </a:r>
            <a:r>
              <a:rPr lang="tr-TR" smtClean="0"/>
              <a:t>yaparak, sonucu </a:t>
            </a:r>
            <a:r>
              <a:rPr lang="tr-TR" smtClean="0">
                <a:solidFill>
                  <a:srgbClr val="FF0000"/>
                </a:solidFill>
              </a:rPr>
              <a:t>çıkış birimleri </a:t>
            </a:r>
            <a:r>
              <a:rPr lang="tr-TR" smtClean="0"/>
              <a:t>üzerinde veren elektronik bir araçtır. 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B3937-EBF8-4C3D-AB96-2D0D947E2B2C}" type="slidenum">
              <a:rPr lang="tr-TR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664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Bilgisayar Nedir?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2744788" y="1801813"/>
            <a:ext cx="7656512" cy="3003550"/>
          </a:xfrm>
        </p:spPr>
        <p:txBody>
          <a:bodyPr>
            <a:normAutofit/>
          </a:bodyPr>
          <a:lstStyle/>
          <a:p>
            <a:pPr eaLnBrk="1" hangingPunct="1"/>
            <a:r>
              <a:rPr lang="tr-TR" smtClean="0"/>
              <a:t>Bilgisayar gerek sayısal gerekse alfabetik verileri işleyen </a:t>
            </a:r>
            <a:r>
              <a:rPr lang="tr-TR" smtClean="0">
                <a:solidFill>
                  <a:srgbClr val="FF0000"/>
                </a:solidFill>
              </a:rPr>
              <a:t>elektronik</a:t>
            </a:r>
            <a:r>
              <a:rPr lang="tr-TR" smtClean="0"/>
              <a:t> bir aygıttır.  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Bilgisayar, verileri belirli bir program mantığı içinde </a:t>
            </a:r>
            <a:r>
              <a:rPr lang="tr-TR" smtClean="0">
                <a:solidFill>
                  <a:schemeClr val="hlink"/>
                </a:solidFill>
              </a:rPr>
              <a:t>okuyarak</a:t>
            </a:r>
            <a:r>
              <a:rPr lang="tr-TR" smtClean="0"/>
              <a:t>, onları kendi anlayabileceği </a:t>
            </a:r>
            <a:r>
              <a:rPr lang="tr-TR" smtClean="0">
                <a:solidFill>
                  <a:schemeClr val="hlink"/>
                </a:solidFill>
              </a:rPr>
              <a:t>bir dile çeviren</a:t>
            </a:r>
            <a:r>
              <a:rPr lang="tr-TR" smtClean="0"/>
              <a:t> ve sonuçları </a:t>
            </a:r>
            <a:r>
              <a:rPr lang="tr-TR" smtClean="0">
                <a:solidFill>
                  <a:schemeClr val="hlink"/>
                </a:solidFill>
              </a:rPr>
              <a:t>kullanıcıya sunan</a:t>
            </a:r>
            <a:r>
              <a:rPr lang="tr-TR" smtClean="0"/>
              <a:t>, ayrıca verileri saklayabilen ve belleğinde tutabilen </a:t>
            </a:r>
            <a:r>
              <a:rPr lang="tr-TR" smtClean="0">
                <a:solidFill>
                  <a:schemeClr val="hlink"/>
                </a:solidFill>
              </a:rPr>
              <a:t>elektronik</a:t>
            </a:r>
            <a:r>
              <a:rPr lang="tr-TR" smtClean="0"/>
              <a:t> bir araçtır. </a:t>
            </a:r>
          </a:p>
          <a:p>
            <a:pPr eaLnBrk="1" hangingPunct="1"/>
            <a:endParaRPr 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063B8-E9A8-4CF6-9B47-26966A9D582B}" type="slidenum">
              <a:rPr lang="tr-TR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04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Bilgisayar Nedir?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xfrm>
            <a:off x="2706688" y="1557338"/>
            <a:ext cx="7656512" cy="388414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/>
              <a:t>Bilgisayarlar</a:t>
            </a:r>
            <a:r>
              <a:rPr lang="tr-TR" dirty="0" smtClean="0"/>
              <a:t>:</a:t>
            </a:r>
          </a:p>
          <a:p>
            <a:pPr eaLnBrk="1" hangingPunct="1"/>
            <a:r>
              <a:rPr lang="tr-TR" dirty="0" smtClean="0"/>
              <a:t>Kendilerine verilen verileri alır, verilen komutları izleyerek bu verileri bilgi oluşturacak şekilde </a:t>
            </a:r>
            <a:r>
              <a:rPr lang="tr-TR" dirty="0" smtClean="0">
                <a:solidFill>
                  <a:schemeClr val="hlink"/>
                </a:solidFill>
              </a:rPr>
              <a:t>işlerler</a:t>
            </a:r>
            <a:r>
              <a:rPr lang="tr-TR" dirty="0" smtClean="0"/>
              <a:t>.  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Çok miktardaki veriyi </a:t>
            </a:r>
            <a:r>
              <a:rPr lang="tr-TR" dirty="0" smtClean="0">
                <a:solidFill>
                  <a:schemeClr val="hlink"/>
                </a:solidFill>
              </a:rPr>
              <a:t>kısa sürede</a:t>
            </a:r>
            <a:r>
              <a:rPr lang="tr-TR" dirty="0" smtClean="0"/>
              <a:t> işleyebilir ve çok fazla miktarda bilgiyi unutmadan saklayabilirler. 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Aritmetik ve mantık işlemlerini son derece </a:t>
            </a:r>
            <a:r>
              <a:rPr lang="tr-TR" dirty="0" smtClean="0">
                <a:solidFill>
                  <a:schemeClr val="hlink"/>
                </a:solidFill>
              </a:rPr>
              <a:t>hızlı</a:t>
            </a:r>
            <a:r>
              <a:rPr lang="tr-TR" dirty="0" smtClean="0"/>
              <a:t> yapabilirler. </a:t>
            </a:r>
          </a:p>
          <a:p>
            <a:pPr eaLnBrk="1" hangingPunct="1"/>
            <a:endParaRPr lang="tr-TR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06BF8-0AA2-48B7-85CF-4E139940BADD}" type="slidenum">
              <a:rPr lang="tr-TR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755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Donanım ve Yazılım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2706688" y="2017713"/>
            <a:ext cx="7656512" cy="407511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smtClean="0"/>
              <a:t>Bilgisayarların kendilerine verilen verileri işleyebilmeleri için iki şeye ihtiyaçları vardır: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sz="3600" b="1"/>
              <a:t>Donanım ve Yazılım</a:t>
            </a:r>
          </a:p>
          <a:p>
            <a:pPr eaLnBrk="1" hangingPunct="1"/>
            <a:endParaRPr lang="tr-TR" b="1" smtClean="0"/>
          </a:p>
          <a:p>
            <a:pPr eaLnBrk="1" hangingPunct="1"/>
            <a:r>
              <a:rPr lang="tr-TR" b="1" smtClean="0"/>
              <a:t>Donanım</a:t>
            </a:r>
            <a:r>
              <a:rPr lang="tr-TR" smtClean="0"/>
              <a:t>, bilgisayarın tüm fiziksel birimlerine verilen addır.  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b="1" smtClean="0"/>
              <a:t>Yazılım</a:t>
            </a:r>
            <a:r>
              <a:rPr lang="tr-TR" smtClean="0"/>
              <a:t> ise, bilgisayarların görevlerini yerine getirebilmeleri için onlara verilen tüm bilgiler ve komut listeleridir.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A4FE2C-19A4-491B-8843-ED5269180BD9}" type="slidenum">
              <a:rPr lang="tr-TR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856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3124201" y="846138"/>
            <a:ext cx="7343775" cy="584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Bilgisayarlar Ne Yapar?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288" y="1801814"/>
            <a:ext cx="7656512" cy="41179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dirty="0" smtClean="0"/>
              <a:t>A- Bilgisayara veri girilir.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Veri metin olarak girilebilir (Klavye, fare, tarayıcı vb. gibi yollarla).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Daha önce girilip saklanmış olan veri diskten okunabilir. 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İnsan sesini algılayan ve bilgisayara girilmesini sağlayan bir modül kullanılabilir.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Telefon hattı ile </a:t>
            </a:r>
            <a:r>
              <a:rPr lang="tr-TR" dirty="0" err="1" smtClean="0">
                <a:ea typeface="+mn-ea"/>
                <a:cs typeface="+mn-cs"/>
              </a:rPr>
              <a:t>numerik</a:t>
            </a:r>
            <a:r>
              <a:rPr lang="tr-TR" dirty="0" smtClean="0">
                <a:ea typeface="+mn-ea"/>
                <a:cs typeface="+mn-cs"/>
              </a:rPr>
              <a:t> veri girilebilir.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Grafik tarayıcıları ya da video kamera ile resim girilebilir.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Filmler ekranda görüntülenebilir.  </a:t>
            </a:r>
          </a:p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2F84B0-1F52-4DA8-9FAC-8676C07E4DA1}" type="slidenum">
              <a:rPr lang="tr-TR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32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>
          <a:xfrm>
            <a:off x="3124201" y="846138"/>
            <a:ext cx="7343775" cy="584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Bilgisyarlar Ne Yapar?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44788" y="1801813"/>
            <a:ext cx="7656512" cy="3803650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B- Veriler bilgi üretmek üzere işlenir.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Bilgi düzenlenir ve işlenir. </a:t>
            </a:r>
          </a:p>
          <a:p>
            <a:pPr lvl="1" eaLnBrk="1" hangingPunct="1">
              <a:defRPr/>
            </a:pPr>
            <a:endParaRPr lang="tr-TR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tr-TR" dirty="0" smtClean="0"/>
              <a:t>C- Bilgi kullanıcıya sunulur.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Veriler çıktı olarak ekranda görüntülenir. 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Veriler çıktı olarak bir yazıcıdan alınabilir.  </a:t>
            </a:r>
          </a:p>
          <a:p>
            <a:pPr lvl="1" eaLnBrk="1" hangingPunct="1">
              <a:defRPr/>
            </a:pPr>
            <a:r>
              <a:rPr lang="tr-TR" dirty="0" smtClean="0">
                <a:ea typeface="+mn-ea"/>
                <a:cs typeface="+mn-cs"/>
              </a:rPr>
              <a:t>Veriler bir çiziciden (</a:t>
            </a:r>
            <a:r>
              <a:rPr lang="tr-TR" dirty="0" err="1" smtClean="0">
                <a:ea typeface="+mn-ea"/>
                <a:cs typeface="+mn-cs"/>
              </a:rPr>
              <a:t>plotter</a:t>
            </a:r>
            <a:r>
              <a:rPr lang="tr-TR" dirty="0" smtClean="0">
                <a:ea typeface="+mn-ea"/>
                <a:cs typeface="+mn-cs"/>
              </a:rPr>
              <a:t>) grafik veya şekil olarak alınabilir.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E3699B-9B9E-4686-B07C-484216297881}" type="slidenum">
              <a:rPr lang="tr-TR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088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3124201" y="846138"/>
            <a:ext cx="7343775" cy="584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>Bilgisayarların Sınıflandırılması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2208213" y="1801813"/>
            <a:ext cx="7656512" cy="368100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/>
              <a:t>Süper Bilgisayarlar (</a:t>
            </a:r>
            <a:r>
              <a:rPr lang="tr-TR" b="1" dirty="0" err="1" smtClean="0"/>
              <a:t>Supercomputers</a:t>
            </a:r>
            <a:r>
              <a:rPr lang="tr-TR" b="1" dirty="0" smtClean="0"/>
              <a:t>)</a:t>
            </a:r>
          </a:p>
          <a:p>
            <a:pPr eaLnBrk="1" hangingPunct="1">
              <a:buNone/>
            </a:pPr>
            <a:r>
              <a:rPr lang="tr-TR" b="1" dirty="0"/>
              <a:t>Ana Bilgisayarlar (</a:t>
            </a:r>
            <a:r>
              <a:rPr lang="tr-TR" b="1" dirty="0" err="1"/>
              <a:t>Mainframe</a:t>
            </a:r>
            <a:r>
              <a:rPr lang="tr-TR" b="1" dirty="0" smtClean="0"/>
              <a:t>)</a:t>
            </a:r>
          </a:p>
          <a:p>
            <a:pPr eaLnBrk="1" hangingPunct="1">
              <a:buNone/>
            </a:pPr>
            <a:r>
              <a:rPr lang="tr-TR" b="1" dirty="0"/>
              <a:t>Mini Bilgisayarlar (</a:t>
            </a:r>
            <a:r>
              <a:rPr lang="tr-TR" b="1" dirty="0" err="1"/>
              <a:t>Minicomputer</a:t>
            </a:r>
            <a:r>
              <a:rPr lang="tr-TR" b="1" dirty="0" smtClean="0"/>
              <a:t>) </a:t>
            </a:r>
          </a:p>
          <a:p>
            <a:pPr eaLnBrk="1" hangingPunct="1">
              <a:buNone/>
            </a:pPr>
            <a:r>
              <a:rPr lang="tr-TR" b="1" dirty="0"/>
              <a:t>Mikro Bilgisayarlar (</a:t>
            </a:r>
            <a:r>
              <a:rPr lang="tr-TR" b="1" dirty="0" err="1"/>
              <a:t>Microcomputer</a:t>
            </a:r>
            <a:r>
              <a:rPr lang="tr-TR" b="1" dirty="0" smtClean="0"/>
              <a:t>)</a:t>
            </a:r>
            <a:endParaRPr lang="tr-TR" b="1" dirty="0"/>
          </a:p>
          <a:p>
            <a:pPr eaLnBrk="1" hangingPunct="1">
              <a:buNone/>
            </a:pPr>
            <a:endParaRPr lang="tr-TR" b="1" dirty="0"/>
          </a:p>
          <a:p>
            <a:pPr eaLnBrk="1" hangingPunct="1">
              <a:buNone/>
            </a:pPr>
            <a:endParaRPr lang="tr-TR" b="1" dirty="0"/>
          </a:p>
          <a:p>
            <a:pPr eaLnBrk="1" hangingPunct="1">
              <a:buFont typeface="Wingdings" pitchFamily="2" charset="2"/>
              <a:buNone/>
            </a:pPr>
            <a:endParaRPr lang="tr-TR" b="1" dirty="0" smtClean="0"/>
          </a:p>
          <a:p>
            <a:pPr eaLnBrk="1" hangingPunct="1">
              <a:buFont typeface="Wingdings" pitchFamily="2" charset="2"/>
              <a:buNone/>
            </a:pPr>
            <a:endParaRPr lang="tr-TR" b="1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3A0BC-A188-4248-B068-A6AB92001CB5}" type="slidenum">
              <a:rPr lang="tr-TR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997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610</Words>
  <Application>Microsoft Office PowerPoint</Application>
  <PresentationFormat>Geniş ekran</PresentationFormat>
  <Paragraphs>109</Paragraphs>
  <Slides>24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Trebuchet MS</vt:lpstr>
      <vt:lpstr>Wingdings</vt:lpstr>
      <vt:lpstr>Wingdings 3</vt:lpstr>
      <vt:lpstr>Office Teması</vt:lpstr>
      <vt:lpstr>Kristal</vt:lpstr>
      <vt:lpstr>Clip</vt:lpstr>
      <vt:lpstr>PowerPoint Sunusu</vt:lpstr>
      <vt:lpstr>Bilgisayarın Tarihçesi</vt:lpstr>
      <vt:lpstr>Bilgisayar Nedir?</vt:lpstr>
      <vt:lpstr>Bilgisayar Nedir?</vt:lpstr>
      <vt:lpstr>Bilgisayar Nedir?</vt:lpstr>
      <vt:lpstr>Donanım ve Yazılım</vt:lpstr>
      <vt:lpstr>Bilgisayarlar Ne Yapar?</vt:lpstr>
      <vt:lpstr>Bilgisyarlar Ne Yapar?</vt:lpstr>
      <vt:lpstr>Bilgisayarların Sınıflandırılması</vt:lpstr>
      <vt:lpstr>Bilgisayarın Gelişimi</vt:lpstr>
      <vt:lpstr>Abaküs</vt:lpstr>
      <vt:lpstr>Sürgülü Cetvel</vt:lpstr>
      <vt:lpstr>Pascalline</vt:lpstr>
      <vt:lpstr>Leibniz Çarkı</vt:lpstr>
      <vt:lpstr>Dokuma Tezgahı </vt:lpstr>
      <vt:lpstr>FARK MAKINASI </vt:lpstr>
      <vt:lpstr>Daktilo</vt:lpstr>
      <vt:lpstr>Elektronik Bilgisayarlar </vt:lpstr>
      <vt:lpstr>Mark-1</vt:lpstr>
      <vt:lpstr>ENIAC</vt:lpstr>
      <vt:lpstr>ENIAC</vt:lpstr>
      <vt:lpstr>UNIVAC I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kullanicii</dc:creator>
  <cp:lastModifiedBy>kullanicii</cp:lastModifiedBy>
  <cp:revision>1</cp:revision>
  <dcterms:created xsi:type="dcterms:W3CDTF">2019-05-07T13:13:30Z</dcterms:created>
  <dcterms:modified xsi:type="dcterms:W3CDTF">2019-05-07T13:13:45Z</dcterms:modified>
</cp:coreProperties>
</file>