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12" name="Gövde Düzeyi Bir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21" name="Gövde Düzeyi Bi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Metni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Başlık Metni</a:t>
            </a:r>
          </a:p>
        </p:txBody>
      </p:sp>
      <p:sp>
        <p:nvSpPr>
          <p:cNvPr id="30" name="Gövde Düzeyi Bir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39" name="Gövde Düzeyi Bir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48" name="Gövde Düzeyi Bir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9" name="4 Metin Yer Tutucusu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5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aşlık Metni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73" name="Gövde Düzeyi Bir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4" name="3 Metin Yer Tutucusu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Başlık Metni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83" name="2 Resim Yer Tutucusu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Gövde Düzeyi Bir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Metni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Başlık Metni</a:t>
            </a:r>
          </a:p>
        </p:txBody>
      </p:sp>
      <p:sp>
        <p:nvSpPr>
          <p:cNvPr id="3" name="Gövde Düzeyi Bir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8428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Başlık"/>
          <p:cNvSpPr txBox="1"/>
          <p:nvPr>
            <p:ph type="ctrTitle"/>
          </p:nvPr>
        </p:nvSpPr>
        <p:spPr>
          <a:xfrm>
            <a:off x="533400" y="1371599"/>
            <a:ext cx="8431088" cy="3425554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Tahoma Bold"/>
                <a:ea typeface="Tahoma Bold"/>
                <a:cs typeface="Tahoma Bold"/>
                <a:sym typeface="Tahoma Bold"/>
              </a:defRPr>
            </a:pPr>
            <a:r>
              <a:t>EKSTERNAL RADYOTERAPİDE </a:t>
            </a:r>
            <a:br/>
            <a:r>
              <a:t>DOZ HESAPLAMALARI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 Box 2"/>
          <p:cNvSpPr txBox="1"/>
          <p:nvPr/>
        </p:nvSpPr>
        <p:spPr>
          <a:xfrm>
            <a:off x="729288" y="2349500"/>
            <a:ext cx="7901449" cy="15684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algn="ctr">
              <a:spcBef>
                <a:spcPts val="2400"/>
              </a:spcBef>
              <a:defRPr b="1" sz="4000">
                <a:solidFill>
                  <a:srgbClr val="1F497D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</a:t>
            </a:r>
            <a:r>
              <a:rPr>
                <a:solidFill>
                  <a:srgbClr val="000000"/>
                </a:solidFill>
              </a:rPr>
              <a:t>Yüksek Enerjili Fotonlar İçin </a:t>
            </a:r>
          </a:p>
          <a:p>
            <a:pPr marL="457200" indent="-457200" algn="ctr">
              <a:spcBef>
                <a:spcPts val="2400"/>
              </a:spcBef>
              <a:defRPr b="1"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Doz Hesaplamaları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 Box 2"/>
          <p:cNvSpPr txBox="1"/>
          <p:nvPr/>
        </p:nvSpPr>
        <p:spPr>
          <a:xfrm>
            <a:off x="656908" y="1196750"/>
            <a:ext cx="7685721" cy="3327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indent="896937" algn="ctr">
              <a:defRPr b="1" sz="2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Sabit SSD tekniği doz hesabı</a:t>
            </a:r>
          </a:p>
          <a:p>
            <a:pPr lvl="1" indent="896937">
              <a:defRPr b="1" sz="2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174625" algn="just"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SSD tekniklerini kapsayan hesaplamalar için %DD, uygun bir büyüklüktür.</a:t>
            </a:r>
          </a:p>
          <a:p>
            <a:pPr indent="174625" algn="just"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174625" algn="just"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Cihazlar genellikle SSD=100’de 10x10 cm alan için d</a:t>
            </a:r>
            <a:r>
              <a:rPr sz="1600"/>
              <a:t>o</a:t>
            </a:r>
            <a:r>
              <a:t> referans derinliğinde 1 cGy = 1 MU verecek şekilde kalibre edilir.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 Box 2"/>
          <p:cNvSpPr txBox="1"/>
          <p:nvPr/>
        </p:nvSpPr>
        <p:spPr>
          <a:xfrm>
            <a:off x="441008" y="620712"/>
            <a:ext cx="8046086" cy="4004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</a:t>
            </a: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1 cGy = 1 MU ise</a:t>
            </a: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                     TD x 100</a:t>
            </a: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                MU =</a:t>
            </a: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                     %DD  x  RDF  x  SSD fak.</a:t>
            </a:r>
          </a:p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just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Kalibrasyon sabit SSD ’de dmax ‘ta yapılmışsa SSD faktörü kullanılmaz.         </a:t>
            </a:r>
          </a:p>
          <a:p>
            <a:pPr algn="just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1 alınır.</a:t>
            </a:r>
          </a:p>
        </p:txBody>
      </p:sp>
      <p:sp>
        <p:nvSpPr>
          <p:cNvPr id="134" name="Line 4"/>
          <p:cNvSpPr/>
          <p:nvPr/>
        </p:nvSpPr>
        <p:spPr>
          <a:xfrm>
            <a:off x="2987823" y="3356991"/>
            <a:ext cx="4175847" cy="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35" name="4 Dikdörtgen"/>
          <p:cNvSpPr txBox="1"/>
          <p:nvPr/>
        </p:nvSpPr>
        <p:spPr>
          <a:xfrm>
            <a:off x="945312" y="980728"/>
            <a:ext cx="6821328" cy="4827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indent="896937">
              <a:defRPr b="1" sz="2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Sabit SSD tekniği doz hesabı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 Box 2"/>
          <p:cNvSpPr txBox="1"/>
          <p:nvPr/>
        </p:nvSpPr>
        <p:spPr>
          <a:xfrm>
            <a:off x="585469" y="2492375"/>
            <a:ext cx="7396800" cy="1295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spcBef>
                <a:spcPts val="16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Kalibrasyonun yapıldığı SSD’den farklı SSD’de yapılan tedavilerde</a:t>
            </a:r>
            <a:r>
              <a:rPr>
                <a:solidFill>
                  <a:srgbClr val="FF0000"/>
                </a:solidFill>
              </a:rPr>
              <a:t> %DD ve SSD düzeltmesi </a:t>
            </a:r>
            <a:r>
              <a:t>yapılır.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1 Başlık"/>
          <p:cNvSpPr txBox="1"/>
          <p:nvPr>
            <p:ph type="title"/>
          </p:nvPr>
        </p:nvSpPr>
        <p:spPr>
          <a:xfrm>
            <a:off x="457200" y="692695"/>
            <a:ext cx="8229600" cy="936105"/>
          </a:xfrm>
          <a:prstGeom prst="rect">
            <a:avLst/>
          </a:prstGeom>
        </p:spPr>
        <p:txBody>
          <a:bodyPr/>
          <a:lstStyle/>
          <a:p>
            <a:pPr lvl="1" defTabSz="850391">
              <a:defRPr b="1" sz="2325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  <a:r>
              <a:rPr sz="2976"/>
              <a:t>SAD tedaviler için doz hesabı</a:t>
            </a:r>
            <a:br>
              <a:rPr sz="2976"/>
            </a:br>
          </a:p>
        </p:txBody>
      </p:sp>
      <p:sp>
        <p:nvSpPr>
          <p:cNvPr id="140" name="2 İçerik Yer Tutucusu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1 cGy = 1 MU ise</a:t>
            </a:r>
          </a:p>
          <a:p>
            <a:pPr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spcBef>
                <a:spcPts val="6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                     TD x 100</a:t>
            </a:r>
          </a:p>
          <a:p>
            <a:pPr>
              <a:spcBef>
                <a:spcPts val="6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 MU =</a:t>
            </a:r>
          </a:p>
          <a:p>
            <a:pPr>
              <a:spcBef>
                <a:spcPts val="6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                     TMR  x  RDF  x  SAD fak.</a:t>
            </a:r>
          </a:p>
          <a:p>
            <a:pPr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just">
              <a:spcBef>
                <a:spcPts val="6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</a:t>
            </a:r>
          </a:p>
        </p:txBody>
      </p:sp>
      <p:sp>
        <p:nvSpPr>
          <p:cNvPr id="141" name="4 Düz Bağlayıcı"/>
          <p:cNvSpPr/>
          <p:nvPr/>
        </p:nvSpPr>
        <p:spPr>
          <a:xfrm>
            <a:off x="2627783" y="3717032"/>
            <a:ext cx="4032450" cy="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 Box 2"/>
          <p:cNvSpPr txBox="1"/>
          <p:nvPr/>
        </p:nvSpPr>
        <p:spPr>
          <a:xfrm>
            <a:off x="1377632" y="2708275"/>
            <a:ext cx="6821057" cy="1263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2400"/>
              </a:spcBef>
              <a:defRPr b="1" sz="4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Düşük Enerjili X-ışınları için Doz Hesaplamaları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2"/>
          <p:cNvSpPr txBox="1"/>
          <p:nvPr>
            <p:ph type="body" idx="1"/>
          </p:nvPr>
        </p:nvSpPr>
        <p:spPr>
          <a:xfrm>
            <a:off x="900113" y="260647"/>
            <a:ext cx="7777161" cy="504056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defRPr sz="2000"/>
            </a:pPr>
          </a:p>
          <a:p>
            <a:pPr marL="0" indent="0" algn="just">
              <a:lnSpc>
                <a:spcPct val="8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Eğer kalibrasyon havada yapılmışsa önce tedavi alanının kare eşdeğeri bulunur. Bu alana karşı gelen out-put değeri bulunur.</a:t>
            </a:r>
          </a:p>
          <a:p>
            <a:pPr marL="0" indent="0" algn="just">
              <a:lnSpc>
                <a:spcPct val="80000"/>
              </a:lnSpc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>
              <a:lnSpc>
                <a:spcPct val="80000"/>
              </a:lnSpc>
              <a:spcBef>
                <a:spcPts val="400"/>
              </a:spcBef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 	          TD</a:t>
            </a:r>
          </a:p>
          <a:p>
            <a:pPr marL="0" indent="0">
              <a:lnSpc>
                <a:spcPct val="80000"/>
              </a:lnSpc>
              <a:spcBef>
                <a:spcPts val="400"/>
              </a:spcBef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Cilt dozu ( CD)  =		       	 x 100			</a:t>
            </a:r>
          </a:p>
          <a:p>
            <a:pPr marL="0" indent="0">
              <a:lnSpc>
                <a:spcPct val="80000"/>
              </a:lnSpc>
              <a:spcBef>
                <a:spcPts val="400"/>
              </a:spcBef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	         %DD</a:t>
            </a:r>
          </a:p>
          <a:p>
            <a:pPr marL="0" indent="0">
              <a:lnSpc>
                <a:spcPct val="80000"/>
              </a:lnSpc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>
              <a:lnSpc>
                <a:spcPct val="80000"/>
              </a:lnSpc>
              <a:spcBef>
                <a:spcPts val="400"/>
              </a:spcBef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		CD</a:t>
            </a:r>
          </a:p>
          <a:p>
            <a:pPr marL="0" indent="0">
              <a:lnSpc>
                <a:spcPct val="80000"/>
              </a:lnSpc>
              <a:spcBef>
                <a:spcPts val="400"/>
              </a:spcBef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	Tedavi zamanı  =</a:t>
            </a:r>
          </a:p>
          <a:p>
            <a:pPr marL="0" indent="0">
              <a:lnSpc>
                <a:spcPct val="80000"/>
              </a:lnSpc>
              <a:spcBef>
                <a:spcPts val="400"/>
              </a:spcBef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            Havadaki out-put x BSF</a:t>
            </a:r>
          </a:p>
        </p:txBody>
      </p:sp>
      <p:sp>
        <p:nvSpPr>
          <p:cNvPr id="99" name="Line 3"/>
          <p:cNvSpPr/>
          <p:nvPr/>
        </p:nvSpPr>
        <p:spPr>
          <a:xfrm>
            <a:off x="4283967" y="2420888"/>
            <a:ext cx="2016821" cy="5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0" name="Line 4"/>
          <p:cNvSpPr/>
          <p:nvPr/>
        </p:nvSpPr>
        <p:spPr>
          <a:xfrm>
            <a:off x="4211959" y="4149080"/>
            <a:ext cx="2879727" cy="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1" name="Text Box 5"/>
          <p:cNvSpPr txBox="1"/>
          <p:nvPr/>
        </p:nvSpPr>
        <p:spPr>
          <a:xfrm>
            <a:off x="1017269" y="5445125"/>
            <a:ext cx="7469825" cy="1008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lnSpc>
                <a:spcPct val="85000"/>
              </a:lnSpc>
              <a:spcBef>
                <a:spcPts val="5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Doz kalibrasyonu fantomda yapılmışsa, fantomdaki out-put kullanılır,BSF kullanılmaz. Eğer tedavide derinlik söz konusu değilse TD = CD ‘ dur.</a:t>
            </a:r>
          </a:p>
        </p:txBody>
      </p:sp>
      <p:sp>
        <p:nvSpPr>
          <p:cNvPr id="102" name="Rectangle 7"/>
          <p:cNvSpPr/>
          <p:nvPr/>
        </p:nvSpPr>
        <p:spPr>
          <a:xfrm>
            <a:off x="5435600" y="6092825"/>
            <a:ext cx="3744913" cy="2159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2"/>
          <p:cNvSpPr txBox="1"/>
          <p:nvPr>
            <p:ph type="body" sz="quarter" idx="1"/>
          </p:nvPr>
        </p:nvSpPr>
        <p:spPr>
          <a:xfrm>
            <a:off x="467543" y="2708275"/>
            <a:ext cx="8064897" cy="1439863"/>
          </a:xfrm>
          <a:prstGeom prst="rect">
            <a:avLst/>
          </a:prstGeom>
        </p:spPr>
        <p:txBody>
          <a:bodyPr/>
          <a:lstStyle/>
          <a:p>
            <a:pPr marL="838200" indent="-838200" algn="ctr">
              <a:lnSpc>
                <a:spcPct val="80000"/>
              </a:lnSpc>
              <a:spcBef>
                <a:spcPts val="900"/>
              </a:spcBef>
              <a:buSzTx/>
              <a:buNone/>
              <a:defRPr b="1"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Co-60 için</a:t>
            </a:r>
          </a:p>
          <a:p>
            <a:pPr marL="838200" indent="-838200" algn="ctr">
              <a:lnSpc>
                <a:spcPct val="80000"/>
              </a:lnSpc>
              <a:spcBef>
                <a:spcPts val="900"/>
              </a:spcBef>
              <a:buSzTx/>
              <a:buNone/>
              <a:defRPr b="1"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Doz Hesaplamaları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2"/>
          <p:cNvSpPr txBox="1"/>
          <p:nvPr>
            <p:ph type="body" idx="1"/>
          </p:nvPr>
        </p:nvSpPr>
        <p:spPr>
          <a:xfrm>
            <a:off x="323528" y="1412775"/>
            <a:ext cx="8491537" cy="4799436"/>
          </a:xfrm>
          <a:prstGeom prst="rect">
            <a:avLst/>
          </a:prstGeom>
        </p:spPr>
        <p:txBody>
          <a:bodyPr/>
          <a:lstStyle/>
          <a:p>
            <a:pPr lvl="1" marL="533400" indent="-76200" algn="just">
              <a:lnSpc>
                <a:spcPct val="90000"/>
              </a:lnSpc>
              <a:spcBef>
                <a:spcPts val="500"/>
              </a:spcBef>
              <a:buSzTx/>
              <a:buNone/>
              <a:defRPr b="1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Kalibrasyon d</a:t>
            </a:r>
            <a:r>
              <a:rPr sz="1600"/>
              <a:t>max</a:t>
            </a:r>
            <a:r>
              <a:t> = 5 mm’de yapılmışsa;</a:t>
            </a:r>
            <a:endParaRPr sz="2800"/>
          </a:p>
          <a:p>
            <a:pPr lvl="1" marL="533400" indent="-76200" algn="just">
              <a:lnSpc>
                <a:spcPct val="90000"/>
              </a:lnSpc>
              <a:spcBef>
                <a:spcPts val="600"/>
              </a:spcBef>
              <a:buSzTx/>
              <a:buNone/>
              <a:defRPr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609600" indent="-609600" algn="just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Tedavi alanının kare eşdeğeri bulunur. %DD ve out-put bu alana    </a:t>
            </a:r>
          </a:p>
          <a:p>
            <a:pPr marL="609600" indent="-609600" algn="just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göre tespit edilir.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   		           TD x 100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Tedavi zamanı =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                        %DD x  out-put x Tray fak.x Wedge fak.</a:t>
            </a:r>
          </a:p>
          <a:p>
            <a:pPr marL="609600" indent="-609600">
              <a:lnSpc>
                <a:spcPct val="90000"/>
              </a:lnSpc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609600" indent="-609600">
              <a:lnSpc>
                <a:spcPct val="90000"/>
              </a:lnSpc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WF = wedgeli alanın out-put’u / açık alanın out-put’u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TF = trayli alanın out-put’u / açık alanın out-put’u</a:t>
            </a:r>
          </a:p>
        </p:txBody>
      </p:sp>
      <p:sp>
        <p:nvSpPr>
          <p:cNvPr id="107" name="Line 3"/>
          <p:cNvSpPr/>
          <p:nvPr/>
        </p:nvSpPr>
        <p:spPr>
          <a:xfrm>
            <a:off x="2555775" y="3645024"/>
            <a:ext cx="5616625" cy="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8" name="Text Box 4"/>
          <p:cNvSpPr txBox="1"/>
          <p:nvPr/>
        </p:nvSpPr>
        <p:spPr>
          <a:xfrm>
            <a:off x="945832" y="692697"/>
            <a:ext cx="4948874" cy="421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SABİT SSD TEKNİĞİ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 Box 2"/>
          <p:cNvSpPr txBox="1"/>
          <p:nvPr/>
        </p:nvSpPr>
        <p:spPr>
          <a:xfrm>
            <a:off x="514032" y="1196751"/>
            <a:ext cx="7900036" cy="2514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61938" indent="-261938">
              <a:defRPr b="1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Normal olarak kullanılan SSD’den farklı bir SSD’de tedavi yapılıyorsa;</a:t>
            </a:r>
          </a:p>
          <a:p>
            <a:pPr marL="261938" indent="-261938">
              <a:defRPr b="1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61938" indent="-261938" algn="just"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Eğer %DD’lar mevcut değilse,Mayneord faktörü kullanılarak %DD düzeltmesi yapılır. Ters kare kanunu ile de out-put düzeltmesi yapılır.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8"/>
          <p:cNvSpPr/>
          <p:nvPr/>
        </p:nvSpPr>
        <p:spPr>
          <a:xfrm>
            <a:off x="4535487" y="6092825"/>
            <a:ext cx="4608513" cy="2159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13" name="Text Box 2"/>
          <p:cNvSpPr txBox="1"/>
          <p:nvPr/>
        </p:nvSpPr>
        <p:spPr>
          <a:xfrm>
            <a:off x="441008" y="404813"/>
            <a:ext cx="8188961" cy="594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Örnek :</a:t>
            </a:r>
          </a:p>
          <a:p>
            <a:pPr>
              <a:defRPr b="1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b="1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Co-60’da SSD=90 cm’de 18x24 cm alana 200 cGy verilmek istenmektedir. d =7cm. SSD=80 cm’de %DD değerleri mevcuttur. Tedavi zamanını bulunuz?</a:t>
            </a:r>
          </a:p>
          <a:p>
            <a:pPr>
              <a:defRPr b="1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18x24’ün kare eşdeğeri=20,3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SSD=90 cm’e göre %DD düzeltmesi yapılır. 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f1 = 80 cm		f2=90 cm		%DD (f1)=72,7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f2 + d m       		f1 + d        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(                         ) 2   x   (		   ) 2  x %DD (f1) = %DD (f2 )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f2 + d  		f1 + dm 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90+0.5	           80+7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	        ) 2	 x  (	          ) 2 x %72,7 = 1,016 x % 72,7 = % 73,9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90+7	                          80+0.5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Ters kareye göre out-put’u düzeltirsek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Benzer üçgenlere göre;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( 80 / 90) x 20,3 = 18,04 cm		(80.5 / 90.5) 2x 87 = 68,8 cGy/dak.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( 18,04 alanın SSD=80 cm’deki out-put’u=87 cGy/min )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200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     x 100 = 270 cGy (GD)           270/68,8=3dak.56 sn.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73,9</a:t>
            </a:r>
          </a:p>
        </p:txBody>
      </p:sp>
      <p:sp>
        <p:nvSpPr>
          <p:cNvPr id="114" name="Line 3"/>
          <p:cNvSpPr/>
          <p:nvPr/>
        </p:nvSpPr>
        <p:spPr>
          <a:xfrm>
            <a:off x="755650" y="3068638"/>
            <a:ext cx="1079501" cy="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Line 4"/>
          <p:cNvSpPr/>
          <p:nvPr/>
        </p:nvSpPr>
        <p:spPr>
          <a:xfrm>
            <a:off x="2987675" y="3068638"/>
            <a:ext cx="1152526" cy="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6" name="Line 5"/>
          <p:cNvSpPr/>
          <p:nvPr/>
        </p:nvSpPr>
        <p:spPr>
          <a:xfrm>
            <a:off x="684212" y="3933825"/>
            <a:ext cx="1079502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7" name="Line 6"/>
          <p:cNvSpPr/>
          <p:nvPr/>
        </p:nvSpPr>
        <p:spPr>
          <a:xfrm>
            <a:off x="2843213" y="3933825"/>
            <a:ext cx="792163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8" name="Line 7"/>
          <p:cNvSpPr/>
          <p:nvPr/>
        </p:nvSpPr>
        <p:spPr>
          <a:xfrm>
            <a:off x="468312" y="6092825"/>
            <a:ext cx="647701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 Box 2"/>
          <p:cNvSpPr txBox="1"/>
          <p:nvPr/>
        </p:nvSpPr>
        <p:spPr>
          <a:xfrm>
            <a:off x="441008" y="1052511"/>
            <a:ext cx="8117521" cy="24787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  <a:r>
              <a:rPr>
                <a:solidFill>
                  <a:srgbClr val="1F497D"/>
                </a:solidFill>
              </a:rPr>
              <a:t>Örnek :</a:t>
            </a:r>
            <a:endParaRPr>
              <a:solidFill>
                <a:srgbClr val="1F497D"/>
              </a:solidFill>
            </a:endParaRPr>
          </a:p>
          <a:p>
            <a:pPr>
              <a:defRPr b="1" sz="24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just">
              <a:defRPr b="1" sz="24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SSD= 80 cm’de 10x15 cm alan ile d=5 cm’e 200 cGy veriliyor. Tedavi zamanını hesaplayınız.</a:t>
            </a:r>
          </a:p>
          <a:p>
            <a:pPr>
              <a:defRPr b="1" sz="24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</a:t>
            </a:r>
          </a:p>
        </p:txBody>
      </p:sp>
      <p:sp>
        <p:nvSpPr>
          <p:cNvPr id="121" name="Rectangle 3"/>
          <p:cNvSpPr/>
          <p:nvPr/>
        </p:nvSpPr>
        <p:spPr>
          <a:xfrm>
            <a:off x="4535487" y="6092825"/>
            <a:ext cx="4608513" cy="2159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graphicFrame>
        <p:nvGraphicFramePr>
          <p:cNvPr id="122" name="9 Tablo"/>
          <p:cNvGraphicFramePr/>
          <p:nvPr/>
        </p:nvGraphicFramePr>
        <p:xfrm>
          <a:off x="611558" y="2852935"/>
          <a:ext cx="8136905" cy="3168356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162415"/>
                <a:gridCol w="1162415"/>
                <a:gridCol w="1162415"/>
                <a:gridCol w="1162415"/>
                <a:gridCol w="1162415"/>
                <a:gridCol w="236599"/>
                <a:gridCol w="2088231"/>
              </a:tblGrid>
              <a:tr h="528059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alan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d=4 cm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d=5 cm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d=6 cm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d=7 cm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600">
                          <a:latin typeface="Tahoma Bold"/>
                          <a:ea typeface="Tahoma Bold"/>
                          <a:cs typeface="Tahoma Bold"/>
                          <a:sym typeface="Tahoma Bold"/>
                        </a:defRPr>
                      </a:pP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output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52805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10x10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76,2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75,8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74,3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73,2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75,6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11x11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78,5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77,4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76,2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75,6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76,6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12x12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79,3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78,8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79,5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80,3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77,5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13x13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80,1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79,5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80,2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81,1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78,3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14x14</a:t>
                      </a: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81,2</a:t>
                      </a: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80,1</a:t>
                      </a: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81,5</a:t>
                      </a: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  <a:r>
                        <a:t>82,2</a:t>
                      </a: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79,5</a:t>
                      </a:r>
                    </a:p>
                  </a:txBody>
                  <a:tcPr marL="45720" marR="45720" marT="45720" marB="45720" anchor="t" anchorCtr="0" horzOverflow="overflow">
                    <a:lnB w="25400">
                      <a:solidFill>
                        <a:srgbClr val="000000"/>
                      </a:solidFill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6"/>
          <p:cNvSpPr/>
          <p:nvPr/>
        </p:nvSpPr>
        <p:spPr>
          <a:xfrm>
            <a:off x="4535487" y="6092825"/>
            <a:ext cx="4608513" cy="2159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25" name="Text Box 2"/>
          <p:cNvSpPr txBox="1"/>
          <p:nvPr/>
        </p:nvSpPr>
        <p:spPr>
          <a:xfrm>
            <a:off x="261621" y="765175"/>
            <a:ext cx="8441124" cy="4726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marL="457200" indent="0" algn="ctr">
              <a:defRPr b="1" sz="2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İZOSENTRİK TEDAVİ TEKNİĞİ</a:t>
            </a:r>
          </a:p>
          <a:p>
            <a:pPr lvl="1" marL="457200" indent="0"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lvl="1" marL="457200" indent="0"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indent="-457200">
              <a:defRPr b="1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Kalibrasyon SSD=80 cm ’de ve d=0,5 cm derinlikte yapılmışsa;</a:t>
            </a:r>
          </a:p>
          <a:p>
            <a:pPr marL="457200" indent="-457200">
              <a:defRPr b="1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VD = TD / TAR 		</a:t>
            </a: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		VD</a:t>
            </a: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Zaman   =</a:t>
            </a: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(out-put /BSF )  x ( 80 + dmax ) 2   x tray fak.x wedge fak. (varsa)</a:t>
            </a: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                               80 </a:t>
            </a:r>
            <a:br/>
            <a:r>
              <a:t>					</a:t>
            </a:r>
          </a:p>
          <a:p>
            <a:pPr marL="457200" indent="-457200"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			</a:t>
            </a:r>
          </a:p>
        </p:txBody>
      </p:sp>
      <p:sp>
        <p:nvSpPr>
          <p:cNvPr id="126" name="Line 3"/>
          <p:cNvSpPr/>
          <p:nvPr/>
        </p:nvSpPr>
        <p:spPr>
          <a:xfrm>
            <a:off x="1692275" y="4076700"/>
            <a:ext cx="6911976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7 Düz Bağlayıcı"/>
          <p:cNvSpPr/>
          <p:nvPr/>
        </p:nvSpPr>
        <p:spPr>
          <a:xfrm>
            <a:off x="2771800" y="4653136"/>
            <a:ext cx="1368152" cy="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