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CABB93E-A594-40CF-AACC-0DE4ACDCF93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2872402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CABB93E-A594-40CF-AACC-0DE4ACDCF93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3249948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CABB93E-A594-40CF-AACC-0DE4ACDCF93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2908726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CABB93E-A594-40CF-AACC-0DE4ACDCF93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418020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CABB93E-A594-40CF-AACC-0DE4ACDCF93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337306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CABB93E-A594-40CF-AACC-0DE4ACDCF93A}"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1744635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CABB93E-A594-40CF-AACC-0DE4ACDCF93A}"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17738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CABB93E-A594-40CF-AACC-0DE4ACDCF93A}"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2046795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CABB93E-A594-40CF-AACC-0DE4ACDCF93A}"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200177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CABB93E-A594-40CF-AACC-0DE4ACDCF93A}"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1579101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CABB93E-A594-40CF-AACC-0DE4ACDCF93A}"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81FF18-D4E9-4663-9F1C-F0BC27BDF219}" type="slidenum">
              <a:rPr lang="tr-TR" smtClean="0"/>
              <a:t>‹#›</a:t>
            </a:fld>
            <a:endParaRPr lang="tr-TR"/>
          </a:p>
        </p:txBody>
      </p:sp>
    </p:spTree>
    <p:extLst>
      <p:ext uri="{BB962C8B-B14F-4D97-AF65-F5344CB8AC3E}">
        <p14:creationId xmlns:p14="http://schemas.microsoft.com/office/powerpoint/2010/main" val="1811373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ABB93E-A594-40CF-AACC-0DE4ACDCF93A}"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1FF18-D4E9-4663-9F1C-F0BC27BDF219}" type="slidenum">
              <a:rPr lang="tr-TR" smtClean="0"/>
              <a:t>‹#›</a:t>
            </a:fld>
            <a:endParaRPr lang="tr-TR"/>
          </a:p>
        </p:txBody>
      </p:sp>
    </p:spTree>
    <p:extLst>
      <p:ext uri="{BB962C8B-B14F-4D97-AF65-F5344CB8AC3E}">
        <p14:creationId xmlns:p14="http://schemas.microsoft.com/office/powerpoint/2010/main" val="2382681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Teodise</a:t>
            </a:r>
            <a:r>
              <a:rPr lang="tr-TR" dirty="0" smtClean="0"/>
              <a:t> Olarak Din </a:t>
            </a:r>
            <a:endParaRPr lang="tr-TR" dirty="0"/>
          </a:p>
        </p:txBody>
      </p:sp>
      <p:sp>
        <p:nvSpPr>
          <p:cNvPr id="3" name="Alt Başlık 2"/>
          <p:cNvSpPr>
            <a:spLocks noGrp="1"/>
          </p:cNvSpPr>
          <p:nvPr>
            <p:ph type="subTitle" idx="1"/>
          </p:nvPr>
        </p:nvSpPr>
        <p:spPr/>
        <p:txBody>
          <a:bodyPr/>
          <a:lstStyle/>
          <a:p>
            <a:r>
              <a:rPr lang="tr-TR" dirty="0" smtClean="0"/>
              <a:t>Bu bölümde temelde </a:t>
            </a:r>
            <a:r>
              <a:rPr lang="tr-TR" dirty="0" err="1" smtClean="0"/>
              <a:t>teodise</a:t>
            </a:r>
            <a:r>
              <a:rPr lang="tr-TR" dirty="0" smtClean="0"/>
              <a:t> yani; kötülüğün </a:t>
            </a:r>
            <a:r>
              <a:rPr lang="tr-TR" dirty="0" smtClean="0"/>
              <a:t>varlığı karşısında Tanrı’nın iyilik ve adilliğinin  </a:t>
            </a:r>
            <a:r>
              <a:rPr lang="tr-TR" dirty="0" smtClean="0"/>
              <a:t>onaylanması» düşüncesi çerçevesinde </a:t>
            </a:r>
            <a:r>
              <a:rPr lang="tr-TR" dirty="0" err="1" smtClean="0"/>
              <a:t>Weber’in</a:t>
            </a:r>
            <a:r>
              <a:rPr lang="tr-TR" dirty="0" smtClean="0"/>
              <a:t> din konusundaki yaklaşımlarını ne yönde geliştirdiğini tartışacağız </a:t>
            </a:r>
            <a:r>
              <a:rPr lang="tr-TR" dirty="0" smtClean="0"/>
              <a:t>(Morris: 87</a:t>
            </a:r>
            <a:r>
              <a:rPr lang="tr-TR" dirty="0" smtClean="0"/>
              <a:t>).  </a:t>
            </a:r>
            <a:endParaRPr lang="tr-TR" dirty="0"/>
          </a:p>
        </p:txBody>
      </p:sp>
    </p:spTree>
    <p:extLst>
      <p:ext uri="{BB962C8B-B14F-4D97-AF65-F5344CB8AC3E}">
        <p14:creationId xmlns:p14="http://schemas.microsoft.com/office/powerpoint/2010/main" val="2451788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WEBERCİ SOSYOLOJİ </a:t>
            </a:r>
            <a:endParaRPr lang="tr-TR" dirty="0"/>
          </a:p>
        </p:txBody>
      </p:sp>
      <p:sp>
        <p:nvSpPr>
          <p:cNvPr id="3" name="İçerik Yer Tutucusu 2"/>
          <p:cNvSpPr>
            <a:spLocks noGrp="1"/>
          </p:cNvSpPr>
          <p:nvPr>
            <p:ph idx="1"/>
          </p:nvPr>
        </p:nvSpPr>
        <p:spPr/>
        <p:txBody>
          <a:bodyPr/>
          <a:lstStyle/>
          <a:p>
            <a:pPr marL="0" indent="0">
              <a:buNone/>
            </a:pPr>
            <a:r>
              <a:rPr lang="tr-TR" dirty="0" err="1" smtClean="0"/>
              <a:t>Weber</a:t>
            </a:r>
            <a:r>
              <a:rPr lang="tr-TR" dirty="0" smtClean="0"/>
              <a:t>, 1864’te </a:t>
            </a:r>
            <a:r>
              <a:rPr lang="tr-TR" dirty="0" err="1" smtClean="0"/>
              <a:t>ThuringiaDa</a:t>
            </a:r>
            <a:r>
              <a:rPr lang="tr-TR" dirty="0" smtClean="0"/>
              <a:t> </a:t>
            </a:r>
            <a:r>
              <a:rPr lang="tr-TR" dirty="0" err="1" smtClean="0"/>
              <a:t>dodu</a:t>
            </a:r>
            <a:r>
              <a:rPr lang="tr-TR" dirty="0" smtClean="0"/>
              <a:t>. Protestan (</a:t>
            </a:r>
            <a:r>
              <a:rPr lang="tr-TR" dirty="0" err="1" smtClean="0"/>
              <a:t>Lutheryan</a:t>
            </a:r>
            <a:r>
              <a:rPr lang="tr-TR" dirty="0" smtClean="0"/>
              <a:t>) bir tüccar ailesinin çocuğudur. </a:t>
            </a:r>
          </a:p>
          <a:p>
            <a:pPr marL="0" indent="0">
              <a:buNone/>
            </a:pPr>
            <a:r>
              <a:rPr lang="tr-TR" dirty="0" smtClean="0"/>
              <a:t>Ömrü boyunca üzerinde etkili olacak olan babası avukattı ve </a:t>
            </a:r>
            <a:r>
              <a:rPr lang="tr-TR" dirty="0" err="1" smtClean="0"/>
              <a:t>parlemento</a:t>
            </a:r>
            <a:r>
              <a:rPr lang="tr-TR" dirty="0" smtClean="0"/>
              <a:t> üyesiydi. «Otorite yanlısı, konvansiyonel ve sağlam bir milliyetçiydi» (Morris: 98) </a:t>
            </a:r>
          </a:p>
          <a:p>
            <a:pPr marL="0" indent="0">
              <a:buNone/>
            </a:pPr>
            <a:r>
              <a:rPr lang="tr-TR" dirty="0" err="1" smtClean="0"/>
              <a:t>Weber’in</a:t>
            </a:r>
            <a:r>
              <a:rPr lang="tr-TR" dirty="0" smtClean="0"/>
              <a:t> annesi ise oldukça dindar bir </a:t>
            </a:r>
            <a:r>
              <a:rPr lang="tr-TR" dirty="0" err="1" smtClean="0"/>
              <a:t>Protestandı</a:t>
            </a:r>
            <a:r>
              <a:rPr lang="tr-TR" dirty="0" smtClean="0"/>
              <a:t>. </a:t>
            </a:r>
            <a:r>
              <a:rPr lang="tr-TR" dirty="0" err="1" smtClean="0"/>
              <a:t>Weber</a:t>
            </a:r>
            <a:r>
              <a:rPr lang="tr-TR" dirty="0" smtClean="0"/>
              <a:t> daha sonra yazacağı Protestan Ahlakı kitabındaki iddialarının bir çoğunu annesini ve onun çevresini yıllarca gözlemleyerek oluşturmuştur. </a:t>
            </a:r>
          </a:p>
          <a:p>
            <a:pPr marL="0" indent="0">
              <a:buNone/>
            </a:pPr>
            <a:r>
              <a:rPr lang="tr-TR" dirty="0" err="1" smtClean="0"/>
              <a:t>Weber’in</a:t>
            </a:r>
            <a:r>
              <a:rPr lang="tr-TR" dirty="0" smtClean="0"/>
              <a:t> eşi de yine sanayici bir ailenin kızıdır.      </a:t>
            </a:r>
            <a:endParaRPr lang="tr-TR" dirty="0"/>
          </a:p>
        </p:txBody>
      </p:sp>
    </p:spTree>
    <p:extLst>
      <p:ext uri="{BB962C8B-B14F-4D97-AF65-F5344CB8AC3E}">
        <p14:creationId xmlns:p14="http://schemas.microsoft.com/office/powerpoint/2010/main" val="744658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Weber</a:t>
            </a:r>
            <a:r>
              <a:rPr lang="tr-TR" dirty="0" smtClean="0"/>
              <a:t> Sosyolojisi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Dolaysıyla </a:t>
            </a:r>
            <a:r>
              <a:rPr lang="tr-TR" dirty="0" err="1" smtClean="0"/>
              <a:t>Weber</a:t>
            </a:r>
            <a:r>
              <a:rPr lang="tr-TR" dirty="0" smtClean="0"/>
              <a:t> hayatı boyunca çalışmasını gerektirmeyecek bir biçimde konfor içinde yaşadı ve bir çok alanda  sosyolojinin klasiklerini, kurucu metinlerini oluşturan dev bir külliyat bıraktı. </a:t>
            </a:r>
          </a:p>
          <a:p>
            <a:pPr marL="0" indent="0">
              <a:buNone/>
            </a:pPr>
            <a:r>
              <a:rPr lang="tr-TR" dirty="0" smtClean="0"/>
              <a:t>Öncelikle babası gibi </a:t>
            </a:r>
            <a:r>
              <a:rPr lang="tr-TR" dirty="0" err="1" smtClean="0"/>
              <a:t>Heidelberg</a:t>
            </a:r>
            <a:r>
              <a:rPr lang="tr-TR" dirty="0" smtClean="0"/>
              <a:t> üniversitesinde Hukuk okudu.</a:t>
            </a:r>
          </a:p>
          <a:p>
            <a:pPr marL="0" indent="0">
              <a:buNone/>
            </a:pPr>
            <a:r>
              <a:rPr lang="tr-TR" dirty="0" smtClean="0"/>
              <a:t>Ardından ortaçağ ticaret şirketleri üzerine doktora tezi yazdı (1889).</a:t>
            </a:r>
          </a:p>
          <a:p>
            <a:pPr marL="0" indent="0">
              <a:buNone/>
            </a:pPr>
            <a:r>
              <a:rPr lang="tr-TR" dirty="0" smtClean="0"/>
              <a:t>1895’te Freiburg’da ekonomi profesörü oldu. </a:t>
            </a:r>
          </a:p>
          <a:p>
            <a:pPr marL="0" indent="0">
              <a:buNone/>
            </a:pPr>
            <a:r>
              <a:rPr lang="tr-TR" dirty="0" smtClean="0"/>
              <a:t>1898’de babasıyla tartıştıktan sonra sinir krizi geçirip 3 yıl depresyonda yaşadı</a:t>
            </a:r>
          </a:p>
          <a:p>
            <a:pPr marL="0" indent="0">
              <a:buNone/>
            </a:pPr>
            <a:r>
              <a:rPr lang="tr-TR" dirty="0" smtClean="0"/>
              <a:t>1903’te iyileşti </a:t>
            </a:r>
            <a:r>
              <a:rPr lang="tr-TR" dirty="0" err="1" smtClean="0"/>
              <a:t>Werner</a:t>
            </a:r>
            <a:r>
              <a:rPr lang="tr-TR" dirty="0" smtClean="0"/>
              <a:t> </a:t>
            </a:r>
            <a:r>
              <a:rPr lang="tr-TR" dirty="0" err="1" smtClean="0"/>
              <a:t>Sombart</a:t>
            </a:r>
            <a:r>
              <a:rPr lang="tr-TR" dirty="0" smtClean="0"/>
              <a:t> ile birlikte bugün de hala yayımlanan </a:t>
            </a:r>
            <a:r>
              <a:rPr lang="tr-TR" dirty="0" err="1" smtClean="0"/>
              <a:t>Archiv</a:t>
            </a:r>
            <a:r>
              <a:rPr lang="tr-TR" dirty="0" smtClean="0"/>
              <a:t> </a:t>
            </a:r>
            <a:r>
              <a:rPr lang="tr-TR" dirty="0" err="1" smtClean="0"/>
              <a:t>für</a:t>
            </a:r>
            <a:r>
              <a:rPr lang="tr-TR" dirty="0" smtClean="0"/>
              <a:t> </a:t>
            </a:r>
            <a:r>
              <a:rPr lang="tr-TR" dirty="0" err="1" smtClean="0"/>
              <a:t>Sozialwissen</a:t>
            </a:r>
            <a:r>
              <a:rPr lang="tr-TR" dirty="0" err="1"/>
              <a:t>s</a:t>
            </a:r>
            <a:r>
              <a:rPr lang="tr-TR" dirty="0" err="1" smtClean="0"/>
              <a:t>chaften</a:t>
            </a:r>
            <a:r>
              <a:rPr lang="tr-TR" dirty="0" smtClean="0"/>
              <a:t> </a:t>
            </a:r>
            <a:r>
              <a:rPr lang="tr-TR" dirty="0" err="1" smtClean="0"/>
              <a:t>und</a:t>
            </a:r>
            <a:r>
              <a:rPr lang="tr-TR" dirty="0" smtClean="0"/>
              <a:t> </a:t>
            </a:r>
            <a:r>
              <a:rPr lang="tr-TR" dirty="0" err="1" smtClean="0"/>
              <a:t>Sozial</a:t>
            </a:r>
            <a:r>
              <a:rPr lang="tr-TR" dirty="0" smtClean="0"/>
              <a:t> Politik dergisini yayımlamaya başladı.  </a:t>
            </a:r>
          </a:p>
          <a:p>
            <a:pPr marL="0" indent="0">
              <a:buNone/>
            </a:pPr>
            <a:r>
              <a:rPr lang="tr-TR" dirty="0" smtClean="0"/>
              <a:t>  </a:t>
            </a:r>
            <a:endParaRPr lang="tr-TR" dirty="0"/>
          </a:p>
        </p:txBody>
      </p:sp>
    </p:spTree>
    <p:extLst>
      <p:ext uri="{BB962C8B-B14F-4D97-AF65-F5344CB8AC3E}">
        <p14:creationId xmlns:p14="http://schemas.microsoft.com/office/powerpoint/2010/main" val="797701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Weberci</a:t>
            </a:r>
            <a:r>
              <a:rPr lang="tr-TR" dirty="0" smtClean="0"/>
              <a:t> Sosyoloji </a:t>
            </a:r>
            <a:endParaRPr lang="tr-TR" dirty="0"/>
          </a:p>
        </p:txBody>
      </p:sp>
      <p:sp>
        <p:nvSpPr>
          <p:cNvPr id="3" name="İçerik Yer Tutucusu 2"/>
          <p:cNvSpPr>
            <a:spLocks noGrp="1"/>
          </p:cNvSpPr>
          <p:nvPr>
            <p:ph idx="1"/>
          </p:nvPr>
        </p:nvSpPr>
        <p:spPr/>
        <p:txBody>
          <a:bodyPr/>
          <a:lstStyle/>
          <a:p>
            <a:pPr marL="0" indent="0">
              <a:buNone/>
            </a:pPr>
            <a:r>
              <a:rPr lang="tr-TR" dirty="0" smtClean="0"/>
              <a:t>Ünlü eseri Protestan Ahlakı ve Kapitalizmin </a:t>
            </a:r>
            <a:r>
              <a:rPr lang="tr-TR" dirty="0" err="1" smtClean="0"/>
              <a:t>Ruhu’nu</a:t>
            </a:r>
            <a:r>
              <a:rPr lang="tr-TR" dirty="0" smtClean="0"/>
              <a:t> 1906’da bu dergide yayımladı</a:t>
            </a:r>
          </a:p>
          <a:p>
            <a:pPr marL="0" indent="0">
              <a:buNone/>
            </a:pPr>
            <a:r>
              <a:rPr lang="tr-TR" dirty="0" err="1" smtClean="0"/>
              <a:t>Weber</a:t>
            </a:r>
            <a:r>
              <a:rPr lang="tr-TR" dirty="0" smtClean="0"/>
              <a:t> </a:t>
            </a:r>
            <a:r>
              <a:rPr lang="tr-TR" dirty="0"/>
              <a:t>s</a:t>
            </a:r>
            <a:r>
              <a:rPr lang="tr-TR" dirty="0" smtClean="0"/>
              <a:t>onraki 10 yılda bir yere bağlı olmadan kendi imkanlarıyla bağımsız araştırmacı olarak yaşadı ve siyaset, ekonomi, din ve sosyal kurumlar üzerine çok önemli eserler yazdı.</a:t>
            </a:r>
          </a:p>
          <a:p>
            <a:pPr marL="0" indent="0">
              <a:buNone/>
            </a:pPr>
            <a:r>
              <a:rPr lang="tr-TR" dirty="0" smtClean="0"/>
              <a:t>Ölmeden 2 yıl önce </a:t>
            </a:r>
            <a:r>
              <a:rPr lang="tr-TR" dirty="0"/>
              <a:t>V</a:t>
            </a:r>
            <a:r>
              <a:rPr lang="tr-TR" dirty="0" smtClean="0"/>
              <a:t>iyana’da sosyoloji profesörü olarak çalıştı, eserlerinin çoğu ölümünden sonra yayımlandı.    </a:t>
            </a:r>
          </a:p>
          <a:p>
            <a:pPr marL="0" indent="0">
              <a:buNone/>
            </a:pPr>
            <a:r>
              <a:rPr lang="tr-TR" dirty="0" smtClean="0"/>
              <a:t>1920’de öldü.</a:t>
            </a:r>
          </a:p>
          <a:p>
            <a:pPr marL="0" indent="0">
              <a:buNone/>
            </a:pPr>
            <a:r>
              <a:rPr lang="tr-TR" dirty="0" smtClean="0"/>
              <a:t>Siyasete aktif olarak katılmasa da babası gibi bir Alman milliyetçisiydi.  </a:t>
            </a:r>
            <a:endParaRPr lang="tr-TR" dirty="0"/>
          </a:p>
        </p:txBody>
      </p:sp>
    </p:spTree>
    <p:extLst>
      <p:ext uri="{BB962C8B-B14F-4D97-AF65-F5344CB8AC3E}">
        <p14:creationId xmlns:p14="http://schemas.microsoft.com/office/powerpoint/2010/main" val="3453255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Weber</a:t>
            </a:r>
            <a:r>
              <a:rPr lang="tr-TR" dirty="0" smtClean="0"/>
              <a:t> Sosyolojisi </a:t>
            </a:r>
            <a:endParaRPr lang="tr-TR" dirty="0"/>
          </a:p>
        </p:txBody>
      </p:sp>
      <p:sp>
        <p:nvSpPr>
          <p:cNvPr id="3" name="İçerik Yer Tutucusu 2"/>
          <p:cNvSpPr>
            <a:spLocks noGrp="1"/>
          </p:cNvSpPr>
          <p:nvPr>
            <p:ph idx="1"/>
          </p:nvPr>
        </p:nvSpPr>
        <p:spPr/>
        <p:txBody>
          <a:bodyPr/>
          <a:lstStyle/>
          <a:p>
            <a:pPr marL="0" indent="0">
              <a:buNone/>
            </a:pPr>
            <a:r>
              <a:rPr lang="tr-TR" dirty="0" err="1" smtClean="0"/>
              <a:t>Weber</a:t>
            </a:r>
            <a:r>
              <a:rPr lang="tr-TR" dirty="0" smtClean="0"/>
              <a:t>, kendi sınıfsal konumunun içinde kalmayı tercih ederek </a:t>
            </a:r>
            <a:r>
              <a:rPr lang="tr-TR" dirty="0" err="1" smtClean="0"/>
              <a:t>Marx’ın</a:t>
            </a:r>
            <a:r>
              <a:rPr lang="tr-TR" dirty="0" smtClean="0"/>
              <a:t> fikirlerine ve sosyalizme ilgi duymamıştır. Genel olarak Alman Sosyal </a:t>
            </a:r>
            <a:r>
              <a:rPr lang="tr-TR" dirty="0"/>
              <a:t>D</a:t>
            </a:r>
            <a:r>
              <a:rPr lang="tr-TR" dirty="0" smtClean="0"/>
              <a:t>emokrat Partisi çizgisini takip etmiştir. </a:t>
            </a:r>
          </a:p>
          <a:p>
            <a:pPr marL="0" indent="0">
              <a:buNone/>
            </a:pPr>
            <a:r>
              <a:rPr lang="tr-TR" dirty="0" err="1" smtClean="0"/>
              <a:t>Weber’in</a:t>
            </a:r>
            <a:r>
              <a:rPr lang="tr-TR" dirty="0" smtClean="0"/>
              <a:t> çalışmalarında genel olarak içinde yer aldığı Alman burjuvazisinin değer ve isteklerini yansıtmaya dikkat ettiği gözlenmiştir. (Morris: 100)</a:t>
            </a:r>
          </a:p>
          <a:p>
            <a:pPr marL="0" indent="0">
              <a:buNone/>
            </a:pPr>
            <a:r>
              <a:rPr lang="tr-TR" dirty="0" err="1" smtClean="0"/>
              <a:t>Weber</a:t>
            </a:r>
            <a:r>
              <a:rPr lang="tr-TR" dirty="0" smtClean="0"/>
              <a:t> sosyolojisi, ilerleyen yıllarda muhafazakar ve düzen yanlısı çevreler tarafından özellikle de </a:t>
            </a:r>
            <a:r>
              <a:rPr lang="tr-TR" dirty="0" err="1" smtClean="0"/>
              <a:t>Talcot</a:t>
            </a:r>
            <a:r>
              <a:rPr lang="tr-TR" dirty="0" smtClean="0"/>
              <a:t> </a:t>
            </a:r>
            <a:r>
              <a:rPr lang="tr-TR" dirty="0" err="1" smtClean="0"/>
              <a:t>Parsons’un</a:t>
            </a:r>
            <a:r>
              <a:rPr lang="tr-TR" dirty="0" smtClean="0"/>
              <a:t> </a:t>
            </a:r>
            <a:r>
              <a:rPr lang="tr-TR" dirty="0" err="1" smtClean="0"/>
              <a:t>Weber’in</a:t>
            </a:r>
            <a:r>
              <a:rPr lang="tr-TR" dirty="0" smtClean="0"/>
              <a:t> eserlerini 1950’lerden sonra </a:t>
            </a:r>
            <a:r>
              <a:rPr lang="tr-TR" dirty="0" err="1" smtClean="0"/>
              <a:t>İngilizce’ye</a:t>
            </a:r>
            <a:r>
              <a:rPr lang="tr-TR" dirty="0" smtClean="0"/>
              <a:t> çevirmesinden sonra </a:t>
            </a:r>
            <a:r>
              <a:rPr lang="tr-TR" dirty="0" err="1" smtClean="0"/>
              <a:t>Marx’ın</a:t>
            </a:r>
            <a:endParaRPr lang="tr-TR" dirty="0" smtClean="0"/>
          </a:p>
          <a:p>
            <a:pPr marL="0" indent="0">
              <a:buNone/>
            </a:pPr>
            <a:r>
              <a:rPr lang="tr-TR" dirty="0" smtClean="0"/>
              <a:t>alternatifi olarak öne çıkarılmıştır.        </a:t>
            </a:r>
          </a:p>
          <a:p>
            <a:pPr marL="0" indent="0">
              <a:buNone/>
            </a:pPr>
            <a:endParaRPr lang="tr-TR" dirty="0"/>
          </a:p>
        </p:txBody>
      </p:sp>
    </p:spTree>
    <p:extLst>
      <p:ext uri="{BB962C8B-B14F-4D97-AF65-F5344CB8AC3E}">
        <p14:creationId xmlns:p14="http://schemas.microsoft.com/office/powerpoint/2010/main" val="794182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Weber</a:t>
            </a:r>
            <a:r>
              <a:rPr lang="tr-TR" dirty="0" smtClean="0"/>
              <a:t> Sosyolojisi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err="1" smtClean="0"/>
              <a:t>Weber’in</a:t>
            </a:r>
            <a:r>
              <a:rPr lang="tr-TR" dirty="0" smtClean="0"/>
              <a:t> sosyolojisinin </a:t>
            </a:r>
            <a:r>
              <a:rPr lang="tr-TR" dirty="0" err="1" smtClean="0"/>
              <a:t>Marx’ın</a:t>
            </a:r>
            <a:r>
              <a:rPr lang="tr-TR" dirty="0" smtClean="0"/>
              <a:t> eksine toplumsal ve bireysel  eylem üzerine oturduğu söylenebilir. </a:t>
            </a:r>
            <a:r>
              <a:rPr lang="tr-TR" dirty="0" err="1" smtClean="0"/>
              <a:t>Weber’den</a:t>
            </a:r>
            <a:r>
              <a:rPr lang="tr-TR" dirty="0" smtClean="0"/>
              <a:t> yapılan aşağıdaki alıntı onun eylem kuramını özetler</a:t>
            </a:r>
          </a:p>
          <a:p>
            <a:pPr marL="0" indent="0">
              <a:buNone/>
            </a:pPr>
            <a:r>
              <a:rPr lang="tr-TR" dirty="0" smtClean="0"/>
              <a:t>«Sosyoloji, toplumsal eylemi, onun neden ve sonuçlarının </a:t>
            </a:r>
            <a:r>
              <a:rPr lang="tr-TR" dirty="0" err="1" smtClean="0"/>
              <a:t>nedensel</a:t>
            </a:r>
            <a:r>
              <a:rPr lang="tr-TR" dirty="0" smtClean="0"/>
              <a:t> bir açıklamasına varmak amacıyla yorumsal olarak anlama girişiminde bulunan bir bilimdir. Eyleyen insan davranışına öznel anlam yüklediği her zaman ve oranda , tüm insan davranışı, «eylem» kavramlaştırması içinde değerlendirilir… Eylem eyleyen bireyler tarafından ona öznel anlam yüklenmesine bağlı olarak, diğerlerinin davranışını hesaba kattığı ve bu suretle söz konusu davranışın akışına yönlendiği kadarıyla toplumsaldır» (Morris: 100)                </a:t>
            </a:r>
            <a:endParaRPr lang="tr-TR" dirty="0"/>
          </a:p>
        </p:txBody>
      </p:sp>
    </p:spTree>
    <p:extLst>
      <p:ext uri="{BB962C8B-B14F-4D97-AF65-F5344CB8AC3E}">
        <p14:creationId xmlns:p14="http://schemas.microsoft.com/office/powerpoint/2010/main" val="2540526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W</a:t>
            </a:r>
            <a:r>
              <a:rPr lang="tr-TR" dirty="0" err="1" smtClean="0"/>
              <a:t>eber</a:t>
            </a:r>
            <a:r>
              <a:rPr lang="tr-TR" dirty="0" smtClean="0"/>
              <a:t> Sosyolojisi </a:t>
            </a:r>
            <a:endParaRPr lang="tr-TR" dirty="0"/>
          </a:p>
        </p:txBody>
      </p:sp>
      <p:sp>
        <p:nvSpPr>
          <p:cNvPr id="3" name="İçerik Yer Tutucusu 2"/>
          <p:cNvSpPr>
            <a:spLocks noGrp="1"/>
          </p:cNvSpPr>
          <p:nvPr>
            <p:ph idx="1"/>
          </p:nvPr>
        </p:nvSpPr>
        <p:spPr/>
        <p:txBody>
          <a:bodyPr/>
          <a:lstStyle/>
          <a:p>
            <a:pPr marL="0" indent="0">
              <a:buNone/>
            </a:pPr>
            <a:r>
              <a:rPr lang="tr-TR" dirty="0" err="1" smtClean="0"/>
              <a:t>Weber</a:t>
            </a:r>
            <a:r>
              <a:rPr lang="tr-TR" dirty="0" smtClean="0"/>
              <a:t> sosyolojisinin temel ilkelerini </a:t>
            </a:r>
            <a:r>
              <a:rPr lang="tr-TR" dirty="0"/>
              <a:t>ö</a:t>
            </a:r>
            <a:r>
              <a:rPr lang="tr-TR" dirty="0" smtClean="0"/>
              <a:t>zetleyecek olursak </a:t>
            </a:r>
          </a:p>
          <a:p>
            <a:pPr marL="0" indent="0">
              <a:buNone/>
            </a:pPr>
            <a:r>
              <a:rPr lang="tr-TR" dirty="0" smtClean="0"/>
              <a:t>1. </a:t>
            </a:r>
            <a:r>
              <a:rPr lang="tr-TR" dirty="0" err="1" smtClean="0"/>
              <a:t>Weber’in</a:t>
            </a:r>
            <a:r>
              <a:rPr lang="tr-TR" dirty="0" smtClean="0"/>
              <a:t> vurgusu </a:t>
            </a:r>
            <a:r>
              <a:rPr lang="tr-TR" dirty="0" err="1" smtClean="0"/>
              <a:t>Marx</a:t>
            </a:r>
            <a:r>
              <a:rPr lang="tr-TR" dirty="0" smtClean="0"/>
              <a:t> gibi toplumsal yapı üzerine değil bireysel eylem üzerinedir. Buna» metodolojik bireycilik» de diyebiliriz.</a:t>
            </a:r>
          </a:p>
          <a:p>
            <a:pPr marL="0" indent="0">
              <a:buNone/>
            </a:pPr>
            <a:r>
              <a:rPr lang="tr-TR" dirty="0" smtClean="0"/>
              <a:t>Toplumsal gerçekliğe </a:t>
            </a:r>
            <a:r>
              <a:rPr lang="tr-TR" dirty="0" err="1" smtClean="0"/>
              <a:t>atomistik</a:t>
            </a:r>
            <a:r>
              <a:rPr lang="tr-TR" dirty="0" smtClean="0"/>
              <a:t> yaklaşır, kolektif oluşumları (devlet, grup, birlik, şirket) bireylerin özel eylemleri olarak görmeye </a:t>
            </a:r>
            <a:r>
              <a:rPr lang="tr-TR" dirty="0" err="1" smtClean="0"/>
              <a:t>meyilldir</a:t>
            </a:r>
            <a:r>
              <a:rPr lang="tr-TR" dirty="0" smtClean="0"/>
              <a:t>. </a:t>
            </a:r>
            <a:endParaRPr lang="tr-TR" dirty="0"/>
          </a:p>
          <a:p>
            <a:pPr marL="514350" indent="-514350">
              <a:buAutoNum type="arabicPeriod"/>
            </a:pPr>
            <a:endParaRPr lang="tr-TR" dirty="0" smtClean="0"/>
          </a:p>
          <a:p>
            <a:pPr marL="0" indent="0">
              <a:buNone/>
            </a:pPr>
            <a:r>
              <a:rPr lang="tr-TR" dirty="0" smtClean="0"/>
              <a:t>2. </a:t>
            </a:r>
            <a:r>
              <a:rPr lang="tr-TR" dirty="0" err="1" smtClean="0"/>
              <a:t>Weber</a:t>
            </a:r>
            <a:r>
              <a:rPr lang="tr-TR" dirty="0" smtClean="0"/>
              <a:t>, toplumsal eylemi anlamak için başka bir kişinin değerlerini ve kültürünü  empati yoluyla anlamaya dayan bir yöntem önerir. Buna Almanca anlamak anlamına gelen </a:t>
            </a:r>
            <a:r>
              <a:rPr lang="tr-TR" dirty="0" err="1" smtClean="0"/>
              <a:t>verstehen</a:t>
            </a:r>
            <a:r>
              <a:rPr lang="tr-TR" dirty="0" smtClean="0"/>
              <a:t> adı verilir. </a:t>
            </a:r>
            <a:endParaRPr lang="tr-TR" dirty="0"/>
          </a:p>
        </p:txBody>
      </p:sp>
    </p:spTree>
    <p:extLst>
      <p:ext uri="{BB962C8B-B14F-4D97-AF65-F5344CB8AC3E}">
        <p14:creationId xmlns:p14="http://schemas.microsoft.com/office/powerpoint/2010/main" val="83020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Weber</a:t>
            </a:r>
            <a:r>
              <a:rPr lang="tr-TR" dirty="0" smtClean="0"/>
              <a:t> Sosyolojisi </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buNone/>
            </a:pPr>
            <a:r>
              <a:rPr lang="tr-TR" dirty="0" smtClean="0"/>
              <a:t>Ancak kişileri değil de tarihsel olaylar söz konusu olduğunda ise anlamaya dayalı yaklaşımın sınırları ortaya çıkar.  Bu noktada </a:t>
            </a:r>
            <a:r>
              <a:rPr lang="tr-TR" dirty="0" err="1" smtClean="0"/>
              <a:t>Weber</a:t>
            </a:r>
            <a:r>
              <a:rPr lang="tr-TR" dirty="0" smtClean="0"/>
              <a:t>, yorumsal anlamanın </a:t>
            </a:r>
            <a:r>
              <a:rPr lang="tr-TR" dirty="0" err="1" smtClean="0"/>
              <a:t>nedensel</a:t>
            </a:r>
            <a:r>
              <a:rPr lang="tr-TR" dirty="0" smtClean="0"/>
              <a:t> analizle birleştirilmesini önerir.  BU da onu tarihsel analize ve ideal tipler üzerinden düşünmeye yönlendirir</a:t>
            </a:r>
          </a:p>
          <a:p>
            <a:pPr marL="0" indent="0">
              <a:buNone/>
            </a:pPr>
            <a:endParaRPr lang="tr-TR" dirty="0"/>
          </a:p>
          <a:p>
            <a:pPr marL="0" indent="0">
              <a:buNone/>
            </a:pPr>
            <a:r>
              <a:rPr lang="tr-TR" dirty="0" smtClean="0"/>
              <a:t>3. Sosyal Bilimlerde Nesnellik adlı eserinde ampirik bilgi ile değer yargıları arasında ayrıma giderek sosyolojinin değerlerden bağımsız olarak yapılması gerektiğini savundu.   </a:t>
            </a:r>
            <a:endParaRPr lang="tr-TR" dirty="0"/>
          </a:p>
        </p:txBody>
      </p:sp>
    </p:spTree>
    <p:extLst>
      <p:ext uri="{BB962C8B-B14F-4D97-AF65-F5344CB8AC3E}">
        <p14:creationId xmlns:p14="http://schemas.microsoft.com/office/powerpoint/2010/main" val="8999759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593</Words>
  <Application>Microsoft Office PowerPoint</Application>
  <PresentationFormat>Geniş ekran</PresentationFormat>
  <Paragraphs>40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Teodise Olarak Din </vt:lpstr>
      <vt:lpstr>WEBERCİ SOSYOLOJİ </vt:lpstr>
      <vt:lpstr>Weber Sosyolojisi </vt:lpstr>
      <vt:lpstr>Weberci Sosyoloji </vt:lpstr>
      <vt:lpstr>Weber Sosyolojisi </vt:lpstr>
      <vt:lpstr>Weber Sosyolojisi </vt:lpstr>
      <vt:lpstr>Weber Sosyolojisi </vt:lpstr>
      <vt:lpstr>Weber Sosyolojisi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Teodise Olarak Din </dc:title>
  <dc:creator>Kurtulus</dc:creator>
  <cp:lastModifiedBy>Kurtulus</cp:lastModifiedBy>
  <cp:revision>14</cp:revision>
  <dcterms:created xsi:type="dcterms:W3CDTF">2020-02-14T17:54:20Z</dcterms:created>
  <dcterms:modified xsi:type="dcterms:W3CDTF">2020-02-15T12:52:27Z</dcterms:modified>
</cp:coreProperties>
</file>