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85"/>
  </p:normalViewPr>
  <p:slideViewPr>
    <p:cSldViewPr snapToGrid="0" snapToObjects="1">
      <p:cViewPr varScale="1">
        <p:scale>
          <a:sx n="89" d="100"/>
          <a:sy n="89"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557D0-C96E-594E-A488-19C5E29BF6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D1175602-B2F5-E444-B1A2-523A83965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99FCC11C-EE11-DB4B-A568-C078C0522F20}"/>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7AC16B19-A3F6-2B41-9003-854A33D345A7}"/>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94AD84A-F0D0-924D-8EE6-33CFFD85C2A8}"/>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630042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6FFC-CBC7-984B-8BD5-AA7E2CE9E0E5}"/>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7BF01271-26E6-7340-908A-B8EB959FB5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4D77F6F-005C-0A44-A081-6F25852F3A85}"/>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27137BD1-EB64-9E42-A7C4-7AFCD9643C83}"/>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2794935F-6286-1744-8D2A-8058C08DCB36}"/>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1964777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43B35F-B135-6249-B84F-7365759E7B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63B99C68-D1BD-9344-ABC6-EC19D69325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2E1CAA4C-9BFE-1F4A-A872-0C5FB35F5BE7}"/>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E70ED1BF-3258-9345-AFE9-5B757A19234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44DE4658-9839-654A-BB5F-067148638958}"/>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14347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F5C10-82EF-884C-BAD8-DDFC7C8E52B1}"/>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D595E186-D864-B74E-9B3F-DEFADA3D77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82BBFD0D-4CCA-FB44-81C7-CC1D902ED328}"/>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483A15A6-E196-0840-8531-F9B4C24BEE2A}"/>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D487C9BE-97EA-734F-A87E-65DCF965C587}"/>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325493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0C61D-A6FA-9441-8762-6719AF175B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BF3CFC66-7D9F-1C43-9103-735007C98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070AA5-FAEC-BE4A-A7CE-91D048CCA4F9}"/>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FAB1705C-26E8-694F-B798-C289A39E39C2}"/>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6558E925-B420-C840-89CE-FD606B761208}"/>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247960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10DE6-036D-7E46-A456-F710AA8FBA4E}"/>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83CC1CED-1E59-2544-8F36-942064265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378CCE97-3886-2A45-A703-6530F87F7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C8F8735B-7F26-C046-A926-AE0A72E3D483}"/>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6" name="Footer Placeholder 5">
            <a:extLst>
              <a:ext uri="{FF2B5EF4-FFF2-40B4-BE49-F238E27FC236}">
                <a16:creationId xmlns:a16="http://schemas.microsoft.com/office/drawing/2014/main" id="{A0D5EFD5-5852-C64C-B6C0-8CFC7495CABB}"/>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234ECF93-34DC-104B-BA36-9F71D266F350}"/>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376304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E798F-802B-9A4E-9DE7-0FD845215B60}"/>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695E8140-0645-C042-9CF1-EDFD513BEA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E72133-0605-B748-A489-513E793DB5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D8B3D5BF-942C-BC4E-A42C-AD435C7BD3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531F8D-5127-BB4B-9AD1-A60FA83793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4E548E7A-3425-E540-9479-B79951E265F6}"/>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8" name="Footer Placeholder 7">
            <a:extLst>
              <a:ext uri="{FF2B5EF4-FFF2-40B4-BE49-F238E27FC236}">
                <a16:creationId xmlns:a16="http://schemas.microsoft.com/office/drawing/2014/main" id="{059F742E-269A-DB4C-9343-1D84AC9CB5F9}"/>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E93D44AB-B9B8-F54D-B43E-6760B08F1364}"/>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41113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2FE95-1E6D-5B4D-9179-55A8391274C8}"/>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E53D9396-DB41-D249-9BD8-AD68062E2CC6}"/>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4" name="Footer Placeholder 3">
            <a:extLst>
              <a:ext uri="{FF2B5EF4-FFF2-40B4-BE49-F238E27FC236}">
                <a16:creationId xmlns:a16="http://schemas.microsoft.com/office/drawing/2014/main" id="{ADB52F33-DA62-0943-84CE-4CD41098C6A7}"/>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18651DEA-3CE7-C24C-8947-D8CC7EBB425B}"/>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367576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F35A65-526C-CE41-A527-5A3F0A1BC118}"/>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3" name="Footer Placeholder 2">
            <a:extLst>
              <a:ext uri="{FF2B5EF4-FFF2-40B4-BE49-F238E27FC236}">
                <a16:creationId xmlns:a16="http://schemas.microsoft.com/office/drawing/2014/main" id="{B77FA96A-F2CC-4947-9958-B88D1B0935D0}"/>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81458D92-3D0E-7E40-B123-4027536F5233}"/>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236221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AF5F7-FD6B-DE49-A9CE-DA507C63DE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D45AE5DC-B596-E149-9B9A-ED71B957B4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0BE569BD-AAA7-4D4F-B5AC-3A6E68946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BF4ED6-2F79-B54F-9D41-7E02301FB648}"/>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6" name="Footer Placeholder 5">
            <a:extLst>
              <a:ext uri="{FF2B5EF4-FFF2-40B4-BE49-F238E27FC236}">
                <a16:creationId xmlns:a16="http://schemas.microsoft.com/office/drawing/2014/main" id="{594DBFED-609B-5D4A-8FD9-BC9F0C9D1B29}"/>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2D871486-9787-B340-AB99-51473A239ACD}"/>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39003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B0454-CA27-1E41-AD09-3107C2836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A0BAE918-DA05-5945-A492-7FA465CA0A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BA0F2623-DBFF-E84C-B812-CEC641C07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3830F8-E41C-074A-B2A9-E02077A0D9AE}"/>
              </a:ext>
            </a:extLst>
          </p:cNvPr>
          <p:cNvSpPr>
            <a:spLocks noGrp="1"/>
          </p:cNvSpPr>
          <p:nvPr>
            <p:ph type="dt" sz="half" idx="10"/>
          </p:nvPr>
        </p:nvSpPr>
        <p:spPr/>
        <p:txBody>
          <a:bodyPr/>
          <a:lstStyle/>
          <a:p>
            <a:fld id="{CB8F9F01-2492-2E4E-A575-6C3D32484124}" type="datetimeFigureOut">
              <a:rPr lang="en-TR" smtClean="0"/>
              <a:t>13.10.2021</a:t>
            </a:fld>
            <a:endParaRPr lang="en-TR"/>
          </a:p>
        </p:txBody>
      </p:sp>
      <p:sp>
        <p:nvSpPr>
          <p:cNvPr id="6" name="Footer Placeholder 5">
            <a:extLst>
              <a:ext uri="{FF2B5EF4-FFF2-40B4-BE49-F238E27FC236}">
                <a16:creationId xmlns:a16="http://schemas.microsoft.com/office/drawing/2014/main" id="{12D1E6E7-D100-954D-9A64-646A69D29B7B}"/>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ADB1541D-02B6-B443-9018-4BF9602A898D}"/>
              </a:ext>
            </a:extLst>
          </p:cNvPr>
          <p:cNvSpPr>
            <a:spLocks noGrp="1"/>
          </p:cNvSpPr>
          <p:nvPr>
            <p:ph type="sldNum" sz="quarter" idx="12"/>
          </p:nvPr>
        </p:nvSpPr>
        <p:spPr/>
        <p:txBody>
          <a:bodyPr/>
          <a:lstStyle/>
          <a:p>
            <a:fld id="{0DF74C17-4C3E-AB44-AB2F-246DF4D272F7}" type="slidenum">
              <a:rPr lang="en-TR" smtClean="0"/>
              <a:t>‹#›</a:t>
            </a:fld>
            <a:endParaRPr lang="en-TR"/>
          </a:p>
        </p:txBody>
      </p:sp>
    </p:spTree>
    <p:extLst>
      <p:ext uri="{BB962C8B-B14F-4D97-AF65-F5344CB8AC3E}">
        <p14:creationId xmlns:p14="http://schemas.microsoft.com/office/powerpoint/2010/main" val="311576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5B793C-D252-AD49-8EF8-062C4EAC70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69CBA874-3171-9844-ACCD-8AE498FDBC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B1E79B5D-A6EB-3440-BE46-2B349FCFF2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F9F01-2492-2E4E-A575-6C3D32484124}" type="datetimeFigureOut">
              <a:rPr lang="en-TR" smtClean="0"/>
              <a:t>13.10.2021</a:t>
            </a:fld>
            <a:endParaRPr lang="en-TR"/>
          </a:p>
        </p:txBody>
      </p:sp>
      <p:sp>
        <p:nvSpPr>
          <p:cNvPr id="5" name="Footer Placeholder 4">
            <a:extLst>
              <a:ext uri="{FF2B5EF4-FFF2-40B4-BE49-F238E27FC236}">
                <a16:creationId xmlns:a16="http://schemas.microsoft.com/office/drawing/2014/main" id="{B379ADC1-AF05-9C4C-9E48-A60F14ACA3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DD58622D-794E-6F4B-B48E-B0485BD8CC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74C17-4C3E-AB44-AB2F-246DF4D272F7}" type="slidenum">
              <a:rPr lang="en-TR" smtClean="0"/>
              <a:t>‹#›</a:t>
            </a:fld>
            <a:endParaRPr lang="en-TR"/>
          </a:p>
        </p:txBody>
      </p:sp>
    </p:spTree>
    <p:extLst>
      <p:ext uri="{BB962C8B-B14F-4D97-AF65-F5344CB8AC3E}">
        <p14:creationId xmlns:p14="http://schemas.microsoft.com/office/powerpoint/2010/main" val="3523981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40DB2-5F1E-4345-B7CF-89F34D31A3D5}"/>
              </a:ext>
            </a:extLst>
          </p:cNvPr>
          <p:cNvSpPr>
            <a:spLocks noGrp="1"/>
          </p:cNvSpPr>
          <p:nvPr>
            <p:ph type="ctrTitle"/>
          </p:nvPr>
        </p:nvSpPr>
        <p:spPr/>
        <p:txBody>
          <a:bodyPr/>
          <a:lstStyle/>
          <a:p>
            <a:r>
              <a:rPr lang="en-TR" b="1" dirty="0">
                <a:solidFill>
                  <a:srgbClr val="C00000"/>
                </a:solidFill>
              </a:rPr>
              <a:t>ARGUMENT</a:t>
            </a:r>
          </a:p>
        </p:txBody>
      </p:sp>
      <p:sp>
        <p:nvSpPr>
          <p:cNvPr id="3" name="Subtitle 2">
            <a:extLst>
              <a:ext uri="{FF2B5EF4-FFF2-40B4-BE49-F238E27FC236}">
                <a16:creationId xmlns:a16="http://schemas.microsoft.com/office/drawing/2014/main" id="{67F9F445-E61F-6644-84F0-7DF7423F7649}"/>
              </a:ext>
            </a:extLst>
          </p:cNvPr>
          <p:cNvSpPr>
            <a:spLocks noGrp="1"/>
          </p:cNvSpPr>
          <p:nvPr>
            <p:ph type="subTitle" idx="1"/>
          </p:nvPr>
        </p:nvSpPr>
        <p:spPr/>
        <p:txBody>
          <a:bodyPr/>
          <a:lstStyle/>
          <a:p>
            <a:r>
              <a:rPr lang="en-TR"/>
              <a:t>The aim of </a:t>
            </a:r>
            <a:r>
              <a:rPr lang="en-TR" dirty="0"/>
              <a:t>academic writing is making an argument. </a:t>
            </a:r>
          </a:p>
        </p:txBody>
      </p:sp>
    </p:spTree>
    <p:extLst>
      <p:ext uri="{BB962C8B-B14F-4D97-AF65-F5344CB8AC3E}">
        <p14:creationId xmlns:p14="http://schemas.microsoft.com/office/powerpoint/2010/main" val="288072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C925-3795-D94C-9592-7BA0C069F5D1}"/>
              </a:ext>
            </a:extLst>
          </p:cNvPr>
          <p:cNvSpPr>
            <a:spLocks noGrp="1"/>
          </p:cNvSpPr>
          <p:nvPr>
            <p:ph type="title"/>
          </p:nvPr>
        </p:nvSpPr>
        <p:spPr/>
        <p:txBody>
          <a:bodyPr/>
          <a:lstStyle/>
          <a:p>
            <a:r>
              <a:rPr lang="en-TR" b="1" dirty="0">
                <a:solidFill>
                  <a:srgbClr val="C00000"/>
                </a:solidFill>
              </a:rPr>
              <a:t>Making an Argument</a:t>
            </a:r>
          </a:p>
        </p:txBody>
      </p:sp>
      <p:sp>
        <p:nvSpPr>
          <p:cNvPr id="3" name="Content Placeholder 2">
            <a:extLst>
              <a:ext uri="{FF2B5EF4-FFF2-40B4-BE49-F238E27FC236}">
                <a16:creationId xmlns:a16="http://schemas.microsoft.com/office/drawing/2014/main" id="{D79E040C-1E8E-5942-B129-C218E5E7B4D5}"/>
              </a:ext>
            </a:extLst>
          </p:cNvPr>
          <p:cNvSpPr>
            <a:spLocks noGrp="1"/>
          </p:cNvSpPr>
          <p:nvPr>
            <p:ph idx="1"/>
          </p:nvPr>
        </p:nvSpPr>
        <p:spPr/>
        <p:txBody>
          <a:bodyPr/>
          <a:lstStyle/>
          <a:p>
            <a:pPr marL="0" indent="0">
              <a:buNone/>
            </a:pPr>
            <a:r>
              <a:rPr lang="en-TR" dirty="0"/>
              <a:t>Expressing a </a:t>
            </a:r>
            <a:r>
              <a:rPr lang="en-TR" b="1" dirty="0"/>
              <a:t>point of view </a:t>
            </a:r>
            <a:r>
              <a:rPr lang="en-TR" dirty="0"/>
              <a:t>on a subject and supporting it with </a:t>
            </a:r>
            <a:r>
              <a:rPr lang="en-TR" b="1" dirty="0"/>
              <a:t>evidence</a:t>
            </a:r>
            <a:r>
              <a:rPr lang="en-TR" dirty="0"/>
              <a:t>. </a:t>
            </a:r>
          </a:p>
          <a:p>
            <a:pPr marL="0" indent="0">
              <a:buNone/>
            </a:pPr>
            <a:endParaRPr lang="en-TR" dirty="0"/>
          </a:p>
          <a:p>
            <a:pPr marL="0" indent="0">
              <a:buNone/>
            </a:pPr>
            <a:r>
              <a:rPr lang="en-TR" dirty="0"/>
              <a:t>That will be your </a:t>
            </a:r>
            <a:r>
              <a:rPr lang="en-TR" b="1" dirty="0"/>
              <a:t>interpretation </a:t>
            </a:r>
            <a:r>
              <a:rPr lang="en-TR" dirty="0"/>
              <a:t>of the material you evaluate in our research. </a:t>
            </a:r>
          </a:p>
          <a:p>
            <a:pPr marL="0" indent="0">
              <a:buNone/>
            </a:pPr>
            <a:endParaRPr lang="en-TR" dirty="0"/>
          </a:p>
          <a:p>
            <a:pPr marL="0" indent="0">
              <a:buNone/>
            </a:pPr>
            <a:r>
              <a:rPr lang="en-TR" dirty="0"/>
              <a:t>In academic writing, as well as presenting your own interpretation, you might question the interpretations of others by</a:t>
            </a:r>
          </a:p>
          <a:p>
            <a:pPr marL="0" indent="0">
              <a:buNone/>
            </a:pPr>
            <a:r>
              <a:rPr lang="en-TR" dirty="0"/>
              <a:t>	defending them         or       refuting them</a:t>
            </a:r>
          </a:p>
        </p:txBody>
      </p:sp>
    </p:spTree>
    <p:extLst>
      <p:ext uri="{BB962C8B-B14F-4D97-AF65-F5344CB8AC3E}">
        <p14:creationId xmlns:p14="http://schemas.microsoft.com/office/powerpoint/2010/main" val="289924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C5ED-C59C-0542-86B9-3048336003DA}"/>
              </a:ext>
            </a:extLst>
          </p:cNvPr>
          <p:cNvSpPr>
            <a:spLocks noGrp="1"/>
          </p:cNvSpPr>
          <p:nvPr>
            <p:ph type="title"/>
          </p:nvPr>
        </p:nvSpPr>
        <p:spPr/>
        <p:txBody>
          <a:bodyPr/>
          <a:lstStyle/>
          <a:p>
            <a:r>
              <a:rPr lang="en-TR" b="1" dirty="0">
                <a:solidFill>
                  <a:srgbClr val="C00000"/>
                </a:solidFill>
              </a:rPr>
              <a:t>Argument=Claim=Thesis Statement</a:t>
            </a:r>
          </a:p>
        </p:txBody>
      </p:sp>
      <p:sp>
        <p:nvSpPr>
          <p:cNvPr id="3" name="Content Placeholder 2">
            <a:extLst>
              <a:ext uri="{FF2B5EF4-FFF2-40B4-BE49-F238E27FC236}">
                <a16:creationId xmlns:a16="http://schemas.microsoft.com/office/drawing/2014/main" id="{FAD3E53A-A1CC-794B-9FFE-1D0EF1420F6C}"/>
              </a:ext>
            </a:extLst>
          </p:cNvPr>
          <p:cNvSpPr>
            <a:spLocks noGrp="1"/>
          </p:cNvSpPr>
          <p:nvPr>
            <p:ph idx="1"/>
          </p:nvPr>
        </p:nvSpPr>
        <p:spPr/>
        <p:txBody>
          <a:bodyPr/>
          <a:lstStyle/>
          <a:p>
            <a:r>
              <a:rPr lang="en-US" dirty="0"/>
              <a:t>An argument</a:t>
            </a:r>
            <a:r>
              <a:rPr lang="en-TR" dirty="0"/>
              <a:t> must be backed up with evidence that supports it.</a:t>
            </a:r>
          </a:p>
          <a:p>
            <a:r>
              <a:rPr lang="en-TR" dirty="0"/>
              <a:t>You hold a position, a certain standpoint, and prove why it is a good position to hold. </a:t>
            </a:r>
          </a:p>
          <a:p>
            <a:r>
              <a:rPr lang="en-TR" dirty="0"/>
              <a:t>The evidence must be strong; it should be relevant to the argument.</a:t>
            </a:r>
          </a:p>
          <a:p>
            <a:r>
              <a:rPr lang="en-TR" dirty="0"/>
              <a:t>The way you use the evidence must be convincing. </a:t>
            </a:r>
          </a:p>
          <a:p>
            <a:pPr marL="0" indent="0">
              <a:buNone/>
            </a:pPr>
            <a:endParaRPr lang="en-TR" dirty="0"/>
          </a:p>
        </p:txBody>
      </p:sp>
    </p:spTree>
    <p:extLst>
      <p:ext uri="{BB962C8B-B14F-4D97-AF65-F5344CB8AC3E}">
        <p14:creationId xmlns:p14="http://schemas.microsoft.com/office/powerpoint/2010/main" val="199373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B7CDE-5877-E44A-8CA4-00DEF197F88A}"/>
              </a:ext>
            </a:extLst>
          </p:cNvPr>
          <p:cNvSpPr>
            <a:spLocks noGrp="1"/>
          </p:cNvSpPr>
          <p:nvPr>
            <p:ph type="title"/>
          </p:nvPr>
        </p:nvSpPr>
        <p:spPr/>
        <p:txBody>
          <a:bodyPr/>
          <a:lstStyle/>
          <a:p>
            <a:r>
              <a:rPr lang="en-TR" b="1" dirty="0">
                <a:solidFill>
                  <a:srgbClr val="C00000"/>
                </a:solidFill>
              </a:rPr>
              <a:t>Counterargument</a:t>
            </a:r>
          </a:p>
        </p:txBody>
      </p:sp>
      <p:sp>
        <p:nvSpPr>
          <p:cNvPr id="3" name="Content Placeholder 2">
            <a:extLst>
              <a:ext uri="{FF2B5EF4-FFF2-40B4-BE49-F238E27FC236}">
                <a16:creationId xmlns:a16="http://schemas.microsoft.com/office/drawing/2014/main" id="{E8F970C0-749F-E344-A2E0-92A5C6B3501C}"/>
              </a:ext>
            </a:extLst>
          </p:cNvPr>
          <p:cNvSpPr>
            <a:spLocks noGrp="1"/>
          </p:cNvSpPr>
          <p:nvPr>
            <p:ph idx="1"/>
          </p:nvPr>
        </p:nvSpPr>
        <p:spPr/>
        <p:txBody>
          <a:bodyPr/>
          <a:lstStyle/>
          <a:p>
            <a:r>
              <a:rPr lang="en-TR" dirty="0"/>
              <a:t>Anticipating and addressing counterarguments strengthens your own argument and shows that you have a deep understanding of the issue your are discussing. </a:t>
            </a:r>
          </a:p>
          <a:p>
            <a:r>
              <a:rPr lang="en-TR" dirty="0"/>
              <a:t>By considering what someone who disagrees with your position might have to say about your argument, you dispose of some of the reasons your audience might have for not accepting your argument. </a:t>
            </a:r>
          </a:p>
          <a:p>
            <a:r>
              <a:rPr lang="en-TR" dirty="0"/>
              <a:t>That way you will leave your reader with a sense that your argument is stronger than opposing arguments. </a:t>
            </a:r>
          </a:p>
        </p:txBody>
      </p:sp>
    </p:spTree>
    <p:extLst>
      <p:ext uri="{BB962C8B-B14F-4D97-AF65-F5344CB8AC3E}">
        <p14:creationId xmlns:p14="http://schemas.microsoft.com/office/powerpoint/2010/main" val="4134164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7DB1-B035-A34D-A975-4DA5AAB7BC6A}"/>
              </a:ext>
            </a:extLst>
          </p:cNvPr>
          <p:cNvSpPr>
            <a:spLocks noGrp="1"/>
          </p:cNvSpPr>
          <p:nvPr>
            <p:ph type="title"/>
          </p:nvPr>
        </p:nvSpPr>
        <p:spPr/>
        <p:txBody>
          <a:bodyPr/>
          <a:lstStyle/>
          <a:p>
            <a:r>
              <a:rPr lang="en-TR" b="1" dirty="0">
                <a:solidFill>
                  <a:srgbClr val="C00000"/>
                </a:solidFill>
              </a:rPr>
              <a:t>Critical Distance</a:t>
            </a:r>
          </a:p>
        </p:txBody>
      </p:sp>
      <p:sp>
        <p:nvSpPr>
          <p:cNvPr id="3" name="Content Placeholder 2">
            <a:extLst>
              <a:ext uri="{FF2B5EF4-FFF2-40B4-BE49-F238E27FC236}">
                <a16:creationId xmlns:a16="http://schemas.microsoft.com/office/drawing/2014/main" id="{9FA5AAC9-E7EB-B64B-A12D-91640DA3EBF2}"/>
              </a:ext>
            </a:extLst>
          </p:cNvPr>
          <p:cNvSpPr>
            <a:spLocks noGrp="1"/>
          </p:cNvSpPr>
          <p:nvPr>
            <p:ph idx="1"/>
          </p:nvPr>
        </p:nvSpPr>
        <p:spPr/>
        <p:txBody>
          <a:bodyPr/>
          <a:lstStyle/>
          <a:p>
            <a:pPr marL="0" indent="0">
              <a:buNone/>
            </a:pPr>
            <a:r>
              <a:rPr lang="en-TR" dirty="0"/>
              <a:t>Both when presenting your own argument and refuting the counterarguments </a:t>
            </a:r>
            <a:r>
              <a:rPr lang="en-TR" b="1" u="sng" dirty="0"/>
              <a:t>be objective</a:t>
            </a:r>
            <a:r>
              <a:rPr lang="en-TR" b="1" dirty="0"/>
              <a:t>. </a:t>
            </a:r>
          </a:p>
          <a:p>
            <a:pPr marL="0" indent="0">
              <a:buNone/>
            </a:pPr>
            <a:endParaRPr lang="en-TR" b="1" dirty="0"/>
          </a:p>
          <a:p>
            <a:pPr marL="0" indent="0">
              <a:buNone/>
            </a:pPr>
            <a:r>
              <a:rPr lang="en-TR" b="1" dirty="0"/>
              <a:t>Do not take sides.</a:t>
            </a:r>
          </a:p>
          <a:p>
            <a:pPr marL="0" indent="0">
              <a:buNone/>
            </a:pPr>
            <a:r>
              <a:rPr lang="en-TR" b="1" dirty="0"/>
              <a:t>Do not attack your opponents.</a:t>
            </a:r>
          </a:p>
          <a:p>
            <a:pPr marL="0" indent="0">
              <a:buNone/>
            </a:pPr>
            <a:r>
              <a:rPr lang="en-TR" b="1" dirty="0"/>
              <a:t>Do not use emotional language. </a:t>
            </a:r>
            <a:r>
              <a:rPr lang="en-TR"/>
              <a:t>(ex: unfortunately, these poor people were left without any provisions)</a:t>
            </a:r>
            <a:endParaRPr lang="en-TR" b="1" dirty="0"/>
          </a:p>
          <a:p>
            <a:pPr marL="0" indent="0">
              <a:buNone/>
            </a:pPr>
            <a:endParaRPr lang="en-TR" dirty="0"/>
          </a:p>
        </p:txBody>
      </p:sp>
    </p:spTree>
    <p:extLst>
      <p:ext uri="{BB962C8B-B14F-4D97-AF65-F5344CB8AC3E}">
        <p14:creationId xmlns:p14="http://schemas.microsoft.com/office/powerpoint/2010/main" val="358180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75AF-A56C-4845-B78E-CFD794311A04}"/>
              </a:ext>
            </a:extLst>
          </p:cNvPr>
          <p:cNvSpPr>
            <a:spLocks noGrp="1"/>
          </p:cNvSpPr>
          <p:nvPr>
            <p:ph type="title"/>
          </p:nvPr>
        </p:nvSpPr>
        <p:spPr/>
        <p:txBody>
          <a:bodyPr/>
          <a:lstStyle/>
          <a:p>
            <a:r>
              <a:rPr lang="en-TR" b="1" dirty="0">
                <a:solidFill>
                  <a:srgbClr val="C00000"/>
                </a:solidFill>
              </a:rPr>
              <a:t>CRITICAL DISTANCE</a:t>
            </a:r>
          </a:p>
        </p:txBody>
      </p:sp>
      <p:sp>
        <p:nvSpPr>
          <p:cNvPr id="3" name="Text Placeholder 2">
            <a:extLst>
              <a:ext uri="{FF2B5EF4-FFF2-40B4-BE49-F238E27FC236}">
                <a16:creationId xmlns:a16="http://schemas.microsoft.com/office/drawing/2014/main" id="{CD6E32D1-F223-BF4D-A427-EF8F0CC75672}"/>
              </a:ext>
            </a:extLst>
          </p:cNvPr>
          <p:cNvSpPr>
            <a:spLocks noGrp="1"/>
          </p:cNvSpPr>
          <p:nvPr>
            <p:ph type="body" idx="1"/>
          </p:nvPr>
        </p:nvSpPr>
        <p:spPr/>
        <p:txBody>
          <a:bodyPr/>
          <a:lstStyle/>
          <a:p>
            <a:r>
              <a:rPr lang="en-TR" dirty="0">
                <a:solidFill>
                  <a:srgbClr val="C00000"/>
                </a:solidFill>
              </a:rPr>
              <a:t>RESEARCH</a:t>
            </a:r>
          </a:p>
        </p:txBody>
      </p:sp>
      <p:sp>
        <p:nvSpPr>
          <p:cNvPr id="4" name="Content Placeholder 3">
            <a:extLst>
              <a:ext uri="{FF2B5EF4-FFF2-40B4-BE49-F238E27FC236}">
                <a16:creationId xmlns:a16="http://schemas.microsoft.com/office/drawing/2014/main" id="{DF7257CD-7269-7F4A-893A-5FEF888BA843}"/>
              </a:ext>
            </a:extLst>
          </p:cNvPr>
          <p:cNvSpPr>
            <a:spLocks noGrp="1"/>
          </p:cNvSpPr>
          <p:nvPr>
            <p:ph sz="half" idx="2"/>
          </p:nvPr>
        </p:nvSpPr>
        <p:spPr/>
        <p:txBody>
          <a:bodyPr/>
          <a:lstStyle/>
          <a:p>
            <a:r>
              <a:rPr lang="en-TR" dirty="0"/>
              <a:t>Evaluate the sources carefully</a:t>
            </a:r>
          </a:p>
          <a:p>
            <a:pPr lvl="1"/>
            <a:r>
              <a:rPr lang="en-TR" dirty="0"/>
              <a:t>the quality of the source</a:t>
            </a:r>
          </a:p>
          <a:p>
            <a:pPr lvl="1"/>
            <a:r>
              <a:rPr lang="en-TR" dirty="0"/>
              <a:t>the agenda of the writer</a:t>
            </a:r>
          </a:p>
        </p:txBody>
      </p:sp>
      <p:sp>
        <p:nvSpPr>
          <p:cNvPr id="5" name="Text Placeholder 4">
            <a:extLst>
              <a:ext uri="{FF2B5EF4-FFF2-40B4-BE49-F238E27FC236}">
                <a16:creationId xmlns:a16="http://schemas.microsoft.com/office/drawing/2014/main" id="{57CF05C3-A45E-2E4E-AA0D-AA3C9946DD1C}"/>
              </a:ext>
            </a:extLst>
          </p:cNvPr>
          <p:cNvSpPr>
            <a:spLocks noGrp="1"/>
          </p:cNvSpPr>
          <p:nvPr>
            <p:ph type="body" sz="quarter" idx="3"/>
          </p:nvPr>
        </p:nvSpPr>
        <p:spPr/>
        <p:txBody>
          <a:bodyPr/>
          <a:lstStyle/>
          <a:p>
            <a:r>
              <a:rPr lang="en-TR" dirty="0">
                <a:solidFill>
                  <a:srgbClr val="C00000"/>
                </a:solidFill>
              </a:rPr>
              <a:t>WRITING</a:t>
            </a:r>
          </a:p>
        </p:txBody>
      </p:sp>
      <p:sp>
        <p:nvSpPr>
          <p:cNvPr id="6" name="Content Placeholder 5">
            <a:extLst>
              <a:ext uri="{FF2B5EF4-FFF2-40B4-BE49-F238E27FC236}">
                <a16:creationId xmlns:a16="http://schemas.microsoft.com/office/drawing/2014/main" id="{E4CD3788-82E5-3543-82F5-AD6B84E356D3}"/>
              </a:ext>
            </a:extLst>
          </p:cNvPr>
          <p:cNvSpPr>
            <a:spLocks noGrp="1"/>
          </p:cNvSpPr>
          <p:nvPr>
            <p:ph sz="quarter" idx="4"/>
          </p:nvPr>
        </p:nvSpPr>
        <p:spPr/>
        <p:txBody>
          <a:bodyPr/>
          <a:lstStyle/>
          <a:p>
            <a:r>
              <a:rPr lang="en-TR" dirty="0"/>
              <a:t>Avoid opinions and assumptions</a:t>
            </a:r>
          </a:p>
          <a:p>
            <a:r>
              <a:rPr lang="en-TR" dirty="0"/>
              <a:t>Avoid emotional involvement</a:t>
            </a:r>
          </a:p>
          <a:p>
            <a:r>
              <a:rPr lang="en-TR" dirty="0"/>
              <a:t>Take time off from your own text</a:t>
            </a:r>
          </a:p>
        </p:txBody>
      </p:sp>
    </p:spTree>
    <p:extLst>
      <p:ext uri="{BB962C8B-B14F-4D97-AF65-F5344CB8AC3E}">
        <p14:creationId xmlns:p14="http://schemas.microsoft.com/office/powerpoint/2010/main" val="4290159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285</Words>
  <Application>Microsoft Macintosh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ARGUMENT</vt:lpstr>
      <vt:lpstr>Making an Argument</vt:lpstr>
      <vt:lpstr>Argument=Claim=Thesis Statement</vt:lpstr>
      <vt:lpstr>Counterargument</vt:lpstr>
      <vt:lpstr>Critical Distance</vt:lpstr>
      <vt:lpstr>CRITICAL DISTANCE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dc:title>
  <dc:creator>Seda.Peksen</dc:creator>
  <cp:lastModifiedBy>Seda.Peksen</cp:lastModifiedBy>
  <cp:revision>8</cp:revision>
  <dcterms:created xsi:type="dcterms:W3CDTF">2020-09-17T13:17:52Z</dcterms:created>
  <dcterms:modified xsi:type="dcterms:W3CDTF">2021-10-13T11:06:44Z</dcterms:modified>
</cp:coreProperties>
</file>