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143" r:id="rId5"/>
    <p:sldId id="1148" r:id="rId6"/>
    <p:sldId id="1144" r:id="rId7"/>
    <p:sldId id="1146" r:id="rId8"/>
    <p:sldId id="1149" r:id="rId9"/>
    <p:sldId id="1147" r:id="rId10"/>
    <p:sldId id="115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84" y="3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46276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ÖRF ADET (GELENEK)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a:t>
            </a:r>
          </a:p>
          <a:p>
            <a:pPr marL="800100" lvl="1" indent="-342900" algn="just">
              <a:spcBef>
                <a:spcPts val="600"/>
              </a:spcBef>
              <a:buClr>
                <a:srgbClr val="000099"/>
              </a:buClr>
              <a:buFont typeface="Wingdings" panose="05000000000000000000" pitchFamily="2" charset="2"/>
              <a:buChar char="q"/>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Hukukun </a:t>
            </a:r>
            <a:r>
              <a:rPr lang="tr-TR" sz="2400" dirty="0">
                <a:latin typeface="Times New Roman" panose="02020603050405020304" pitchFamily="18" charset="0"/>
                <a:cs typeface="Times New Roman" panose="02020603050405020304" pitchFamily="18" charset="0"/>
              </a:rPr>
              <a:t>yazılı olmayan ve asli nitelik taşıyan kaynağı gelenek </a:t>
            </a:r>
            <a:r>
              <a:rPr lang="tr-TR" sz="2400" dirty="0" smtClean="0">
                <a:latin typeface="Times New Roman" panose="02020603050405020304" pitchFamily="18" charset="0"/>
                <a:cs typeface="Times New Roman" panose="02020603050405020304" pitchFamily="18" charset="0"/>
              </a:rPr>
              <a:t>hukukudur. Toplumda </a:t>
            </a:r>
            <a:r>
              <a:rPr lang="tr-TR" sz="2400" dirty="0">
                <a:latin typeface="Times New Roman" panose="02020603050405020304" pitchFamily="18" charset="0"/>
                <a:cs typeface="Times New Roman" panose="02020603050405020304" pitchFamily="18" charset="0"/>
              </a:rPr>
              <a:t>kendiliğinden oluşan </a:t>
            </a:r>
            <a:r>
              <a:rPr lang="tr-TR" sz="2400" dirty="0" smtClean="0">
                <a:latin typeface="Times New Roman" panose="02020603050405020304" pitchFamily="18" charset="0"/>
                <a:cs typeface="Times New Roman" panose="02020603050405020304" pitchFamily="18" charset="0"/>
              </a:rPr>
              <a:t>kurallardır. Yazılı </a:t>
            </a:r>
            <a:r>
              <a:rPr lang="tr-TR" sz="2400" dirty="0">
                <a:latin typeface="Times New Roman" panose="02020603050405020304" pitchFamily="18" charset="0"/>
                <a:cs typeface="Times New Roman" panose="02020603050405020304" pitchFamily="18" charset="0"/>
              </a:rPr>
              <a:t>olmayıp toplum vicdanında doğar.</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Türk hukuku gibi yazılı hukukun uygulandığı ülkelerde çok sınırlı da olsa bazı gelenek kurallarının hukuk kuralı olarak uygulanması, yani gelenek hukukunun geçerliliği kabul edilir. </a:t>
            </a: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Türk hukukunda </a:t>
            </a:r>
            <a:r>
              <a:rPr lang="tr-TR" sz="2400" dirty="0">
                <a:latin typeface="Times New Roman" panose="02020603050405020304" pitchFamily="18" charset="0"/>
                <a:cs typeface="Times New Roman" panose="02020603050405020304" pitchFamily="18" charset="0"/>
              </a:rPr>
              <a:t>yazılı hukuk egemendir. Dolayısıyla gelenek hukukunun alanı son derece dardır. </a:t>
            </a:r>
            <a:endParaRPr lang="tr-TR" sz="2400" dirty="0" smtClean="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177949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016484"/>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ÖRF ADET (GELENEK) HUKUKU: </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800100" lvl="1" indent="-342900" algn="just">
              <a:spcBef>
                <a:spcPts val="600"/>
              </a:spcBef>
              <a:buClr>
                <a:srgbClr val="000099"/>
              </a:buClr>
              <a:buFont typeface="Wingdings" panose="05000000000000000000" pitchFamily="2" charset="2"/>
              <a:buChar char="q"/>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Buna </a:t>
            </a:r>
            <a:r>
              <a:rPr lang="tr-TR" sz="2400" dirty="0">
                <a:latin typeface="Times New Roman" panose="02020603050405020304" pitchFamily="18" charset="0"/>
                <a:cs typeface="Times New Roman" panose="02020603050405020304" pitchFamily="18" charset="0"/>
              </a:rPr>
              <a:t>rağmen, özel hukuk alanında gelenek hukukuna, yazılı </a:t>
            </a:r>
            <a:r>
              <a:rPr lang="tr-TR" sz="2400" dirty="0" smtClean="0">
                <a:latin typeface="Times New Roman" panose="02020603050405020304" pitchFamily="18" charset="0"/>
                <a:cs typeface="Times New Roman" panose="02020603050405020304" pitchFamily="18" charset="0"/>
              </a:rPr>
              <a:t>hukukla </a:t>
            </a:r>
            <a:r>
              <a:rPr lang="tr-TR" sz="2400" dirty="0">
                <a:latin typeface="Times New Roman" panose="02020603050405020304" pitchFamily="18" charset="0"/>
                <a:cs typeface="Times New Roman" panose="02020603050405020304" pitchFamily="18" charset="0"/>
              </a:rPr>
              <a:t>düzenlenmemiş </a:t>
            </a:r>
            <a:r>
              <a:rPr lang="tr-TR" sz="2400" dirty="0" smtClean="0">
                <a:latin typeface="Times New Roman" panose="02020603050405020304" pitchFamily="18" charset="0"/>
                <a:cs typeface="Times New Roman" panose="02020603050405020304" pitchFamily="18" charset="0"/>
              </a:rPr>
              <a:t>hususlarda </a:t>
            </a:r>
            <a:r>
              <a:rPr lang="tr-TR" sz="2400" dirty="0">
                <a:latin typeface="Times New Roman" panose="02020603050405020304" pitchFamily="18" charset="0"/>
                <a:cs typeface="Times New Roman" panose="02020603050405020304" pitchFamily="18" charset="0"/>
              </a:rPr>
              <a:t>başvurma zorunluluğu doğabilir. Bazen de kanunlar gelenek hukukunun uygulanmasına imkân </a:t>
            </a:r>
            <a:r>
              <a:rPr lang="tr-TR" sz="2400" dirty="0" smtClean="0">
                <a:latin typeface="Times New Roman" panose="02020603050405020304" pitchFamily="18" charset="0"/>
                <a:cs typeface="Times New Roman" panose="02020603050405020304" pitchFamily="18" charset="0"/>
              </a:rPr>
              <a:t>tanır.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Türk Ticaret Kanunu’na göre; “mahkeme, hakkında ticari bir hüküm bulunmayan işlerde, ticari örf ve âdete, bu da yoksa genel hükümlere göre karar verir” demektedir(TTK m.1</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02676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2239" y="1265736"/>
            <a:ext cx="8933157" cy="5047536"/>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Yine </a:t>
            </a:r>
            <a:r>
              <a:rPr lang="tr-TR" sz="2400" dirty="0">
                <a:latin typeface="Times New Roman" panose="02020603050405020304" pitchFamily="18" charset="0"/>
                <a:cs typeface="Times New Roman" panose="02020603050405020304" pitchFamily="18" charset="0"/>
              </a:rPr>
              <a:t>örf ve adetin hukukun kaynağı olduğu Türk Medeni Kanunu’nun 1. maddesinde gösterilmektedir. Bu madde gereğince, kanunda uygulanabilir bir hüküm yoksa hâkim örf ve âdet hukukuna göre karar verecektir.</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Bir gelenek kuralının hukuk kuralı olarak kabul edilebilmesi için bazı koşullara ihtiyaç duyulur. Sürekli (genel olarak kabul edildiği gibi en az 40 yıl) olarak uygulanan, bağlayıcılığı ve zorunluluğu konusunda toplumda genel inanç bulunan; içeriği belli, akla uygun ve hukuka aykırı olmayan gelenekler devletçe de desteklenirse hukuk kuralı haline gelebilir. Örneğin; Anadolu’da yaygın olan ortakçılık veya yarıcılık gibi uygulamalar gelenek hukuku kuralı niteliği </a:t>
            </a:r>
            <a:r>
              <a:rPr lang="tr-TR" sz="2400" dirty="0" smtClean="0">
                <a:latin typeface="Times New Roman" panose="02020603050405020304" pitchFamily="18" charset="0"/>
                <a:cs typeface="Times New Roman" panose="02020603050405020304" pitchFamily="18" charset="0"/>
              </a:rPr>
              <a:t>taşır.</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833269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6681" y="1265736"/>
            <a:ext cx="8724238" cy="364715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Özel hukuk alanında uygulama bulan örf-adet hukuku, kamu hukuku alanında yer bulmaz.</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Hukukun </a:t>
            </a:r>
            <a:r>
              <a:rPr lang="tr-TR" sz="2400" dirty="0">
                <a:latin typeface="Times New Roman" panose="02020603050405020304" pitchFamily="18" charset="0"/>
                <a:cs typeface="Times New Roman" panose="02020603050405020304" pitchFamily="18" charset="0"/>
              </a:rPr>
              <a:t>yazılı </a:t>
            </a:r>
            <a:r>
              <a:rPr lang="tr-TR" sz="2400" dirty="0" smtClean="0">
                <a:latin typeface="Times New Roman" panose="02020603050405020304" pitchFamily="18" charset="0"/>
                <a:cs typeface="Times New Roman" panose="02020603050405020304" pitchFamily="18" charset="0"/>
              </a:rPr>
              <a:t>ve yazısız asli kaynaklarından başka yukarıda belirtildiği üzere, yardımcı kaynakları da mevcuttur. Bunlar bilimsel ve yargısal içtihatlardır.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İçtihat kavramı</a:t>
            </a:r>
            <a:r>
              <a:rPr lang="tr-TR" sz="2400" dirty="0">
                <a:latin typeface="Times New Roman" panose="02020603050405020304" pitchFamily="18" charset="0"/>
                <a:cs typeface="Times New Roman" panose="02020603050405020304" pitchFamily="18" charset="0"/>
              </a:rPr>
              <a:t>, görüş ya da karar anlamına gelmektedir.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Türk </a:t>
            </a:r>
            <a:r>
              <a:rPr lang="tr-TR" sz="2400" dirty="0">
                <a:latin typeface="Times New Roman" panose="02020603050405020304" pitchFamily="18" charset="0"/>
                <a:cs typeface="Times New Roman" panose="02020603050405020304" pitchFamily="18" charset="0"/>
              </a:rPr>
              <a:t>Medeni Kanunu’nun 1. maddesinin ikinci fıkrası, hâkimin bilimsel görüş ve yargı kararlarından yararlanabileceğini düzenlemiştir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24416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6681" y="1265736"/>
            <a:ext cx="8724238" cy="2831544"/>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Bilimsel </a:t>
            </a:r>
            <a:r>
              <a:rPr lang="tr-TR" sz="2400" dirty="0">
                <a:latin typeface="Times New Roman" panose="02020603050405020304" pitchFamily="18" charset="0"/>
                <a:cs typeface="Times New Roman" panose="02020603050405020304" pitchFamily="18" charset="0"/>
              </a:rPr>
              <a:t>içtihat, hukuk bilgilerinin hukuki konulardaki bilimsel görüş ve yaklaşımlarıdır. Hukuk alanında çalışan bilim adamları olanı inceler ancak olması gerekeni </a:t>
            </a:r>
            <a:r>
              <a:rPr lang="tr-TR" sz="2400" dirty="0" smtClean="0">
                <a:latin typeface="Times New Roman" panose="02020603050405020304" pitchFamily="18" charset="0"/>
                <a:cs typeface="Times New Roman" panose="02020603050405020304" pitchFamily="18" charset="0"/>
              </a:rPr>
              <a:t>belirtir.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Bilimsel </a:t>
            </a:r>
            <a:r>
              <a:rPr lang="tr-TR" sz="2400" dirty="0">
                <a:latin typeface="Times New Roman" panose="02020603050405020304" pitchFamily="18" charset="0"/>
                <a:cs typeface="Times New Roman" panose="02020603050405020304" pitchFamily="18" charset="0"/>
              </a:rPr>
              <a:t>içtihada uygulamada doktrin (öğreti) de denmektedir. </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Bilimsel </a:t>
            </a:r>
            <a:r>
              <a:rPr lang="tr-TR" sz="2400" dirty="0">
                <a:latin typeface="Times New Roman" panose="02020603050405020304" pitchFamily="18" charset="0"/>
                <a:cs typeface="Times New Roman" panose="02020603050405020304" pitchFamily="18" charset="0"/>
              </a:rPr>
              <a:t>içtihadın türleri şunlardır: Şerhler, sistematik eserler, monografi, makale, içtihat derlemesi  ve monografilerden oluşur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29037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3200876"/>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Yargısal </a:t>
            </a:r>
            <a:r>
              <a:rPr lang="tr-TR" sz="2400" dirty="0">
                <a:latin typeface="Times New Roman" panose="02020603050405020304" pitchFamily="18" charset="0"/>
                <a:cs typeface="Times New Roman" panose="02020603050405020304" pitchFamily="18" charset="0"/>
              </a:rPr>
              <a:t>içtihat, ise mahkemelerin önlerine gelen uyuşmazlıklar ile ilgili olarak vermiş oldukları kararlardan oluşur. Bunlar başka mahkemelerin ileride verecekleri kararlarda yardımcı olurlar</a:t>
            </a:r>
            <a:r>
              <a:rPr lang="tr-TR" sz="2400" dirty="0" smtClean="0">
                <a:latin typeface="Times New Roman" panose="02020603050405020304" pitchFamily="18" charset="0"/>
                <a:cs typeface="Times New Roman" panose="02020603050405020304" pitchFamily="18" charset="0"/>
              </a:rPr>
              <a:t>.</a:t>
            </a:r>
          </a:p>
          <a:p>
            <a:pPr marL="800100" lvl="1"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Gerek </a:t>
            </a:r>
            <a:r>
              <a:rPr lang="tr-TR" sz="2400" dirty="0">
                <a:latin typeface="Times New Roman" panose="02020603050405020304" pitchFamily="18" charset="0"/>
                <a:cs typeface="Times New Roman" panose="02020603050405020304" pitchFamily="18" charset="0"/>
              </a:rPr>
              <a:t>bilimsel içtihatlar ve gerekse yargısal içtihatlar hukukun asıl ve bağlayıcı kaynağı değil; yardımcı yani ikincil kaynağıdır. </a:t>
            </a:r>
            <a:endParaRPr lang="tr-TR" sz="2400" dirty="0" smtClean="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81527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83209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Özellikle </a:t>
            </a:r>
            <a:r>
              <a:rPr lang="tr-TR" sz="2400" dirty="0">
                <a:latin typeface="Times New Roman" panose="02020603050405020304" pitchFamily="18" charset="0"/>
                <a:cs typeface="Times New Roman" panose="02020603050405020304" pitchFamily="18" charset="0"/>
              </a:rPr>
              <a:t>hukukun uygulanmasında bilimsel ve yargısal içtihattan yararlanmak </a:t>
            </a:r>
            <a:r>
              <a:rPr lang="tr-TR" sz="2400" dirty="0" smtClean="0">
                <a:latin typeface="Times New Roman" panose="02020603050405020304" pitchFamily="18" charset="0"/>
                <a:cs typeface="Times New Roman" panose="02020603050405020304" pitchFamily="18" charset="0"/>
              </a:rPr>
              <a:t>kaçınılmazdır.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Ancak</a:t>
            </a:r>
            <a:r>
              <a:rPr lang="tr-TR" sz="2400" dirty="0">
                <a:latin typeface="Times New Roman" panose="02020603050405020304" pitchFamily="18" charset="0"/>
                <a:cs typeface="Times New Roman" panose="02020603050405020304" pitchFamily="18" charset="0"/>
              </a:rPr>
              <a:t>, hukuk uygulayıcılarının bilim adamlarının görüşlerine ya da farklı mahkemelerce verilmiş bulunan kararlara uyma zorunlulukları </a:t>
            </a:r>
            <a:r>
              <a:rPr lang="tr-TR" sz="2400" dirty="0" smtClean="0">
                <a:latin typeface="Times New Roman" panose="02020603050405020304" pitchFamily="18" charset="0"/>
                <a:cs typeface="Times New Roman" panose="02020603050405020304" pitchFamily="18" charset="0"/>
              </a:rPr>
              <a:t>bulunmamaktadır.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kuralın istisnasını içtihadı birleştirme kararları oluşturmaktadır. Bir konuda daha önce verilmiş bir içtihadı birleştirme kararı varsa, hâkim ilgili içtihadı birleştirme kararı ile bağlıdır ve o içtihadı birleştirme kararına aykırı karar veremez.</a:t>
            </a:r>
          </a:p>
          <a:p>
            <a:pPr marL="800100" lvl="1"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1020104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12867</TotalTime>
  <Words>520</Words>
  <Application>Microsoft Office PowerPoint</Application>
  <PresentationFormat>Ekran Gösterisi (4:3)</PresentationFormat>
  <Paragraphs>36</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2020-02-28T12:31:34Z</dcterms:modified>
</cp:coreProperties>
</file>