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>
      <p:cViewPr varScale="1">
        <p:scale>
          <a:sx n="86" d="100"/>
          <a:sy n="86" d="100"/>
        </p:scale>
        <p:origin x="16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47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63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90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59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3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47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17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48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92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12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4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85D8D-6F20-45B9-BC67-5F531BE2A9DC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2FE23-1401-4B33-9C8D-72156D38F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5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72207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Informal</a:t>
            </a:r>
            <a:r>
              <a:rPr lang="tr-TR" dirty="0" smtClean="0">
                <a:solidFill>
                  <a:srgbClr val="FF0000"/>
                </a:solidFill>
              </a:rPr>
              <a:t> Öğrenme Nedir?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43608" y="2204864"/>
            <a:ext cx="6728792" cy="34339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Yaşam içinde kendiliğinden oluşan bir süreci ifade eder. </a:t>
            </a:r>
            <a:r>
              <a:rPr lang="tr-TR" dirty="0" err="1" smtClean="0">
                <a:solidFill>
                  <a:schemeClr val="tx1"/>
                </a:solidFill>
              </a:rPr>
              <a:t>Yaşamboyu</a:t>
            </a:r>
            <a:r>
              <a:rPr lang="tr-TR" dirty="0" smtClean="0">
                <a:solidFill>
                  <a:schemeClr val="tx1"/>
                </a:solidFill>
              </a:rPr>
              <a:t> eğitim olgusu içinde bireyin bulunduğu her yerde gerçekleşen bir eğitim türüdür (</a:t>
            </a:r>
            <a:r>
              <a:rPr lang="tr-TR" dirty="0" err="1">
                <a:solidFill>
                  <a:schemeClr val="tx1"/>
                </a:solidFill>
              </a:rPr>
              <a:t>O</a:t>
            </a:r>
            <a:r>
              <a:rPr lang="tr-TR" dirty="0" err="1" smtClean="0">
                <a:solidFill>
                  <a:schemeClr val="tx1"/>
                </a:solidFill>
              </a:rPr>
              <a:t>merzel</a:t>
            </a:r>
            <a:r>
              <a:rPr lang="tr-TR" dirty="0" smtClean="0">
                <a:solidFill>
                  <a:schemeClr val="tx1"/>
                </a:solidFill>
              </a:rPr>
              <a:t>, 2007).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Bu eğitim türünde önceden tasarlanmış sistemli bir eğitim sürecinden bahsedilmez.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69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Peki neden?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Amaç</a:t>
            </a:r>
          </a:p>
          <a:p>
            <a:r>
              <a:rPr lang="tr-TR" dirty="0" smtClean="0"/>
              <a:t>Eğitim ortamı</a:t>
            </a:r>
          </a:p>
          <a:p>
            <a:r>
              <a:rPr lang="tr-TR" dirty="0" smtClean="0"/>
              <a:t>Değerlendirme </a:t>
            </a:r>
          </a:p>
          <a:p>
            <a:pPr marL="0" indent="0">
              <a:buNone/>
            </a:pPr>
            <a:r>
              <a:rPr lang="tr-TR" dirty="0" smtClean="0"/>
              <a:t>Bu 3’üne yönelik bir sistem tasarımı yapılmaz.</a:t>
            </a:r>
          </a:p>
          <a:p>
            <a:pPr marL="0" indent="0">
              <a:buNone/>
            </a:pPr>
            <a:r>
              <a:rPr lang="tr-TR" dirty="0" smtClean="0"/>
              <a:t>Ancak, birey yine de yaşam içinde ve yaşamın her kesitinde öğrenebilir. Bu tür ortamlara </a:t>
            </a:r>
            <a:r>
              <a:rPr lang="tr-TR" dirty="0" err="1" smtClean="0"/>
              <a:t>informal</a:t>
            </a:r>
            <a:r>
              <a:rPr lang="tr-TR" dirty="0" smtClean="0"/>
              <a:t> eğitim ortamları, elde edilen öğrenmelere de </a:t>
            </a:r>
            <a:r>
              <a:rPr lang="tr-TR" dirty="0" err="1" smtClean="0"/>
              <a:t>informal</a:t>
            </a:r>
            <a:r>
              <a:rPr lang="tr-TR" dirty="0" smtClean="0"/>
              <a:t> öğrenme ürünleri denir.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7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Informal</a:t>
            </a:r>
            <a:r>
              <a:rPr lang="tr-TR" dirty="0" smtClean="0"/>
              <a:t> öğrenme 3’e ayrılır (Schugurensky,2000)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Öz-yönelimli Öğrenme: Bireyin belli amaç güderek bilinçli öğrendikleridir.</a:t>
            </a:r>
          </a:p>
          <a:p>
            <a:pPr marL="514350" indent="-514350">
              <a:buAutoNum type="arabicPeriod"/>
            </a:pPr>
            <a:r>
              <a:rPr lang="tr-TR" dirty="0" smtClean="0"/>
              <a:t>Rastlantısal Öğrenme: Başka bir şey yaparken ortaya çıkan yan öğrenmedir. Birey bunu daha sonra fark eder. </a:t>
            </a:r>
          </a:p>
          <a:p>
            <a:pPr marL="514350" indent="-514350">
              <a:buAutoNum type="arabicPeriod"/>
            </a:pPr>
            <a:r>
              <a:rPr lang="tr-TR" dirty="0" smtClean="0"/>
              <a:t>Sosyalleşme veya Örtük Öğrenme: Amaçlı ya da bilinçli değildir. Dersleri belli bir programda öğreniriz ancak okul kuralları için ayrıca bir ders olmaz.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48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Yaşam Devreleri ve Öğrenme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721633"/>
              </p:ext>
            </p:extLst>
          </p:nvPr>
        </p:nvGraphicFramePr>
        <p:xfrm>
          <a:off x="457200" y="1600200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Yaşam Devreleri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(</a:t>
                      </a:r>
                      <a:r>
                        <a:rPr lang="tr-TR" dirty="0" err="1" smtClean="0"/>
                        <a:t>Non</a:t>
                      </a:r>
                      <a:r>
                        <a:rPr lang="tr-TR" dirty="0" smtClean="0"/>
                        <a:t>-) </a:t>
                      </a:r>
                      <a:r>
                        <a:rPr lang="tr-TR" dirty="0" err="1" smtClean="0"/>
                        <a:t>Formal</a:t>
                      </a:r>
                      <a:r>
                        <a:rPr lang="tr-TR" dirty="0" smtClean="0"/>
                        <a:t> Öğrenme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Informal</a:t>
                      </a:r>
                      <a:r>
                        <a:rPr lang="tr-TR" dirty="0" smtClean="0"/>
                        <a:t> Öğrenme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Çocukluk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Anaokulu ve okul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Ana-baba</a:t>
                      </a:r>
                    </a:p>
                    <a:p>
                      <a:r>
                        <a:rPr lang="tr-TR" dirty="0" smtClean="0"/>
                        <a:t>Kardeşler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Gençlik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Okul</a:t>
                      </a:r>
                    </a:p>
                    <a:p>
                      <a:r>
                        <a:rPr lang="tr-TR" dirty="0" smtClean="0"/>
                        <a:t>Meslek eğitimi</a:t>
                      </a:r>
                    </a:p>
                    <a:p>
                      <a:r>
                        <a:rPr lang="tr-TR" dirty="0" smtClean="0"/>
                        <a:t>Üniversite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Arkadaş çevresi</a:t>
                      </a:r>
                    </a:p>
                    <a:p>
                      <a:r>
                        <a:rPr lang="tr-TR" dirty="0" smtClean="0"/>
                        <a:t>Aile</a:t>
                      </a:r>
                    </a:p>
                    <a:p>
                      <a:r>
                        <a:rPr lang="tr-TR" dirty="0" smtClean="0"/>
                        <a:t>Okul ve meslek hayatı</a:t>
                      </a:r>
                    </a:p>
                    <a:p>
                      <a:r>
                        <a:rPr lang="tr-TR" dirty="0" smtClean="0"/>
                        <a:t>Medya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Yetişkinlik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 kültür ve mesleki yeterliliği arttırmak için kurslar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Aile </a:t>
                      </a:r>
                    </a:p>
                    <a:p>
                      <a:r>
                        <a:rPr lang="tr-TR" dirty="0" smtClean="0"/>
                        <a:t>Arkadaşlar</a:t>
                      </a:r>
                    </a:p>
                    <a:p>
                      <a:r>
                        <a:rPr lang="tr-TR" dirty="0" smtClean="0"/>
                        <a:t>İş hayatı</a:t>
                      </a:r>
                    </a:p>
                    <a:p>
                      <a:r>
                        <a:rPr lang="tr-TR" dirty="0" smtClean="0"/>
                        <a:t>Medya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6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T.C. Milli </a:t>
            </a:r>
            <a:r>
              <a:rPr lang="tr-TR" dirty="0"/>
              <a:t>E</a:t>
            </a:r>
            <a:r>
              <a:rPr lang="tr-TR" dirty="0" smtClean="0"/>
              <a:t>ğitim Bakanlığı Talim ve Terbiye kurulu Başkanlığı Yayınları (2009). «</a:t>
            </a:r>
          </a:p>
          <a:p>
            <a:pPr marL="0" indent="0">
              <a:buNone/>
            </a:pPr>
            <a:r>
              <a:rPr lang="tr-TR" dirty="0" smtClean="0"/>
              <a:t>Hayat Boyu Öğrenim Kapsamında Türkiye’de </a:t>
            </a:r>
            <a:r>
              <a:rPr lang="tr-TR" dirty="0" err="1" smtClean="0"/>
              <a:t>İnformal</a:t>
            </a:r>
            <a:r>
              <a:rPr lang="tr-TR" dirty="0" smtClean="0"/>
              <a:t> Öğrenme Üzerine Ortak Bir Anlayış Geliştirme ve Farkındalık </a:t>
            </a:r>
            <a:r>
              <a:rPr lang="tr-TR" dirty="0" err="1" smtClean="0"/>
              <a:t>Oluşturma»Projesi</a:t>
            </a:r>
            <a:r>
              <a:rPr lang="tr-TR" dirty="0" smtClean="0"/>
              <a:t> Konferansları </a:t>
            </a:r>
            <a:r>
              <a:rPr lang="tr-TR" smtClean="0"/>
              <a:t>Bildiri Kitabı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702496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194</Words>
  <Application>Microsoft Office PowerPoint</Application>
  <PresentationFormat>Ekran Gösterisi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Informal Öğrenme Nedir?</vt:lpstr>
      <vt:lpstr>Peki neden? </vt:lpstr>
      <vt:lpstr>Informal öğrenme 3’e ayrılır (Schugurensky,2000)</vt:lpstr>
      <vt:lpstr>Yaşam Devreleri ve Öğrenme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Informal Öğrenme Nedir?</dc:title>
  <dc:creator>Pc_</dc:creator>
  <cp:lastModifiedBy>Windows Kullanıcısı</cp:lastModifiedBy>
  <cp:revision>19</cp:revision>
  <dcterms:created xsi:type="dcterms:W3CDTF">2019-10-02T16:56:03Z</dcterms:created>
  <dcterms:modified xsi:type="dcterms:W3CDTF">2019-11-21T11:37:42Z</dcterms:modified>
</cp:coreProperties>
</file>