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6"/>
  </p:notesMasterIdLst>
  <p:handoutMasterIdLst>
    <p:handoutMasterId r:id="rId17"/>
  </p:handoutMasterIdLst>
  <p:sldIdLst>
    <p:sldId id="668" r:id="rId4"/>
    <p:sldId id="607" r:id="rId5"/>
    <p:sldId id="609" r:id="rId6"/>
    <p:sldId id="684" r:id="rId7"/>
    <p:sldId id="685" r:id="rId8"/>
    <p:sldId id="686" r:id="rId9"/>
    <p:sldId id="687" r:id="rId10"/>
    <p:sldId id="688" r:id="rId11"/>
    <p:sldId id="689" r:id="rId12"/>
    <p:sldId id="690" r:id="rId13"/>
    <p:sldId id="691" r:id="rId14"/>
    <p:sldId id="683"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65" d="100"/>
          <a:sy n="65" d="100"/>
        </p:scale>
        <p:origin x="684" y="72"/>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18.02.2020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2/18/2020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2/18/2020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2/18/2020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2/18/2020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2/18/2020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2/18/2020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2/18/2020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2/18/2020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428</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TESİS İŞLEMLERİ VE BAKIM</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Prof. Dr. </a:t>
            </a:r>
            <a:r>
              <a:rPr lang="en-US" sz="1600" b="1" dirty="0">
                <a:latin typeface="Arial" panose="020B0604020202020204" pitchFamily="34" charset="0"/>
                <a:ea typeface="Times New Roman" panose="02020603050405020304" pitchFamily="18" charset="0"/>
                <a:cs typeface="Arial" panose="020B0604020202020204" pitchFamily="34" charset="0"/>
              </a:rPr>
              <a:t>Harun </a:t>
            </a:r>
            <a:r>
              <a:rPr lang="tr-TR" sz="1600" b="1" dirty="0">
                <a:latin typeface="Arial" panose="020B0604020202020204" pitchFamily="34" charset="0"/>
                <a:ea typeface="Times New Roman" panose="02020603050405020304" pitchFamily="18" charset="0"/>
                <a:cs typeface="Arial" panose="020B0604020202020204" pitchFamily="34" charset="0"/>
              </a:rPr>
              <a:t>TANRIVERMİŞ </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a:t>
            </a:r>
            <a:r>
              <a:rPr lang="tr-TR" sz="2400" b="1" dirty="0" smtClean="0">
                <a:solidFill>
                  <a:srgbClr val="002060"/>
                </a:solidFill>
                <a:latin typeface="Arial" panose="020B0604020202020204" pitchFamily="34" charset="0"/>
                <a:cs typeface="Arial" panose="020B0604020202020204" pitchFamily="34" charset="0"/>
              </a:rPr>
              <a:t>Hizmet Alımı</a:t>
            </a:r>
            <a:endParaRPr lang="tr-TR" sz="2400" b="1" dirty="0">
              <a:solidFill>
                <a:srgbClr val="002060"/>
              </a:solidFill>
              <a:latin typeface="Arial" panose="020B0604020202020204" pitchFamily="34" charset="0"/>
              <a:cs typeface="Arial" panose="020B0604020202020204" pitchFamily="34" charset="0"/>
            </a:endParaRPr>
          </a:p>
        </p:txBody>
      </p:sp>
      <p:sp>
        <p:nvSpPr>
          <p:cNvPr id="2" name="İçerik Yer Tutucusu 1"/>
          <p:cNvSpPr>
            <a:spLocks noGrp="1"/>
          </p:cNvSpPr>
          <p:nvPr>
            <p:ph idx="1"/>
          </p:nvPr>
        </p:nvSpPr>
        <p:spPr/>
        <p:txBody>
          <a:bodyPr/>
          <a:lstStyle/>
          <a:p>
            <a:endParaRPr lang="tr-TR"/>
          </a:p>
        </p:txBody>
      </p:sp>
      <p:sp>
        <p:nvSpPr>
          <p:cNvPr id="8" name="İçerik Yer Tutucusu 2"/>
          <p:cNvSpPr txBox="1">
            <a:spLocks/>
          </p:cNvSpPr>
          <p:nvPr/>
        </p:nvSpPr>
        <p:spPr>
          <a:xfrm>
            <a:off x="313081" y="1515979"/>
            <a:ext cx="8013163" cy="3491449"/>
          </a:xfrm>
          <a:prstGeom prst="rect">
            <a:avLst/>
          </a:prstGeom>
        </p:spPr>
        <p:txBody>
          <a:bodyPr>
            <a:norm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r>
              <a:rPr lang="tr-TR" dirty="0"/>
              <a:t>Tesis yönetimi, özünde insana hitap eden, beşeri yetenekleri desteklerken aynı zamanda beklentileri ve yaşam konforunu tesislere verilen hizmetlerle karşılaya­rak değer yaratan bir süreç olduğundan, başarılı olabilmesinin temel koşulu bu faaliyetleri arz eden insan kaynağının kalitesine bağlıdır. Dolayısı ile tesis yöneti­mi hizmetlerinde insan kaynakları stratejik bir fonksiyon üstlenerek bütünleşme ve uyarlama çabalarını ifade etmektedir (</a:t>
            </a:r>
            <a:r>
              <a:rPr lang="tr-TR" dirty="0" err="1"/>
              <a:t>Schuler</a:t>
            </a:r>
            <a:r>
              <a:rPr lang="tr-TR" dirty="0"/>
              <a:t>, 1992:86). </a:t>
            </a:r>
            <a:r>
              <a:rPr lang="tr-TR" dirty="0" err="1"/>
              <a:t>Mello</a:t>
            </a:r>
            <a:r>
              <a:rPr lang="tr-TR" dirty="0"/>
              <a:t> (2002)’ya göre insan kaynakları yönetiminin stratejik yapısı, örgütün stratejik hedeflerini gerçek­leştirmek amacıyla birbirleri ile uyumlu uygulamalar, programlar ve politikaların geliştirilmesi anlamını taşır (Mello,2002:100).</a:t>
            </a:r>
          </a:p>
        </p:txBody>
      </p:sp>
    </p:spTree>
    <p:extLst>
      <p:ext uri="{BB962C8B-B14F-4D97-AF65-F5344CB8AC3E}">
        <p14:creationId xmlns:p14="http://schemas.microsoft.com/office/powerpoint/2010/main" val="1968291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a:t>
            </a:r>
            <a:r>
              <a:rPr lang="tr-TR" sz="2400" b="1" dirty="0" smtClean="0">
                <a:solidFill>
                  <a:srgbClr val="002060"/>
                </a:solidFill>
                <a:latin typeface="Arial" panose="020B0604020202020204" pitchFamily="34" charset="0"/>
                <a:cs typeface="Arial" panose="020B0604020202020204" pitchFamily="34" charset="0"/>
              </a:rPr>
              <a:t>Hizmet Alımı</a:t>
            </a:r>
            <a:endParaRPr lang="tr-TR" sz="2400" b="1" dirty="0">
              <a:solidFill>
                <a:srgbClr val="002060"/>
              </a:solidFill>
              <a:latin typeface="Arial" panose="020B0604020202020204" pitchFamily="34" charset="0"/>
              <a:cs typeface="Arial" panose="020B0604020202020204" pitchFamily="34" charset="0"/>
            </a:endParaRPr>
          </a:p>
        </p:txBody>
      </p:sp>
      <p:sp>
        <p:nvSpPr>
          <p:cNvPr id="2" name="İçerik Yer Tutucusu 1"/>
          <p:cNvSpPr>
            <a:spLocks noGrp="1"/>
          </p:cNvSpPr>
          <p:nvPr>
            <p:ph idx="1"/>
          </p:nvPr>
        </p:nvSpPr>
        <p:spPr/>
        <p:txBody>
          <a:bodyPr/>
          <a:lstStyle/>
          <a:p>
            <a:endParaRPr lang="tr-TR" dirty="0"/>
          </a:p>
        </p:txBody>
      </p:sp>
      <p:sp>
        <p:nvSpPr>
          <p:cNvPr id="8" name="İçerik Yer Tutucusu 2"/>
          <p:cNvSpPr txBox="1">
            <a:spLocks/>
          </p:cNvSpPr>
          <p:nvPr/>
        </p:nvSpPr>
        <p:spPr>
          <a:xfrm>
            <a:off x="313081" y="1515979"/>
            <a:ext cx="8013163" cy="3491449"/>
          </a:xfrm>
          <a:prstGeom prst="rect">
            <a:avLst/>
          </a:prstGeom>
        </p:spPr>
        <p:txBody>
          <a:bodyPr>
            <a:norm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r>
              <a:rPr lang="tr-TR" dirty="0"/>
              <a:t>Klasik yaklaşımla, sadece kariyer planlama, eğitim ve geliştirme, temin ve ödüllendirme ile ilgilenen insan kaynakları uzmanları artık yeni roller üstlenmeye başlamışlardır. İnsan kaynakları sisteminin işletmeye katkıda bulunabilmesi için,  yüksek performans gösteren, çalışanları yeniden yerleştirmek, üstünlükleri ve ye­terlilikleri yönetmek, öğrenen organizasyonları desteklemek ve işletme ile çalışan arasındaki psikolojik antlaşmanın yeniden tanımlaması gerekmiştir. </a:t>
            </a:r>
          </a:p>
        </p:txBody>
      </p:sp>
    </p:spTree>
    <p:extLst>
      <p:ext uri="{BB962C8B-B14F-4D97-AF65-F5344CB8AC3E}">
        <p14:creationId xmlns:p14="http://schemas.microsoft.com/office/powerpoint/2010/main" val="3315893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355271"/>
            <a:ext cx="8517836" cy="4281345"/>
          </a:xfrm>
        </p:spPr>
        <p:txBody>
          <a:bodyPr anchor="t">
            <a:noAutofit/>
          </a:bodyPr>
          <a:lstStyle/>
          <a:p>
            <a:pPr marL="0" indent="0" algn="ctr">
              <a:lnSpc>
                <a:spcPct val="150000"/>
              </a:lnSpc>
              <a:spcBef>
                <a:spcPts val="450"/>
              </a:spcBef>
              <a:spcAft>
                <a:spcPts val="450"/>
              </a:spcAft>
              <a:buNone/>
            </a:pPr>
            <a:r>
              <a:rPr lang="tr-TR" b="1" dirty="0" smtClean="0"/>
              <a:t>Kaynaklar:</a:t>
            </a:r>
            <a:endParaRPr lang="tr-TR" b="1" dirty="0"/>
          </a:p>
          <a:p>
            <a:pPr algn="just"/>
            <a:r>
              <a:rPr lang="tr-TR" dirty="0" smtClean="0"/>
              <a:t> </a:t>
            </a:r>
            <a:r>
              <a:rPr lang="tr-TR" dirty="0" err="1" smtClean="0"/>
              <a:t>Jensen</a:t>
            </a:r>
            <a:r>
              <a:rPr lang="tr-TR" dirty="0" smtClean="0"/>
              <a:t> </a:t>
            </a:r>
            <a:r>
              <a:rPr lang="tr-TR" dirty="0"/>
              <a:t>P. A., </a:t>
            </a:r>
            <a:r>
              <a:rPr lang="tr-TR" dirty="0" err="1"/>
              <a:t>Sarasoja</a:t>
            </a:r>
            <a:r>
              <a:rPr lang="tr-TR" dirty="0"/>
              <a:t> A., </a:t>
            </a:r>
            <a:r>
              <a:rPr lang="tr-TR" dirty="0" err="1"/>
              <a:t>van</a:t>
            </a:r>
            <a:r>
              <a:rPr lang="tr-TR" dirty="0"/>
              <a:t> der </a:t>
            </a:r>
            <a:r>
              <a:rPr lang="tr-TR" dirty="0" err="1"/>
              <a:t>Voordt</a:t>
            </a:r>
            <a:r>
              <a:rPr lang="tr-TR" dirty="0"/>
              <a:t> T., </a:t>
            </a:r>
            <a:r>
              <a:rPr lang="tr-TR" dirty="0" err="1"/>
              <a:t>Coenen</a:t>
            </a:r>
            <a:r>
              <a:rPr lang="tr-TR" dirty="0"/>
              <a:t> C. 2013. How can </a:t>
            </a:r>
            <a:r>
              <a:rPr lang="tr-TR" dirty="0" err="1"/>
              <a:t>Facilities</a:t>
            </a:r>
            <a:r>
              <a:rPr lang="tr-TR" dirty="0"/>
              <a:t> Management </a:t>
            </a:r>
            <a:r>
              <a:rPr lang="tr-TR" dirty="0" err="1"/>
              <a:t>add</a:t>
            </a:r>
            <a:r>
              <a:rPr lang="tr-TR" dirty="0"/>
              <a:t> </a:t>
            </a:r>
            <a:r>
              <a:rPr lang="tr-TR" dirty="0" err="1"/>
              <a:t>value</a:t>
            </a:r>
            <a:r>
              <a:rPr lang="tr-TR" dirty="0"/>
              <a:t> </a:t>
            </a:r>
            <a:r>
              <a:rPr lang="tr-TR" dirty="0" err="1"/>
              <a:t>to</a:t>
            </a:r>
            <a:r>
              <a:rPr lang="tr-TR" dirty="0"/>
              <a:t> </a:t>
            </a:r>
            <a:r>
              <a:rPr lang="tr-TR" dirty="0" err="1"/>
              <a:t>organisations</a:t>
            </a:r>
            <a:r>
              <a:rPr lang="tr-TR" dirty="0"/>
              <a:t> as </a:t>
            </a:r>
            <a:r>
              <a:rPr lang="tr-TR" dirty="0" err="1"/>
              <a:t>well</a:t>
            </a:r>
            <a:r>
              <a:rPr lang="tr-TR" dirty="0"/>
              <a:t> as </a:t>
            </a:r>
            <a:r>
              <a:rPr lang="tr-TR" dirty="0" err="1"/>
              <a:t>to</a:t>
            </a:r>
            <a:r>
              <a:rPr lang="tr-TR" dirty="0"/>
              <a:t> </a:t>
            </a:r>
            <a:r>
              <a:rPr lang="tr-TR" dirty="0" err="1"/>
              <a:t>society</a:t>
            </a:r>
            <a:r>
              <a:rPr lang="tr-TR" dirty="0"/>
              <a:t>? Conference </a:t>
            </a:r>
            <a:r>
              <a:rPr lang="tr-TR" dirty="0" err="1"/>
              <a:t>paper</a:t>
            </a:r>
            <a:r>
              <a:rPr lang="tr-TR" dirty="0"/>
              <a:t>. </a:t>
            </a:r>
            <a:r>
              <a:rPr lang="tr-TR" dirty="0" err="1"/>
              <a:t>Brisbane</a:t>
            </a:r>
            <a:r>
              <a:rPr lang="tr-TR" dirty="0"/>
              <a:t>, </a:t>
            </a:r>
            <a:r>
              <a:rPr lang="tr-TR" dirty="0" err="1"/>
              <a:t>Australia</a:t>
            </a:r>
            <a:r>
              <a:rPr lang="tr-TR" dirty="0"/>
              <a:t>: CIB World </a:t>
            </a:r>
            <a:r>
              <a:rPr lang="tr-TR" dirty="0" err="1"/>
              <a:t>Building</a:t>
            </a:r>
            <a:r>
              <a:rPr lang="tr-TR" dirty="0"/>
              <a:t> </a:t>
            </a:r>
            <a:r>
              <a:rPr lang="tr-TR" dirty="0" err="1"/>
              <a:t>Congress</a:t>
            </a:r>
            <a:r>
              <a:rPr lang="tr-TR" dirty="0"/>
              <a:t>, 5-9 May 2013</a:t>
            </a:r>
            <a:r>
              <a:rPr lang="tr-TR" dirty="0" smtClean="0"/>
              <a:t>.</a:t>
            </a:r>
          </a:p>
          <a:p>
            <a:pPr algn="just"/>
            <a:r>
              <a:rPr lang="tr-TR" dirty="0"/>
              <a:t>Yatırım Ortaklıkları, E. Çanakçı, Sermaye Piyasası Kurulu Yayınları No: 46, Pelin Ofset Limited Şirketi, Ankara, 1995.</a:t>
            </a:r>
          </a:p>
          <a:p>
            <a:pPr algn="just"/>
            <a:r>
              <a:rPr lang="tr-TR" dirty="0"/>
              <a:t>Armstrong, M. </a:t>
            </a:r>
            <a:r>
              <a:rPr lang="tr-TR" dirty="0" err="1"/>
              <a:t>and</a:t>
            </a:r>
            <a:r>
              <a:rPr lang="tr-TR" dirty="0"/>
              <a:t> Baron, A., 1998. </a:t>
            </a:r>
            <a:r>
              <a:rPr lang="tr-TR" dirty="0" err="1"/>
              <a:t>Performance</a:t>
            </a:r>
            <a:r>
              <a:rPr lang="tr-TR" dirty="0"/>
              <a:t> Management </a:t>
            </a:r>
            <a:r>
              <a:rPr lang="tr-TR" dirty="0" err="1"/>
              <a:t>Handbook</a:t>
            </a:r>
            <a:r>
              <a:rPr lang="tr-TR" dirty="0"/>
              <a:t>, IPM, </a:t>
            </a:r>
            <a:r>
              <a:rPr lang="tr-TR" dirty="0" err="1"/>
              <a:t>London</a:t>
            </a:r>
            <a:r>
              <a:rPr lang="tr-TR"/>
              <a:t>.</a:t>
            </a:r>
          </a:p>
          <a:p>
            <a:pPr algn="just"/>
            <a:endParaRPr lang="tr-TR" dirty="0"/>
          </a:p>
        </p:txBody>
      </p:sp>
      <p:sp>
        <p:nvSpPr>
          <p:cNvPr id="6" name="Dikdörtgen 5"/>
          <p:cNvSpPr/>
          <p:nvPr/>
        </p:nvSpPr>
        <p:spPr>
          <a:xfrm>
            <a:off x="313080" y="653143"/>
            <a:ext cx="8517837" cy="171730"/>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Değerlemede Geliştirme Analizi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5661069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kdörtgen 10"/>
          <p:cNvSpPr/>
          <p:nvPr/>
        </p:nvSpPr>
        <p:spPr>
          <a:xfrm>
            <a:off x="799098" y="1228397"/>
            <a:ext cx="7545804" cy="3625608"/>
          </a:xfrm>
          <a:prstGeom prst="rect">
            <a:avLst/>
          </a:prstGeom>
        </p:spPr>
        <p:txBody>
          <a:bodyPr wrap="square">
            <a:spAutoFit/>
          </a:bodyPr>
          <a:lstStyle/>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tx1">
                  <a:lumMod val="95000"/>
                  <a:lumOff val="5000"/>
                </a:schemeClr>
              </a:buClr>
            </a:pPr>
            <a:r>
              <a:rPr lang="tr-TR" sz="2800" b="1" dirty="0" smtClean="0">
                <a:latin typeface="Arial" panose="020B0604020202020204" pitchFamily="34" charset="0"/>
                <a:cs typeface="Arial" panose="020B0604020202020204" pitchFamily="34" charset="0"/>
              </a:rPr>
              <a:t>11. HAFTA</a:t>
            </a:r>
          </a:p>
          <a:p>
            <a:pPr marL="514350" lvl="1" indent="-514350" algn="ctr">
              <a:spcBef>
                <a:spcPct val="20000"/>
              </a:spcBef>
              <a:buClr>
                <a:schemeClr val="accent1"/>
              </a:buClr>
              <a:buAutoNum type="arabicPeriod"/>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Tesis Yönetiminde Hizmet Aklımı	</a:t>
            </a: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44910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708484"/>
            <a:ext cx="8361684" cy="3928132"/>
          </a:xfrm>
        </p:spPr>
        <p:txBody>
          <a:bodyPr anchor="t">
            <a:noAutofit/>
          </a:bodyPr>
          <a:lstStyle/>
          <a:p>
            <a:pPr algn="just"/>
            <a:r>
              <a:rPr lang="tr-TR" dirty="0"/>
              <a:t>Tesis yönetiminde tesisin niteliği ne olursa olsun bazı özel uzmanlık gerektiren iş ve işlemlere ihtiyaç duyulacaktır. Bu nitelikteki hizmetlerin görülmesi için hizmet alımı yoluna gidilmesi gerekecektir. </a:t>
            </a:r>
            <a:endParaRPr lang="tr-TR" dirty="0" smtClean="0"/>
          </a:p>
          <a:p>
            <a:pPr algn="just"/>
            <a:r>
              <a:rPr lang="tr-TR" dirty="0" smtClean="0"/>
              <a:t>Örneğin </a:t>
            </a:r>
            <a:r>
              <a:rPr lang="tr-TR" dirty="0"/>
              <a:t>bir toplu yapı yönetimi bünyesinde istihdam ettiği görevlilere günlük temizlik işlerini yaptırabilirken özel ekipman, bilgi, deneyim ve eğitim gerektiren dış cephe cam temizliği işi için hizmet alımı bir zorunluluk olmaktadır. </a:t>
            </a:r>
          </a:p>
          <a:p>
            <a:pPr marL="0" indent="0">
              <a:buNone/>
            </a:pPr>
            <a:endParaRPr lang="tr-TR" dirty="0"/>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a:t>
            </a:r>
            <a:r>
              <a:rPr lang="tr-TR" sz="2400" b="1" dirty="0" smtClean="0">
                <a:solidFill>
                  <a:srgbClr val="002060"/>
                </a:solidFill>
                <a:latin typeface="Arial" panose="020B0604020202020204" pitchFamily="34" charset="0"/>
                <a:cs typeface="Arial" panose="020B0604020202020204" pitchFamily="34" charset="0"/>
              </a:rPr>
              <a:t>Hizmet Alımı</a:t>
            </a:r>
            <a:endParaRPr lang="tr-TR" sz="24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62069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708484"/>
            <a:ext cx="8361684" cy="3928132"/>
          </a:xfrm>
        </p:spPr>
        <p:txBody>
          <a:bodyPr anchor="t">
            <a:noAutofit/>
          </a:bodyPr>
          <a:lstStyle/>
          <a:p>
            <a:pPr algn="just"/>
            <a:r>
              <a:rPr lang="tr-TR" dirty="0"/>
              <a:t>Bu hizmetlerin alınması sürecinde;</a:t>
            </a:r>
          </a:p>
          <a:p>
            <a:pPr lvl="1" algn="just">
              <a:buFont typeface="Wingdings" panose="05000000000000000000" pitchFamily="2" charset="2"/>
              <a:buChar char="ü"/>
            </a:pPr>
            <a:r>
              <a:rPr lang="tr-TR" sz="1800" dirty="0"/>
              <a:t>Sözleşme yapılacak konular ile ilgili Teknik Şartname oluşturulur,</a:t>
            </a:r>
          </a:p>
          <a:p>
            <a:pPr lvl="1" algn="just">
              <a:buFont typeface="Wingdings" panose="05000000000000000000" pitchFamily="2" charset="2"/>
              <a:buChar char="ü"/>
            </a:pPr>
            <a:r>
              <a:rPr lang="tr-TR" sz="1800" dirty="0"/>
              <a:t>Teknik Şartnameler rehberliğinde teklifler alınır,</a:t>
            </a:r>
          </a:p>
          <a:p>
            <a:pPr lvl="1" algn="just">
              <a:buFont typeface="Wingdings" panose="05000000000000000000" pitchFamily="2" charset="2"/>
              <a:buChar char="ü"/>
            </a:pPr>
            <a:r>
              <a:rPr lang="tr-TR" sz="1800" dirty="0"/>
              <a:t>En uygun ve kaliteli hizmet verecek firmalar belirlenir,</a:t>
            </a:r>
          </a:p>
          <a:p>
            <a:pPr lvl="1" algn="just">
              <a:buFont typeface="Wingdings" panose="05000000000000000000" pitchFamily="2" charset="2"/>
              <a:buChar char="ü"/>
            </a:pPr>
            <a:r>
              <a:rPr lang="tr-TR" sz="1800" dirty="0"/>
              <a:t>Tesisin zarara uğramayacağı sözleşmeler hazırlanır.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a:t>
            </a:r>
            <a:r>
              <a:rPr lang="tr-TR" sz="2400" b="1" dirty="0" smtClean="0">
                <a:solidFill>
                  <a:srgbClr val="002060"/>
                </a:solidFill>
                <a:latin typeface="Arial" panose="020B0604020202020204" pitchFamily="34" charset="0"/>
                <a:cs typeface="Arial" panose="020B0604020202020204" pitchFamily="34" charset="0"/>
              </a:rPr>
              <a:t>Hizmet Alımı</a:t>
            </a:r>
            <a:endParaRPr lang="tr-TR" sz="24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33702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227221"/>
            <a:ext cx="8361684" cy="4409395"/>
          </a:xfrm>
        </p:spPr>
        <p:txBody>
          <a:bodyPr anchor="t">
            <a:noAutofit/>
          </a:bodyPr>
          <a:lstStyle/>
          <a:p>
            <a:r>
              <a:rPr lang="tr-TR" b="1" dirty="0"/>
              <a:t>Profesyonel Tesis Yönetim Şirketlerinin Hizmet Alımında Sunduğu Hizmetler</a:t>
            </a:r>
          </a:p>
          <a:p>
            <a:pPr lvl="1"/>
            <a:r>
              <a:rPr lang="tr-TR" dirty="0"/>
              <a:t>Satın alma taleplerinin değerlendirilmesi</a:t>
            </a:r>
          </a:p>
          <a:p>
            <a:pPr lvl="1"/>
            <a:r>
              <a:rPr lang="tr-TR" dirty="0"/>
              <a:t>Piyasa araştırmalarının yapılması</a:t>
            </a:r>
          </a:p>
          <a:p>
            <a:pPr lvl="1"/>
            <a:r>
              <a:rPr lang="tr-TR" dirty="0"/>
              <a:t>Tekliflerin değerlendirilmesi</a:t>
            </a:r>
          </a:p>
          <a:p>
            <a:pPr lvl="1"/>
            <a:r>
              <a:rPr lang="tr-TR" dirty="0"/>
              <a:t>Mal ve hizmet siparişlerinin verilmesi, takibi ve teslim alınması</a:t>
            </a:r>
          </a:p>
          <a:p>
            <a:pPr lvl="1"/>
            <a:r>
              <a:rPr lang="tr-TR" dirty="0"/>
              <a:t>Satın alınan mal ve hizmetin şartname ve sözleşmeye uygunluk denetimi</a:t>
            </a:r>
          </a:p>
          <a:p>
            <a:pPr lvl="1"/>
            <a:r>
              <a:rPr lang="tr-TR" dirty="0"/>
              <a:t>Şartname hazırlanması</a:t>
            </a:r>
          </a:p>
          <a:p>
            <a:pPr lvl="1"/>
            <a:r>
              <a:rPr lang="tr-TR" dirty="0"/>
              <a:t>Kritik stok seviyelerinin belirlenmesi ve takibi</a:t>
            </a:r>
          </a:p>
          <a:p>
            <a:pPr lvl="1"/>
            <a:r>
              <a:rPr lang="tr-TR" dirty="0"/>
              <a:t>Stok kayıt sistemi oluşturulması, stok denetimleri</a:t>
            </a:r>
          </a:p>
          <a:p>
            <a:pPr lvl="1"/>
            <a:r>
              <a:rPr lang="tr-TR" dirty="0"/>
              <a:t>Maliyet ve sözleşme koşulları analizi</a:t>
            </a:r>
          </a:p>
          <a:p>
            <a:pPr lvl="1"/>
            <a:r>
              <a:rPr lang="tr-TR" dirty="0"/>
              <a:t>Tedarikçilerin değerlendirilmesi ile onaylı tedarikçi listesi oluşturulması</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a:t>
            </a:r>
            <a:r>
              <a:rPr lang="tr-TR" sz="2400" b="1" dirty="0" smtClean="0">
                <a:solidFill>
                  <a:srgbClr val="002060"/>
                </a:solidFill>
                <a:latin typeface="Arial" panose="020B0604020202020204" pitchFamily="34" charset="0"/>
                <a:cs typeface="Arial" panose="020B0604020202020204" pitchFamily="34" charset="0"/>
              </a:rPr>
              <a:t>Hizmet Alımı</a:t>
            </a:r>
            <a:endParaRPr lang="tr-TR" sz="24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60439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227221"/>
            <a:ext cx="8361684" cy="4409395"/>
          </a:xfrm>
        </p:spPr>
        <p:txBody>
          <a:bodyPr anchor="t">
            <a:noAutofit/>
          </a:bodyPr>
          <a:lstStyle/>
          <a:p>
            <a:r>
              <a:rPr lang="tr-TR" b="1" dirty="0"/>
              <a:t>Hizmet Alımı Gerektiren Temel Tesis Hizmetleri</a:t>
            </a:r>
          </a:p>
          <a:p>
            <a:pPr lvl="1"/>
            <a:r>
              <a:rPr lang="tr-TR" sz="1900" dirty="0"/>
              <a:t>GENEL YÖNETİM HİZMETLERİ</a:t>
            </a:r>
          </a:p>
          <a:p>
            <a:pPr lvl="2"/>
            <a:r>
              <a:rPr lang="tr-TR" sz="1800" dirty="0"/>
              <a:t>Yönetim ve İşletim Sistemi Oluşturulması ile Uygulamaların Takibi</a:t>
            </a:r>
          </a:p>
          <a:p>
            <a:pPr lvl="2"/>
            <a:r>
              <a:rPr lang="tr-TR" sz="1800" dirty="0"/>
              <a:t>Muhasebe, Bütçe, Finans, Raporlama ve Danışmanlık İşleri</a:t>
            </a:r>
          </a:p>
          <a:p>
            <a:pPr lvl="2"/>
            <a:r>
              <a:rPr lang="tr-TR" sz="1800" dirty="0"/>
              <a:t>Avukatlık ve Hukuki Hizmetler</a:t>
            </a:r>
          </a:p>
          <a:p>
            <a:pPr lvl="1"/>
            <a:r>
              <a:rPr lang="tr-TR" sz="1900" dirty="0"/>
              <a:t>TEKNİK İŞLETİM VE BAKIM / ONARIM HİZMETLERİ</a:t>
            </a:r>
          </a:p>
          <a:p>
            <a:pPr lvl="2"/>
            <a:r>
              <a:rPr lang="tr-TR" sz="1800" dirty="0"/>
              <a:t>Teknik İşletim Hizmetleri</a:t>
            </a:r>
          </a:p>
          <a:p>
            <a:pPr lvl="2"/>
            <a:r>
              <a:rPr lang="tr-TR" sz="1800" dirty="0"/>
              <a:t>Bakım / Onarım Hizmetleri</a:t>
            </a:r>
          </a:p>
          <a:p>
            <a:pPr lvl="1"/>
            <a:r>
              <a:rPr lang="tr-TR" sz="1900" dirty="0"/>
              <a:t>GÜVENLİK HİZMETLERİ</a:t>
            </a:r>
          </a:p>
          <a:p>
            <a:pPr lvl="2"/>
            <a:r>
              <a:rPr lang="tr-TR" sz="1800" dirty="0"/>
              <a:t>Özel Güvenlik Hizmetleri</a:t>
            </a:r>
          </a:p>
          <a:p>
            <a:pPr lvl="1"/>
            <a:r>
              <a:rPr lang="tr-TR" sz="1900" dirty="0"/>
              <a:t>TEMİZLİK HİZMETLERİ</a:t>
            </a:r>
          </a:p>
          <a:p>
            <a:pPr lvl="2"/>
            <a:r>
              <a:rPr lang="tr-TR" sz="1800" dirty="0"/>
              <a:t>Genel Temizlik Hizmetleri</a:t>
            </a:r>
          </a:p>
          <a:p>
            <a:pPr lvl="2"/>
            <a:r>
              <a:rPr lang="tr-TR" sz="1800" dirty="0"/>
              <a:t>Atık Yönetimi</a:t>
            </a:r>
          </a:p>
          <a:p>
            <a:pPr lvl="1"/>
            <a:r>
              <a:rPr lang="tr-TR" sz="1900" dirty="0"/>
              <a:t>BAHÇE PEYZAJ</a:t>
            </a:r>
          </a:p>
          <a:p>
            <a:pPr lvl="2"/>
            <a:r>
              <a:rPr lang="tr-TR" sz="1800" dirty="0"/>
              <a:t>Bahçe ve Peyzaj Düzenleme Hizmetleri</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a:t>
            </a:r>
            <a:r>
              <a:rPr lang="tr-TR" sz="2400" b="1" dirty="0" smtClean="0">
                <a:solidFill>
                  <a:srgbClr val="002060"/>
                </a:solidFill>
                <a:latin typeface="Arial" panose="020B0604020202020204" pitchFamily="34" charset="0"/>
                <a:cs typeface="Arial" panose="020B0604020202020204" pitchFamily="34" charset="0"/>
              </a:rPr>
              <a:t>Hizmet Alımı</a:t>
            </a:r>
            <a:endParaRPr lang="tr-TR" sz="24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788372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a:t>
            </a:r>
            <a:r>
              <a:rPr lang="tr-TR" sz="2400" b="1" dirty="0" smtClean="0">
                <a:solidFill>
                  <a:srgbClr val="002060"/>
                </a:solidFill>
                <a:latin typeface="Arial" panose="020B0604020202020204" pitchFamily="34" charset="0"/>
                <a:cs typeface="Arial" panose="020B0604020202020204" pitchFamily="34" charset="0"/>
              </a:rPr>
              <a:t>Hizmet Alımı</a:t>
            </a:r>
            <a:endParaRPr lang="tr-TR" sz="2400" b="1" dirty="0">
              <a:solidFill>
                <a:srgbClr val="002060"/>
              </a:solidFill>
              <a:latin typeface="Arial" panose="020B0604020202020204" pitchFamily="34" charset="0"/>
              <a:cs typeface="Arial" panose="020B0604020202020204" pitchFamily="34" charset="0"/>
            </a:endParaRPr>
          </a:p>
        </p:txBody>
      </p:sp>
      <p:sp>
        <p:nvSpPr>
          <p:cNvPr id="2" name="İçerik Yer Tutucusu 1"/>
          <p:cNvSpPr>
            <a:spLocks noGrp="1"/>
          </p:cNvSpPr>
          <p:nvPr>
            <p:ph idx="1"/>
          </p:nvPr>
        </p:nvSpPr>
        <p:spPr/>
        <p:txBody>
          <a:bodyPr/>
          <a:lstStyle/>
          <a:p>
            <a:endParaRPr lang="tr-TR"/>
          </a:p>
        </p:txBody>
      </p:sp>
      <p:sp>
        <p:nvSpPr>
          <p:cNvPr id="6" name="İçerik Yer Tutucusu 2"/>
          <p:cNvSpPr txBox="1">
            <a:spLocks/>
          </p:cNvSpPr>
          <p:nvPr/>
        </p:nvSpPr>
        <p:spPr>
          <a:xfrm>
            <a:off x="817756" y="1804610"/>
            <a:ext cx="7508488" cy="2914650"/>
          </a:xfrm>
          <a:prstGeom prst="rect">
            <a:avLst/>
          </a:prstGeom>
        </p:spPr>
        <p:txBody>
          <a:bodyPr>
            <a:normAutofit lnSpcReduction="10000"/>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r>
              <a:rPr lang="tr-TR" smtClean="0"/>
              <a:t>Türk Borçlar Kanunu, işçinin işverene bağımlı olarak belirli süreyle veya belirsiz süreyle iş görmeyi, işverenin de işçiye zamana veya yapılan işe göre ücret ödemeyi üstlendiği sözleşmeyi </a:t>
            </a:r>
            <a:r>
              <a:rPr lang="tr-TR" b="1" smtClean="0"/>
              <a:t>hizmet sözleşmesi</a:t>
            </a:r>
            <a:r>
              <a:rPr lang="tr-TR" smtClean="0"/>
              <a:t> olarak tanımlanmaktadır.</a:t>
            </a:r>
          </a:p>
          <a:p>
            <a:pPr algn="just"/>
            <a:r>
              <a:rPr lang="tr-TR" b="1" smtClean="0"/>
              <a:t>Hizmet Sözleşmesinden Doğan Borçlar:</a:t>
            </a:r>
            <a:endParaRPr lang="tr-TR" smtClean="0"/>
          </a:p>
          <a:p>
            <a:pPr lvl="1" algn="just">
              <a:buFont typeface="Wingdings" panose="05000000000000000000" pitchFamily="2" charset="2"/>
              <a:buChar char="ü"/>
            </a:pPr>
            <a:endParaRPr lang="tr-TR" sz="1500" b="1" smtClean="0"/>
          </a:p>
          <a:p>
            <a:pPr lvl="1" algn="just"/>
            <a:r>
              <a:rPr lang="tr-TR" b="1" smtClean="0"/>
              <a:t>İŞÇİNİN BORÇLARI:</a:t>
            </a:r>
          </a:p>
          <a:p>
            <a:pPr lvl="1" algn="just">
              <a:buFont typeface="Wingdings" panose="05000000000000000000" pitchFamily="2" charset="2"/>
              <a:buChar char="ü"/>
            </a:pPr>
            <a:r>
              <a:rPr lang="tr-TR" smtClean="0"/>
              <a:t>İş Görme Borcu</a:t>
            </a:r>
          </a:p>
          <a:p>
            <a:pPr lvl="1" algn="just">
              <a:buFont typeface="Wingdings" panose="05000000000000000000" pitchFamily="2" charset="2"/>
              <a:buChar char="ü"/>
            </a:pPr>
            <a:r>
              <a:rPr lang="tr-TR" smtClean="0"/>
              <a:t>Özen ve Sadakat Borcu</a:t>
            </a:r>
          </a:p>
          <a:p>
            <a:pPr lvl="1" algn="just">
              <a:buFont typeface="Wingdings" panose="05000000000000000000" pitchFamily="2" charset="2"/>
              <a:buChar char="ü"/>
            </a:pPr>
            <a:r>
              <a:rPr lang="tr-TR" smtClean="0"/>
              <a:t>İtaat Borcu</a:t>
            </a:r>
            <a:endParaRPr lang="tr-TR" dirty="0"/>
          </a:p>
        </p:txBody>
      </p:sp>
      <p:sp>
        <p:nvSpPr>
          <p:cNvPr id="7" name="Dikdörtgen 6"/>
          <p:cNvSpPr/>
          <p:nvPr/>
        </p:nvSpPr>
        <p:spPr>
          <a:xfrm>
            <a:off x="3927505" y="3261935"/>
            <a:ext cx="4660006" cy="1731243"/>
          </a:xfrm>
          <a:prstGeom prst="rect">
            <a:avLst/>
          </a:prstGeom>
        </p:spPr>
        <p:txBody>
          <a:bodyPr wrap="square">
            <a:spAutoFit/>
          </a:bodyPr>
          <a:lstStyle/>
          <a:p>
            <a:pPr marL="742950" lvl="1" indent="-285750">
              <a:lnSpc>
                <a:spcPct val="150000"/>
              </a:lnSpc>
              <a:buClr>
                <a:srgbClr val="160093"/>
              </a:buClr>
              <a:buFont typeface="Wingdings" panose="05000000000000000000" pitchFamily="2" charset="2"/>
              <a:buChar char="§"/>
            </a:pPr>
            <a:r>
              <a:rPr lang="tr-TR" sz="2000" b="1" dirty="0">
                <a:latin typeface="Arial" panose="020B0604020202020204" pitchFamily="34" charset="0"/>
                <a:cs typeface="Arial" panose="020B0604020202020204" pitchFamily="34" charset="0"/>
              </a:rPr>
              <a:t>İŞVERENİN BORÇLARI:</a:t>
            </a:r>
          </a:p>
          <a:p>
            <a:pPr lvl="1">
              <a:buClr>
                <a:srgbClr val="160093"/>
              </a:buClr>
              <a:buFont typeface="Wingdings" panose="05000000000000000000" pitchFamily="2" charset="2"/>
              <a:buChar char="ü"/>
            </a:pPr>
            <a:r>
              <a:rPr lang="tr-TR" dirty="0">
                <a:latin typeface="Arial" panose="020B0604020202020204" pitchFamily="34" charset="0"/>
                <a:cs typeface="Arial" panose="020B0604020202020204" pitchFamily="34" charset="0"/>
              </a:rPr>
              <a:t>Ücret Ödeme</a:t>
            </a:r>
          </a:p>
          <a:p>
            <a:pPr lvl="1">
              <a:buClr>
                <a:srgbClr val="160093"/>
              </a:buClr>
              <a:buFont typeface="Wingdings" panose="05000000000000000000" pitchFamily="2" charset="2"/>
              <a:buChar char="ü"/>
            </a:pPr>
            <a:r>
              <a:rPr lang="tr-TR" dirty="0">
                <a:latin typeface="Arial" panose="020B0604020202020204" pitchFamily="34" charset="0"/>
                <a:cs typeface="Arial" panose="020B0604020202020204" pitchFamily="34" charset="0"/>
              </a:rPr>
              <a:t>İşçinin Kişiliğinin Korunması ile İş Sağlığı ve   Güvenliği Önlemlerini Alma</a:t>
            </a:r>
          </a:p>
          <a:p>
            <a:pPr lvl="1">
              <a:lnSpc>
                <a:spcPct val="150000"/>
              </a:lnSpc>
              <a:buFont typeface="Wingdings" panose="05000000000000000000" pitchFamily="2" charset="2"/>
              <a:buChar char="ü"/>
            </a:pPr>
            <a:endParaRPr lang="tr-TR" sz="15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216827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a:t>
            </a:r>
            <a:r>
              <a:rPr lang="tr-TR" sz="2400" b="1" dirty="0" smtClean="0">
                <a:solidFill>
                  <a:srgbClr val="002060"/>
                </a:solidFill>
                <a:latin typeface="Arial" panose="020B0604020202020204" pitchFamily="34" charset="0"/>
                <a:cs typeface="Arial" panose="020B0604020202020204" pitchFamily="34" charset="0"/>
              </a:rPr>
              <a:t>Hizmet Alımı</a:t>
            </a:r>
            <a:endParaRPr lang="tr-TR" sz="2400" b="1" dirty="0">
              <a:solidFill>
                <a:srgbClr val="002060"/>
              </a:solidFill>
              <a:latin typeface="Arial" panose="020B0604020202020204" pitchFamily="34" charset="0"/>
              <a:cs typeface="Arial" panose="020B0604020202020204" pitchFamily="34" charset="0"/>
            </a:endParaRPr>
          </a:p>
        </p:txBody>
      </p:sp>
      <p:sp>
        <p:nvSpPr>
          <p:cNvPr id="2" name="İçerik Yer Tutucusu 1"/>
          <p:cNvSpPr>
            <a:spLocks noGrp="1"/>
          </p:cNvSpPr>
          <p:nvPr>
            <p:ph idx="1"/>
          </p:nvPr>
        </p:nvSpPr>
        <p:spPr/>
        <p:txBody>
          <a:bodyPr/>
          <a:lstStyle/>
          <a:p>
            <a:endParaRPr lang="tr-TR"/>
          </a:p>
        </p:txBody>
      </p:sp>
      <p:sp>
        <p:nvSpPr>
          <p:cNvPr id="8" name="İçerik Yer Tutucusu 2"/>
          <p:cNvSpPr txBox="1">
            <a:spLocks/>
          </p:cNvSpPr>
          <p:nvPr/>
        </p:nvSpPr>
        <p:spPr>
          <a:xfrm>
            <a:off x="817756" y="2092778"/>
            <a:ext cx="7508488" cy="2914650"/>
          </a:xfrm>
          <a:prstGeom prst="rect">
            <a:avLst/>
          </a:prstGeom>
        </p:spPr>
        <p:txBody>
          <a:bodyPr>
            <a:normAutofit lnSpcReduction="10000"/>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r>
              <a:rPr lang="tr-TR" b="1" smtClean="0"/>
              <a:t>HİZMET SÖZLEŞMESİNİN SONA ERMESİ</a:t>
            </a:r>
          </a:p>
          <a:p>
            <a:pPr lvl="1" algn="just"/>
            <a:r>
              <a:rPr lang="tr-TR" smtClean="0"/>
              <a:t>Belirli Süreli Hizmet Sözleşmesinin Sona Ermesi</a:t>
            </a:r>
          </a:p>
          <a:p>
            <a:pPr marL="240030" lvl="1" indent="0" algn="just">
              <a:buFont typeface="Wingdings" panose="05000000000000000000" pitchFamily="2" charset="2"/>
              <a:buNone/>
            </a:pPr>
            <a:r>
              <a:rPr lang="tr-TR" smtClean="0"/>
              <a:t>Belirli süreli hizmet sözleşmesi, belirli bir süreyi içerecek şekilde yapılmış olduğundan aksi kararlaştırılmadıkça sürenin bitiminde kendiliğinden sona ermektedir. Dolayısıyla, sözleşmenin sona ermesi için önceden fesih bildiriminde bulunulmasına gerek bulunmamaktadır. Sona ereceği süre geçmiş olduğu halde sözleşmeye konu olan hizmet ilişkisinin devam ettirilmesi durumunda, belirli süreli hizmet sözleşmesi belirsiz süreli hizmet sözleşmesine dönüşmektedir.</a:t>
            </a:r>
            <a:endParaRPr lang="tr-TR" dirty="0" smtClean="0"/>
          </a:p>
        </p:txBody>
      </p:sp>
    </p:spTree>
    <p:extLst>
      <p:ext uri="{BB962C8B-B14F-4D97-AF65-F5344CB8AC3E}">
        <p14:creationId xmlns:p14="http://schemas.microsoft.com/office/powerpoint/2010/main" val="7126200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a:t>
            </a:r>
            <a:r>
              <a:rPr lang="tr-TR" sz="2400" b="1" dirty="0" smtClean="0">
                <a:solidFill>
                  <a:srgbClr val="002060"/>
                </a:solidFill>
                <a:latin typeface="Arial" panose="020B0604020202020204" pitchFamily="34" charset="0"/>
                <a:cs typeface="Arial" panose="020B0604020202020204" pitchFamily="34" charset="0"/>
              </a:rPr>
              <a:t>Hizmet Alımı</a:t>
            </a:r>
            <a:endParaRPr lang="tr-TR" sz="2400" b="1" dirty="0">
              <a:solidFill>
                <a:srgbClr val="002060"/>
              </a:solidFill>
              <a:latin typeface="Arial" panose="020B0604020202020204" pitchFamily="34" charset="0"/>
              <a:cs typeface="Arial" panose="020B0604020202020204" pitchFamily="34" charset="0"/>
            </a:endParaRPr>
          </a:p>
        </p:txBody>
      </p:sp>
      <p:sp>
        <p:nvSpPr>
          <p:cNvPr id="2" name="İçerik Yer Tutucusu 1"/>
          <p:cNvSpPr>
            <a:spLocks noGrp="1"/>
          </p:cNvSpPr>
          <p:nvPr>
            <p:ph idx="1"/>
          </p:nvPr>
        </p:nvSpPr>
        <p:spPr/>
        <p:txBody>
          <a:bodyPr/>
          <a:lstStyle/>
          <a:p>
            <a:endParaRPr lang="tr-TR"/>
          </a:p>
        </p:txBody>
      </p:sp>
      <p:sp>
        <p:nvSpPr>
          <p:cNvPr id="8" name="İçerik Yer Tutucusu 2"/>
          <p:cNvSpPr txBox="1">
            <a:spLocks/>
          </p:cNvSpPr>
          <p:nvPr/>
        </p:nvSpPr>
        <p:spPr>
          <a:xfrm>
            <a:off x="817756" y="2092778"/>
            <a:ext cx="7508488" cy="2914650"/>
          </a:xfrm>
          <a:prstGeom prst="rect">
            <a:avLst/>
          </a:prstGeom>
        </p:spPr>
        <p:txBody>
          <a:bodyPr>
            <a:norm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r>
              <a:rPr lang="tr-TR" b="1" dirty="0"/>
              <a:t>HİZMET SÖZLEŞMESİNİN SONA ERMESİ</a:t>
            </a:r>
          </a:p>
          <a:p>
            <a:pPr lvl="1" algn="just"/>
            <a:r>
              <a:rPr lang="tr-TR" b="1" dirty="0"/>
              <a:t>Belirsiz Süreli Hizmet Sözleşmesinin Sona Ermesi</a:t>
            </a:r>
          </a:p>
          <a:p>
            <a:pPr lvl="1" algn="just"/>
            <a:r>
              <a:rPr lang="tr-TR" dirty="0"/>
              <a:t>İşçi veya işverenin, sözleşmede yer alan fesih sürelerine uymak suretiyle belirsiz süreli hizmet sözleşmesini feshetme hakkı bulunmaktadır.</a:t>
            </a:r>
          </a:p>
        </p:txBody>
      </p:sp>
    </p:spTree>
    <p:extLst>
      <p:ext uri="{BB962C8B-B14F-4D97-AF65-F5344CB8AC3E}">
        <p14:creationId xmlns:p14="http://schemas.microsoft.com/office/powerpoint/2010/main" val="22337786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25748</TotalTime>
  <Words>713</Words>
  <Application>Microsoft Office PowerPoint</Application>
  <PresentationFormat>Ekran Gösterisi (4:3)</PresentationFormat>
  <Paragraphs>86</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12</vt:i4>
      </vt:variant>
    </vt:vector>
  </HeadingPairs>
  <TitlesOfParts>
    <vt:vector size="20" baseType="lpstr">
      <vt:lpstr>ＭＳ Ｐゴシック</vt:lpstr>
      <vt:lpstr>Arial</vt:lpstr>
      <vt:lpstr>Calibri</vt:lpstr>
      <vt:lpstr>Times New Roman</vt:lpstr>
      <vt:lpstr>Wingdings</vt:lpstr>
      <vt:lpstr>ekonomi</vt:lpstr>
      <vt:lpstr>1_Rics</vt:lpstr>
      <vt:lpstr>h.t.</vt:lpstr>
      <vt:lpstr>PowerPoint Sunusu</vt:lpstr>
      <vt:lpstr>PowerPoint Sunusu</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ümit gedik</cp:lastModifiedBy>
  <cp:revision>942</cp:revision>
  <cp:lastPrinted>2016-10-24T07:53:35Z</cp:lastPrinted>
  <dcterms:created xsi:type="dcterms:W3CDTF">2016-09-18T09:35:24Z</dcterms:created>
  <dcterms:modified xsi:type="dcterms:W3CDTF">2020-02-18T13:02:16Z</dcterms:modified>
</cp:coreProperties>
</file>