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85" r:id="rId5"/>
    <p:sldId id="275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16DC0-C5F3-461E-9089-39FEA17B3651}" v="1" dt="2020-05-27T14:32:58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55" d="100"/>
          <a:sy n="55" d="100"/>
        </p:scale>
        <p:origin x="758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al Nur Gözüküçük" userId="c9e7c93c-5cb0-4c0e-8df3-2f019b03d73c" providerId="ADAL" clId="{C3816DC0-C5F3-461E-9089-39FEA17B3651}"/>
    <pc:docChg chg="addSld modSld">
      <pc:chgData name="Hilal Nur Gözüküçük" userId="c9e7c93c-5cb0-4c0e-8df3-2f019b03d73c" providerId="ADAL" clId="{C3816DC0-C5F3-461E-9089-39FEA17B3651}" dt="2020-05-27T14:32:58.889" v="0"/>
      <pc:docMkLst>
        <pc:docMk/>
      </pc:docMkLst>
      <pc:sldChg chg="add">
        <pc:chgData name="Hilal Nur Gözüküçük" userId="c9e7c93c-5cb0-4c0e-8df3-2f019b03d73c" providerId="ADAL" clId="{C3816DC0-C5F3-461E-9089-39FEA17B3651}" dt="2020-05-27T14:32:58.889" v="0"/>
        <pc:sldMkLst>
          <pc:docMk/>
          <pc:sldMk cId="4043879305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Düz Bağlayıcı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Düz Bağlayıcı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Düz Bağlayıcı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Düz Bağlayıcı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8" name="Dikdörtgen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Yuvarlatılmış Dikdörtgen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ECAF71-7BD3-45DE-91FD-68A17C4E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Hukuk Başlangıcı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91F82C-161A-493E-91CF-0F6625E96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Şafak parlak börü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8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579012-3BA9-4AFE-B61C-E9DE86D8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DİN, AHLAK VE GÖRGÜ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F13E90-C879-4DBC-922B-D4472976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Din kuralları; Tanrının koyduğuna, peygamberlerin insanlara ulaştırdığına inanılan, müeyyidesi cehennem korkusu olan emir ve yasaklardır.</a:t>
            </a:r>
          </a:p>
          <a:p>
            <a:r>
              <a:rPr lang="tr-TR" dirty="0"/>
              <a:t>Ahlak kuralları; insanın kendi vicdanının koyduğu ve yine kendi davranışlarını düzenleyen, vicdan azabı ile </a:t>
            </a:r>
            <a:r>
              <a:rPr lang="tr-TR" dirty="0" err="1"/>
              <a:t>müeyyidelendirilmiş</a:t>
            </a:r>
            <a:r>
              <a:rPr lang="tr-TR" dirty="0"/>
              <a:t> emir ve yasaklardır.</a:t>
            </a:r>
          </a:p>
          <a:p>
            <a:r>
              <a:rPr lang="tr-TR" dirty="0"/>
              <a:t>Görgü kuralları; aynı çevredeki kişilerin uyduğu, konuşma, yeme – içme usulleri, oturma şekli, düğün vb. törenlerdeki giyinme ve hareket tarzlarını gösteren kurallardır.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85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A141C4-39AD-447D-ADB2-553EC57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24992"/>
          </a:xfrm>
        </p:spPr>
        <p:txBody>
          <a:bodyPr/>
          <a:lstStyle/>
          <a:p>
            <a:pPr algn="ctr"/>
            <a:r>
              <a:rPr lang="tr-TR" dirty="0"/>
              <a:t>DİN - HUKUK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32057D-28F6-4856-A5A4-1EC90C8A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556792"/>
            <a:ext cx="9751060" cy="451380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ED4FAC96-291C-45D1-9B70-1DE151289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73018"/>
              </p:ext>
            </p:extLst>
          </p:nvPr>
        </p:nvGraphicFramePr>
        <p:xfrm>
          <a:off x="981844" y="1988840"/>
          <a:ext cx="10441161" cy="38072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80387">
                  <a:extLst>
                    <a:ext uri="{9D8B030D-6E8A-4147-A177-3AD203B41FA5}">
                      <a16:colId xmlns:a16="http://schemas.microsoft.com/office/drawing/2014/main" val="1778014382"/>
                    </a:ext>
                  </a:extLst>
                </a:gridCol>
                <a:gridCol w="3480387">
                  <a:extLst>
                    <a:ext uri="{9D8B030D-6E8A-4147-A177-3AD203B41FA5}">
                      <a16:colId xmlns:a16="http://schemas.microsoft.com/office/drawing/2014/main" val="30038943"/>
                    </a:ext>
                  </a:extLst>
                </a:gridCol>
                <a:gridCol w="3480387">
                  <a:extLst>
                    <a:ext uri="{9D8B030D-6E8A-4147-A177-3AD203B41FA5}">
                      <a16:colId xmlns:a16="http://schemas.microsoft.com/office/drawing/2014/main" val="1630676898"/>
                    </a:ext>
                  </a:extLst>
                </a:gridCol>
              </a:tblGrid>
              <a:tr h="670192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b="0" dirty="0" err="1"/>
                        <a:t>Değişebilirlik</a:t>
                      </a:r>
                      <a:r>
                        <a:rPr lang="tr-TR" b="0" dirty="0"/>
                        <a:t> bakımından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Hukuk kuralları değişebilir ve ihtiyaçlara uyum sağlar.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0" dirty="0"/>
                    </a:p>
                    <a:p>
                      <a:r>
                        <a:rPr lang="tr-TR" b="0" dirty="0"/>
                        <a:t>Din kuralları durağandır.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289344"/>
                  </a:ext>
                </a:extLst>
              </a:tr>
              <a:tr h="654391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Amaç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Hukuk kuralları nesnel adaleti sağlamayı amaçlar.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Din kuralları ise ilahi adaleti gerçekleştirmeyi amaçlar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95986"/>
                  </a:ext>
                </a:extLst>
              </a:tr>
              <a:tr h="654391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Kaynak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Kaynağı beşeri iradedir.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Kaynağı ilahi iradedir.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80544"/>
                  </a:ext>
                </a:extLst>
              </a:tr>
              <a:tr h="913868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Muhatapları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Muhatabı insanlardır; vatandaşlar ve ülkede bulunan yabancılar.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Evrenseldir, tüm insanlara hitap eder.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1259"/>
                  </a:ext>
                </a:extLst>
              </a:tr>
              <a:tr h="913868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Müeyyide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Hukuk kurallarının müeyyidesi dünyevidir, maddidir.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Müeyyidesi uhrevidir, manevidir.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2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2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6A7C9E-B9E4-44D7-BD18-9FFA5607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pPr algn="ctr"/>
            <a:r>
              <a:rPr lang="tr-TR" dirty="0"/>
              <a:t>AHLAK - HUKUK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6AA362-1BAF-46D2-9771-E0439841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412776"/>
            <a:ext cx="9751060" cy="4657824"/>
          </a:xfrm>
        </p:spPr>
        <p:txBody>
          <a:bodyPr/>
          <a:lstStyle/>
          <a:p>
            <a:pPr marL="758952" lvl="1" indent="-457200">
              <a:buFont typeface="+mj-lt"/>
              <a:buAutoNum type="arabicPeriod"/>
            </a:pP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03128526-2CF3-4A76-8641-A8F5AF0A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94180"/>
              </p:ext>
            </p:extLst>
          </p:nvPr>
        </p:nvGraphicFramePr>
        <p:xfrm>
          <a:off x="369775" y="1700808"/>
          <a:ext cx="11449273" cy="42548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946798150"/>
                    </a:ext>
                  </a:extLst>
                </a:gridCol>
                <a:gridCol w="3835909">
                  <a:extLst>
                    <a:ext uri="{9D8B030D-6E8A-4147-A177-3AD203B41FA5}">
                      <a16:colId xmlns:a16="http://schemas.microsoft.com/office/drawing/2014/main" val="3611605840"/>
                    </a:ext>
                  </a:extLst>
                </a:gridCol>
                <a:gridCol w="3796940">
                  <a:extLst>
                    <a:ext uri="{9D8B030D-6E8A-4147-A177-3AD203B41FA5}">
                      <a16:colId xmlns:a16="http://schemas.microsoft.com/office/drawing/2014/main" val="597861796"/>
                    </a:ext>
                  </a:extLst>
                </a:gridCol>
              </a:tblGrid>
              <a:tr h="593898">
                <a:tc>
                  <a:txBody>
                    <a:bodyPr/>
                    <a:lstStyle/>
                    <a:p>
                      <a:r>
                        <a:rPr lang="tr-TR" b="0" dirty="0"/>
                        <a:t>Amaçları</a:t>
                      </a:r>
                      <a:r>
                        <a:rPr lang="tr-TR" dirty="0"/>
                        <a:t> </a:t>
                      </a:r>
                      <a:r>
                        <a:rPr lang="tr-TR" b="0" dirty="0"/>
                        <a:t>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Hukuk kurallarının amacı adaleti gerçekleştirmektir.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Ahlak kurallarının amacı «iyilik» 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11633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r>
                        <a:rPr lang="tr-TR" dirty="0" err="1"/>
                        <a:t>Dışlık</a:t>
                      </a:r>
                      <a:r>
                        <a:rPr lang="tr-TR" dirty="0"/>
                        <a:t> – İçlik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Hukuk, insanın dış dünyaya yansımayan davranışları ile ilgilenmez.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Ahlak kuralları hem içe hem dışa dönük olabilir.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496630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r>
                        <a:rPr lang="tr-TR" dirty="0"/>
                        <a:t>Kaynak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Hukuk düzeni tarafından yetkilendirilen kimselerdir.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İnsanın kendi vicdanıdır.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66756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r>
                        <a:rPr lang="tr-TR" dirty="0"/>
                        <a:t>Muhatapları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Muhatabı ile koyucusu farklı kişilerdir.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Muhatabı ile koyucusu aynı kişilerdir.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564249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r>
                        <a:rPr lang="tr-TR" dirty="0"/>
                        <a:t>Uygulayıcıları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İhlal edilip edilmediğine yetkili makam karar verir.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Muhakeme makamı davranışı yapan kişidir.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78078"/>
                  </a:ext>
                </a:extLst>
              </a:tr>
              <a:tr h="593898">
                <a:tc>
                  <a:txBody>
                    <a:bodyPr/>
                    <a:lstStyle/>
                    <a:p>
                      <a:r>
                        <a:rPr lang="tr-TR" dirty="0"/>
                        <a:t>Hak – Ödev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Hukuk kuralları ödevler ile birlikte haklar getirir.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Ahlak kuralları yalnızca ödev yükler.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86569"/>
                  </a:ext>
                </a:extLst>
              </a:tr>
              <a:tr h="414408">
                <a:tc>
                  <a:txBody>
                    <a:bodyPr/>
                    <a:lstStyle/>
                    <a:p>
                      <a:r>
                        <a:rPr lang="tr-TR" dirty="0"/>
                        <a:t>Müeyyide </a:t>
                      </a:r>
                      <a:r>
                        <a:rPr lang="tr-TR" b="0" dirty="0"/>
                        <a:t>bakımından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Cebri müeyyidesi vardır.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Müeyyidesi yalnızca vicdan azabıdır.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746808-CB8E-48A7-8769-9697EB59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GÖRGÜ - HUKUK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66F4E3-0C1F-4FB0-A757-37F0804D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E4D1EDB-6C98-40A4-8D00-DD41FBD5B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27712"/>
              </p:ext>
            </p:extLst>
          </p:nvPr>
        </p:nvGraphicFramePr>
        <p:xfrm>
          <a:off x="1172370" y="2492896"/>
          <a:ext cx="9844083" cy="238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361">
                  <a:extLst>
                    <a:ext uri="{9D8B030D-6E8A-4147-A177-3AD203B41FA5}">
                      <a16:colId xmlns:a16="http://schemas.microsoft.com/office/drawing/2014/main" val="3484359981"/>
                    </a:ext>
                  </a:extLst>
                </a:gridCol>
                <a:gridCol w="3281361">
                  <a:extLst>
                    <a:ext uri="{9D8B030D-6E8A-4147-A177-3AD203B41FA5}">
                      <a16:colId xmlns:a16="http://schemas.microsoft.com/office/drawing/2014/main" val="858323736"/>
                    </a:ext>
                  </a:extLst>
                </a:gridCol>
                <a:gridCol w="3281361">
                  <a:extLst>
                    <a:ext uri="{9D8B030D-6E8A-4147-A177-3AD203B41FA5}">
                      <a16:colId xmlns:a16="http://schemas.microsoft.com/office/drawing/2014/main" val="229234560"/>
                    </a:ext>
                  </a:extLst>
                </a:gridCol>
              </a:tblGrid>
              <a:tr h="1105229"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Kaynak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  <a:p>
                      <a:r>
                        <a:rPr lang="tr-TR" dirty="0"/>
                        <a:t>Hukuk kurallarını devlet koyar.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Görgü kuralları ise belirli bir toplumsal çevre tarafından konulur.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07585"/>
                  </a:ext>
                </a:extLst>
              </a:tr>
              <a:tr h="635518">
                <a:tc>
                  <a:txBody>
                    <a:bodyPr/>
                    <a:lstStyle/>
                    <a:p>
                      <a:r>
                        <a:rPr lang="tr-TR" dirty="0"/>
                        <a:t>Muhatapları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Ülkede bulunan herkestir.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Kuralı koyan toplumsal çevreye ait kişilerdir.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09685"/>
                  </a:ext>
                </a:extLst>
              </a:tr>
              <a:tr h="635518">
                <a:tc>
                  <a:txBody>
                    <a:bodyPr/>
                    <a:lstStyle/>
                    <a:p>
                      <a:r>
                        <a:rPr lang="tr-TR" dirty="0" err="1"/>
                        <a:t>Müeyyidele</a:t>
                      </a:r>
                      <a:r>
                        <a:rPr lang="tr-TR" dirty="0"/>
                        <a:t> bakımından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Cebri müeyyidesi vardır.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Müeyyidesi toplum tepkisidir.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9DBFD-D311-47ED-A8A9-78181296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ÖRF VE ADET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8BA6EA-6E8F-4073-9836-C0FB154D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dirty="0"/>
              <a:t>HUKUKÎ ÖRF VE ADET KURALLARI – ALELADE ÖRF VE ADET KURALLARI</a:t>
            </a:r>
          </a:p>
          <a:p>
            <a:pPr marL="457200" indent="-457200">
              <a:buAutoNum type="arabicPeriod"/>
            </a:pPr>
            <a:r>
              <a:rPr lang="tr-TR" sz="2200" dirty="0"/>
              <a:t>Hukuki örf ve adet kuralları, süreklilik, devlet desteği, genel inanç unsurları ile tanımlanır ve hukukun kaynağıdır. </a:t>
            </a:r>
          </a:p>
          <a:p>
            <a:pPr marL="457200" indent="-457200">
              <a:buAutoNum type="arabicPeriod"/>
            </a:pPr>
            <a:r>
              <a:rPr lang="tr-TR" sz="2200" dirty="0"/>
              <a:t>Alelade örf ve adet kuralları, sadece süreklilik ve genel inanç unsurları ile tanımlanır. </a:t>
            </a:r>
          </a:p>
          <a:p>
            <a:pPr marL="0" indent="0">
              <a:buNone/>
            </a:pPr>
            <a:r>
              <a:rPr lang="tr-TR" sz="2200" dirty="0"/>
              <a:t>	Alelade örf ve adet kuralları, toplum içinde uzun zamandan beri tekrarlanan ve toplumun kendisine uyulmasını zorunlu saydığı ortak davranış kurallarıdır. </a:t>
            </a:r>
          </a:p>
        </p:txBody>
      </p:sp>
    </p:spTree>
    <p:extLst>
      <p:ext uri="{BB962C8B-B14F-4D97-AF65-F5344CB8AC3E}">
        <p14:creationId xmlns:p14="http://schemas.microsoft.com/office/powerpoint/2010/main" val="24783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D264B3-B98E-4CEA-BFFB-E4A59B43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ÖRF VE ADET KURALLARI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06C320-489B-4717-8AD0-2CE7EF52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ALELADE ÖRF VE ADET KURALLARININ UNSURLARI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/>
              <a:t>Maddi Unsur (eskilik ve süreklilik): Toplum içindeki davranışın kökeni çok eskilere gitmeli ve kesintisiz uygulanmış olmalıdır.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/>
              <a:t>Manevi Unsur (genel inanç): Söz konusu davranışa uyulmasının zorunlu olduğu yönünde toplumda genel bir inanç bulunmalıdır.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02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02C799-B207-4AE0-89F2-3E110453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6A3A20"/>
                </a:solidFill>
              </a:rPr>
              <a:t>ÖRF VE ADET KURALLARI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BA9081-EE7B-4570-AF1B-9D710F6A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MÜEYYİDELERİ BAKIMINDAN ÖRF VE ADET KURALLARININ ÇEŞİTLERİ: TEAMÜLLER, ADETLER VE ÖRFLER</a:t>
            </a:r>
          </a:p>
          <a:p>
            <a:r>
              <a:rPr lang="tr-TR" dirty="0"/>
              <a:t>Teamüller, ayıplama ve kınama gibi hafif müeyyideleri olan örf ve adet kurallarıdır.</a:t>
            </a:r>
          </a:p>
          <a:p>
            <a:r>
              <a:rPr lang="tr-TR" dirty="0"/>
              <a:t>Adetler, dışlama gibi orta şiddette müeyyideye sahip örf ve adet kurallarıdır.</a:t>
            </a:r>
          </a:p>
          <a:p>
            <a:r>
              <a:rPr lang="tr-TR" dirty="0"/>
              <a:t>Örfler ise, dövme ve öldürme gibi ağır müeyyideleri olan örf ve adet kurallarıdır.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50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52E082-95E6-4F0F-976D-D94FCBEA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ÖRF VE ADET - HUKUK KURALLARI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11A5C94-948B-4536-BC0A-B73A38CAC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687056"/>
            <a:ext cx="9750425" cy="24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taplar Klasik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6906DB4C1052743ACE33D6CA7F73AEA" ma:contentTypeVersion="2" ma:contentTypeDescription="Yeni belge oluşturun." ma:contentTypeScope="" ma:versionID="9a8f52481b51ee3a5d11f157b8343563">
  <xsd:schema xmlns:xsd="http://www.w3.org/2001/XMLSchema" xmlns:xs="http://www.w3.org/2001/XMLSchema" xmlns:p="http://schemas.microsoft.com/office/2006/metadata/properties" xmlns:ns3="560ef61b-03e2-46a8-aeae-79f8a710d1e9" targetNamespace="http://schemas.microsoft.com/office/2006/metadata/properties" ma:root="true" ma:fieldsID="d6833b621db8a039b88c210360b5f6db" ns3:_="">
    <xsd:import namespace="560ef61b-03e2-46a8-aeae-79f8a710d1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ef61b-03e2-46a8-aeae-79f8a710d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2FBC72-C3C5-4776-B41F-511B8BF1C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43ECB-F589-40C8-9C82-D9426EA8C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ef61b-03e2-46a8-aeae-79f8a710d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560ef61b-03e2-46a8-aeae-79f8a710d1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Klasik kitap eğitim sunusu (geniş ekran)</Template>
  <TotalTime>509</TotalTime>
  <Words>477</Words>
  <Application>Microsoft Office PowerPoint</Application>
  <PresentationFormat>Özel</PresentationFormat>
  <Paragraphs>80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Constantia</vt:lpstr>
      <vt:lpstr>Kitaplar Klasik 16x9</vt:lpstr>
      <vt:lpstr>Hukuk Başlangıcı</vt:lpstr>
      <vt:lpstr>DİN, AHLAK VE GÖRGÜ KURALLARI</vt:lpstr>
      <vt:lpstr>DİN - HUKUK KURALLARI</vt:lpstr>
      <vt:lpstr>AHLAK - HUKUK KURALLARI</vt:lpstr>
      <vt:lpstr>GÖRGÜ - HUKUK KURALLARI</vt:lpstr>
      <vt:lpstr>ÖRF VE ADET KURALLARI</vt:lpstr>
      <vt:lpstr>ÖRF VE ADET KURALLARI</vt:lpstr>
      <vt:lpstr>ÖRF VE ADET KURALLARI</vt:lpstr>
      <vt:lpstr>ÖRF VE ADET - HUKUK KURALLARI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DİN KURALLARI</dc:title>
  <dc:creator>Hilal Nur Gözüküçük</dc:creator>
  <cp:lastModifiedBy>Hilal Nur Gözüküçük</cp:lastModifiedBy>
  <cp:revision>6</cp:revision>
  <dcterms:created xsi:type="dcterms:W3CDTF">2020-04-18T13:43:20Z</dcterms:created>
  <dcterms:modified xsi:type="dcterms:W3CDTF">2020-05-27T14:33:01Z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0x010100C6906DB4C1052743ACE33D6CA7F73AEA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