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032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025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420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0181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830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365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45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018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8773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1295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323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5CE948D-0C63-4E72-BF33-3EF01F17782F}" type="datetimeFigureOut">
              <a:rPr lang="tr-TR" smtClean="0"/>
              <a:t>01.11.2021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5F4E3C3F-10B4-44C4-BBE3-B1E6798D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4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c-music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ÇOCUK VE MÜZİK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Dr.S.Seda</a:t>
            </a:r>
            <a:r>
              <a:rPr lang="tr-TR" dirty="0" smtClean="0"/>
              <a:t> BAPOĞLU DÜMENCİ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968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217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Haftalık Ders İçerikleri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084317"/>
            <a:ext cx="5181600" cy="5592056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1. Hafta</a:t>
            </a:r>
          </a:p>
          <a:p>
            <a:r>
              <a:rPr lang="tr-TR" dirty="0" smtClean="0"/>
              <a:t>Müziğin Tanımı ve Önemi </a:t>
            </a:r>
          </a:p>
          <a:p>
            <a:r>
              <a:rPr lang="tr-TR" dirty="0" smtClean="0"/>
              <a:t>2. Hafta</a:t>
            </a:r>
          </a:p>
          <a:p>
            <a:r>
              <a:rPr lang="tr-TR" dirty="0" smtClean="0"/>
              <a:t>Müzikle İlgili Temel Kavramlar</a:t>
            </a:r>
          </a:p>
          <a:p>
            <a:r>
              <a:rPr lang="tr-TR" dirty="0" smtClean="0"/>
              <a:t>3. Hafta</a:t>
            </a:r>
          </a:p>
          <a:p>
            <a:r>
              <a:rPr lang="tr-TR" dirty="0" smtClean="0"/>
              <a:t>Müzikte Yaklaşımlar</a:t>
            </a:r>
          </a:p>
          <a:p>
            <a:r>
              <a:rPr lang="tr-TR" dirty="0" smtClean="0"/>
              <a:t>4. Hafta</a:t>
            </a:r>
          </a:p>
          <a:p>
            <a:r>
              <a:rPr lang="tr-TR" dirty="0" smtClean="0"/>
              <a:t>Çocuk gelişiminde müziğin önemi</a:t>
            </a:r>
          </a:p>
          <a:p>
            <a:r>
              <a:rPr lang="tr-TR" dirty="0" smtClean="0"/>
              <a:t>5. Hafta</a:t>
            </a:r>
          </a:p>
          <a:p>
            <a:r>
              <a:rPr lang="tr-TR" dirty="0" smtClean="0"/>
              <a:t>Çocuğun müzik gelişiminde etki eden faktörler</a:t>
            </a:r>
          </a:p>
          <a:p>
            <a:r>
              <a:rPr lang="tr-TR" dirty="0" smtClean="0"/>
              <a:t>6. Hafta</a:t>
            </a:r>
          </a:p>
          <a:p>
            <a:r>
              <a:rPr lang="tr-TR" dirty="0" smtClean="0"/>
              <a:t>Müzikte kullanılan teknikler</a:t>
            </a:r>
          </a:p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19800" y="1084317"/>
            <a:ext cx="5334000" cy="5298510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7. Hafta</a:t>
            </a:r>
          </a:p>
          <a:p>
            <a:r>
              <a:rPr lang="tr-TR" dirty="0" smtClean="0"/>
              <a:t>Müzik örnekleri</a:t>
            </a:r>
          </a:p>
          <a:p>
            <a:r>
              <a:rPr lang="tr-TR" dirty="0" smtClean="0"/>
              <a:t>8. Hafta</a:t>
            </a:r>
          </a:p>
          <a:p>
            <a:r>
              <a:rPr lang="tr-TR" dirty="0" smtClean="0"/>
              <a:t>Müzik aktivitelerinde kullanılan materyaller </a:t>
            </a:r>
          </a:p>
          <a:p>
            <a:r>
              <a:rPr lang="tr-TR" dirty="0" smtClean="0"/>
              <a:t>9. Hafta</a:t>
            </a:r>
          </a:p>
          <a:p>
            <a:r>
              <a:rPr lang="tr-TR" dirty="0" smtClean="0"/>
              <a:t>Çocuklara dinleme becerisi kazandırmak</a:t>
            </a:r>
          </a:p>
          <a:p>
            <a:r>
              <a:rPr lang="tr-TR" dirty="0" smtClean="0"/>
              <a:t>10. Hafta</a:t>
            </a:r>
          </a:p>
          <a:p>
            <a:r>
              <a:rPr lang="tr-TR" dirty="0" smtClean="0"/>
              <a:t>Müzik aktivitelerinde Uygulayıcının rolü</a:t>
            </a:r>
          </a:p>
          <a:p>
            <a:r>
              <a:rPr lang="tr-TR" dirty="0" smtClean="0"/>
              <a:t>11. Hafta</a:t>
            </a:r>
          </a:p>
          <a:p>
            <a:r>
              <a:rPr lang="tr-TR" dirty="0" smtClean="0"/>
              <a:t>Farklı yaşlardaki çocuklar için müzik etkinlikleri</a:t>
            </a:r>
          </a:p>
          <a:p>
            <a:r>
              <a:rPr lang="tr-TR" dirty="0" smtClean="0"/>
              <a:t>12. Hafta</a:t>
            </a:r>
          </a:p>
          <a:p>
            <a:r>
              <a:rPr lang="tr-TR" dirty="0" smtClean="0"/>
              <a:t>Farklı yaşlardaki çocuklar için müzik etkinlikleri</a:t>
            </a:r>
          </a:p>
          <a:p>
            <a:r>
              <a:rPr lang="tr-TR" dirty="0" smtClean="0"/>
              <a:t>13. Hafta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çocuklar için müzik aktiviteleri</a:t>
            </a:r>
          </a:p>
          <a:p>
            <a:r>
              <a:rPr lang="tr-TR" dirty="0" smtClean="0"/>
              <a:t>14. Hafta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çocuklar için müzik aktiviteleri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2362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14</a:t>
            </a:r>
            <a:r>
              <a:rPr lang="tr-TR" dirty="0"/>
              <a:t>. Hafta</a:t>
            </a:r>
            <a:br>
              <a:rPr lang="tr-TR" dirty="0"/>
            </a:br>
            <a:r>
              <a:rPr lang="tr-TR" dirty="0"/>
              <a:t>Özel </a:t>
            </a:r>
            <a:r>
              <a:rPr lang="tr-TR" dirty="0" err="1"/>
              <a:t>gereksinimli</a:t>
            </a:r>
            <a:r>
              <a:rPr lang="tr-TR" dirty="0"/>
              <a:t> çocuklar için müzik aktiviteleri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Videoların izlenmesi ve hakkında sohbet edilmesi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058934" y="3250997"/>
            <a:ext cx="2667000" cy="17145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003220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GENEL DEĞERLENDİRME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Dersin kazanımları hakkında konuşma ve genel değerlendirme hakkında öğrencilerin görüşlerinin sunulması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729407" y="2865668"/>
            <a:ext cx="2124075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833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>
          <a:xfrm>
            <a:off x="739833" y="1878676"/>
            <a:ext cx="10764779" cy="4032546"/>
          </a:xfrm>
        </p:spPr>
        <p:txBody>
          <a:bodyPr>
            <a:normAutofit fontScale="55000" lnSpcReduction="20000"/>
          </a:bodyPr>
          <a:lstStyle/>
          <a:p>
            <a:r>
              <a:rPr lang="tr-TR" dirty="0" smtClean="0"/>
              <a:t>Çuhadar</a:t>
            </a:r>
            <a:r>
              <a:rPr lang="tr-TR" dirty="0"/>
              <a:t>, Hakan ( 2008 ). “Müzikte </a:t>
            </a:r>
            <a:r>
              <a:rPr lang="tr-TR" dirty="0" err="1"/>
              <a:t>Absolüt</a:t>
            </a:r>
            <a:r>
              <a:rPr lang="tr-TR" dirty="0"/>
              <a:t> Duyuş”, Gazi Üniversitesi Gazi Eğitim Fakültesi </a:t>
            </a:r>
            <a:r>
              <a:rPr lang="tr-TR" dirty="0" smtClean="0"/>
              <a:t>Dergisi, Volume </a:t>
            </a:r>
            <a:r>
              <a:rPr lang="tr-TR" dirty="0"/>
              <a:t>28, </a:t>
            </a:r>
            <a:r>
              <a:rPr lang="tr-TR" dirty="0" err="1"/>
              <a:t>Issue</a:t>
            </a:r>
            <a:r>
              <a:rPr lang="tr-TR" dirty="0"/>
              <a:t> 2, </a:t>
            </a:r>
            <a:r>
              <a:rPr lang="tr-TR" dirty="0" err="1"/>
              <a:t>Pages</a:t>
            </a:r>
            <a:r>
              <a:rPr lang="tr-TR" dirty="0"/>
              <a:t> 37 – 50</a:t>
            </a:r>
            <a:r>
              <a:rPr lang="tr-TR" dirty="0" smtClean="0"/>
              <a:t>.</a:t>
            </a:r>
          </a:p>
          <a:p>
            <a:r>
              <a:rPr lang="en-US" dirty="0" err="1" smtClean="0"/>
              <a:t>Gregersen</a:t>
            </a:r>
            <a:r>
              <a:rPr lang="en-US" dirty="0"/>
              <a:t>, K., Peter,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diğerleri</a:t>
            </a:r>
            <a:r>
              <a:rPr lang="en-US" dirty="0"/>
              <a:t> ( 2000 ). “Letter to the Editor: Early Childhood Music Education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Predisposition </a:t>
            </a:r>
            <a:r>
              <a:rPr lang="en-US" dirty="0"/>
              <a:t>to the Absolut Pitch: Teasing Apart Genes and Environment”, American </a:t>
            </a:r>
            <a:r>
              <a:rPr lang="en-US" dirty="0" smtClean="0"/>
              <a:t>Journal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Medical Genetics. 98, 280-282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Hooper, J. (2002). Using music to develop peer interaction: an examination of the </a:t>
            </a:r>
            <a:r>
              <a:rPr lang="en-US" dirty="0" smtClean="0"/>
              <a:t>response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two subjects with a learning disability. British Journal of Learning Disabilities, </a:t>
            </a:r>
            <a:r>
              <a:rPr lang="en-US" dirty="0" smtClean="0"/>
              <a:t>30,</a:t>
            </a:r>
            <a:r>
              <a:rPr lang="tr-TR" dirty="0" smtClean="0"/>
              <a:t> </a:t>
            </a:r>
            <a:r>
              <a:rPr lang="en-US" dirty="0" smtClean="0"/>
              <a:t>166–170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 err="1" smtClean="0"/>
              <a:t>Holahan</a:t>
            </a:r>
            <a:r>
              <a:rPr lang="en-US" dirty="0"/>
              <a:t>, J, M.( 1984 ). “The Development </a:t>
            </a:r>
            <a:r>
              <a:rPr lang="en-US" dirty="0" err="1"/>
              <a:t>OfMusic</a:t>
            </a:r>
            <a:r>
              <a:rPr lang="en-US" dirty="0"/>
              <a:t> Syntax: Some Observations On Music </a:t>
            </a:r>
            <a:r>
              <a:rPr lang="en-US" dirty="0" err="1"/>
              <a:t>Bable</a:t>
            </a:r>
            <a:r>
              <a:rPr lang="en-US" dirty="0"/>
              <a:t>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Young </a:t>
            </a:r>
            <a:r>
              <a:rPr lang="en-US" dirty="0"/>
              <a:t>Children”. Music in early </a:t>
            </a:r>
            <a:r>
              <a:rPr lang="en-US" dirty="0" err="1"/>
              <a:t>Chilhood</a:t>
            </a:r>
            <a:r>
              <a:rPr lang="en-US" dirty="0"/>
              <a:t> Conference, 28 June 1984, Brigham </a:t>
            </a:r>
            <a:r>
              <a:rPr lang="en-US" dirty="0" smtClean="0"/>
              <a:t>Young</a:t>
            </a:r>
            <a:r>
              <a:rPr lang="tr-TR" dirty="0" smtClean="0"/>
              <a:t> </a:t>
            </a:r>
            <a:r>
              <a:rPr lang="en-US" dirty="0" smtClean="0"/>
              <a:t>University</a:t>
            </a:r>
            <a:r>
              <a:rPr lang="en-US" dirty="0"/>
              <a:t>: Provo, Utah,</a:t>
            </a:r>
            <a:endParaRPr lang="tr-TR" dirty="0" smtClean="0"/>
          </a:p>
          <a:p>
            <a:r>
              <a:rPr lang="tr-TR" dirty="0" smtClean="0"/>
              <a:t>Malkoç </a:t>
            </a:r>
            <a:r>
              <a:rPr lang="tr-TR" dirty="0"/>
              <a:t>T. &amp; Ceylan F. (2013). Okul Öncesi Dönem İşitme Engellilerde Müzik Eğitimi </a:t>
            </a:r>
            <a:r>
              <a:rPr lang="tr-TR" dirty="0" smtClean="0"/>
              <a:t>İle Çocukların </a:t>
            </a:r>
            <a:r>
              <a:rPr lang="tr-TR" dirty="0"/>
              <a:t>Gelişim Özellikleri Üzerine </a:t>
            </a:r>
            <a:r>
              <a:rPr lang="tr-TR" dirty="0" err="1"/>
              <a:t>Terapötik</a:t>
            </a:r>
            <a:r>
              <a:rPr lang="tr-TR" dirty="0"/>
              <a:t> Bir Çalışma. Eğitim ve </a:t>
            </a:r>
            <a:r>
              <a:rPr lang="tr-TR" dirty="0" smtClean="0"/>
              <a:t>Öğretim Araştırmaları </a:t>
            </a:r>
            <a:r>
              <a:rPr lang="tr-TR" dirty="0"/>
              <a:t>Dergisi. Cilt:2 Sayı:1 Makale No:13. (29.09.2013).</a:t>
            </a:r>
          </a:p>
          <a:p>
            <a:r>
              <a:rPr lang="en-US" dirty="0"/>
              <a:t>Orff, C. (1977). Music for Children: Orff-</a:t>
            </a:r>
            <a:r>
              <a:rPr lang="en-US" dirty="0" err="1"/>
              <a:t>Schülwerk</a:t>
            </a:r>
            <a:r>
              <a:rPr lang="en-US" dirty="0"/>
              <a:t> American Edition, Vol. 2 primary, Schott Music Corp, U. S. A.</a:t>
            </a:r>
            <a:endParaRPr lang="tr-TR" dirty="0" smtClean="0"/>
          </a:p>
          <a:p>
            <a:r>
              <a:rPr lang="en-US" dirty="0" err="1" smtClean="0"/>
              <a:t>Peretz</a:t>
            </a:r>
            <a:r>
              <a:rPr lang="en-US" dirty="0"/>
              <a:t>, I. ( 2008 ). “Musical Disorders: From Behavior To Genes”, Current Directions In </a:t>
            </a:r>
            <a:r>
              <a:rPr lang="en-US" dirty="0" smtClean="0"/>
              <a:t>Psychological</a:t>
            </a:r>
            <a:r>
              <a:rPr lang="tr-TR" dirty="0" smtClean="0"/>
              <a:t> </a:t>
            </a:r>
            <a:r>
              <a:rPr lang="en-US" dirty="0" smtClean="0"/>
              <a:t>Science</a:t>
            </a:r>
            <a:r>
              <a:rPr lang="en-US" dirty="0"/>
              <a:t>. 17(5), 329-333.</a:t>
            </a:r>
            <a:endParaRPr lang="tr-TR" dirty="0" smtClean="0"/>
          </a:p>
          <a:p>
            <a:r>
              <a:rPr lang="tr-TR" dirty="0" smtClean="0"/>
              <a:t>Selçuk</a:t>
            </a:r>
            <a:r>
              <a:rPr lang="tr-TR" dirty="0"/>
              <a:t>, Z. (2004). Gelişim ve Öğrenme. Ankara: Nobel Yayın Dağıtım.</a:t>
            </a:r>
          </a:p>
          <a:p>
            <a:r>
              <a:rPr lang="en-US" dirty="0" smtClean="0"/>
              <a:t>Sharp</a:t>
            </a:r>
            <a:r>
              <a:rPr lang="en-US" dirty="0"/>
              <a:t>, Janette, “Classrooms and Curriculum Come Alive, With Music: A Sequential approach of teaching music to Elementary students using daily oral music lessons” , Classroom </a:t>
            </a:r>
            <a:r>
              <a:rPr lang="en-US" dirty="0" err="1"/>
              <a:t>Researchs</a:t>
            </a:r>
            <a:r>
              <a:rPr lang="en-US" dirty="0"/>
              <a:t>, Utah, 2003, </a:t>
            </a:r>
            <a:r>
              <a:rPr lang="en-US" dirty="0">
                <a:hlinkClick r:id="rId2"/>
              </a:rPr>
              <a:t>www.amc-music.org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tr-TR" dirty="0" err="1" smtClean="0"/>
              <a:t>Stewart</a:t>
            </a:r>
            <a:r>
              <a:rPr lang="tr-TR" dirty="0" smtClean="0"/>
              <a:t> </a:t>
            </a:r>
            <a:r>
              <a:rPr lang="tr-TR" dirty="0"/>
              <a:t>ve diğerleri, 2006’dan aktaran Trimble &amp; </a:t>
            </a:r>
            <a:r>
              <a:rPr lang="tr-TR" dirty="0" err="1"/>
              <a:t>Hesdorffer</a:t>
            </a:r>
            <a:r>
              <a:rPr lang="tr-TR" dirty="0"/>
              <a:t>, </a:t>
            </a:r>
            <a:r>
              <a:rPr lang="tr-TR" dirty="0" smtClean="0"/>
              <a:t>2017</a:t>
            </a:r>
          </a:p>
          <a:p>
            <a:r>
              <a:rPr lang="tr-TR" dirty="0"/>
              <a:t>Trimble &amp; </a:t>
            </a:r>
            <a:r>
              <a:rPr lang="tr-TR" dirty="0" err="1"/>
              <a:t>Hesdorffer</a:t>
            </a:r>
            <a:r>
              <a:rPr lang="tr-TR" dirty="0"/>
              <a:t>, 2017, s. </a:t>
            </a:r>
            <a:r>
              <a:rPr lang="tr-TR" dirty="0" smtClean="0"/>
              <a:t>29</a:t>
            </a:r>
            <a:endParaRPr lang="tr-TR" dirty="0"/>
          </a:p>
          <a:p>
            <a:r>
              <a:rPr lang="tr-TR" dirty="0" smtClean="0"/>
              <a:t>Uçan</a:t>
            </a:r>
            <a:r>
              <a:rPr lang="tr-TR" dirty="0"/>
              <a:t>, Ali., İnsan ve Müzik- İnsan ve Sanat Eğitimi, Müzik </a:t>
            </a:r>
            <a:r>
              <a:rPr lang="tr-TR" dirty="0" err="1"/>
              <a:t>Ansk</a:t>
            </a:r>
            <a:r>
              <a:rPr lang="tr-TR" dirty="0"/>
              <a:t>. Yay., </a:t>
            </a:r>
            <a:r>
              <a:rPr lang="tr-TR" dirty="0" err="1"/>
              <a:t>Alf</a:t>
            </a:r>
            <a:r>
              <a:rPr lang="tr-TR" dirty="0"/>
              <a:t> Matbaası, Ankara, 1996.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52642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 Yazı Ti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 Yazı Ti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 Yazı Ti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473</TotalTime>
  <Words>480</Words>
  <Application>Microsoft Office PowerPoint</Application>
  <PresentationFormat>Geniş ekran</PresentationFormat>
  <Paragraphs>60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Rockwell</vt:lpstr>
      <vt:lpstr>Rockwell Condensed</vt:lpstr>
      <vt:lpstr>Wingdings</vt:lpstr>
      <vt:lpstr>Wood Type Yazı Tipi</vt:lpstr>
      <vt:lpstr>ÇOCUK VE MÜZİK</vt:lpstr>
      <vt:lpstr>Haftalık Ders İçerikleri</vt:lpstr>
      <vt:lpstr>  14. Hafta Özel gereksinimli çocuklar için müzik aktiviteleri  </vt:lpstr>
      <vt:lpstr>GENEL DEĞERLENDİRME</vt:lpstr>
      <vt:lpstr>KAYNAKÇA</vt:lpstr>
    </vt:vector>
  </TitlesOfParts>
  <Company>MTA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 VE MÜZİK</dc:title>
  <dc:creator>Administrator</dc:creator>
  <cp:lastModifiedBy>Administrator</cp:lastModifiedBy>
  <cp:revision>44</cp:revision>
  <dcterms:created xsi:type="dcterms:W3CDTF">2021-08-06T11:01:34Z</dcterms:created>
  <dcterms:modified xsi:type="dcterms:W3CDTF">2021-11-01T08:25:29Z</dcterms:modified>
</cp:coreProperties>
</file>