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8"/>
  </p:notesMasterIdLst>
  <p:sldIdLst>
    <p:sldId id="604" r:id="rId4"/>
    <p:sldId id="1089" r:id="rId5"/>
    <p:sldId id="1090" r:id="rId6"/>
    <p:sldId id="1091" r:id="rId7"/>
    <p:sldId id="1092" r:id="rId8"/>
    <p:sldId id="1093" r:id="rId9"/>
    <p:sldId id="1094" r:id="rId10"/>
    <p:sldId id="1095" r:id="rId11"/>
    <p:sldId id="1096" r:id="rId12"/>
    <p:sldId id="1097" r:id="rId13"/>
    <p:sldId id="1098" r:id="rId14"/>
    <p:sldId id="1099" r:id="rId15"/>
    <p:sldId id="1100" r:id="rId16"/>
    <p:sldId id="1101" r:id="rId17"/>
    <p:sldId id="1102" r:id="rId18"/>
    <p:sldId id="1103" r:id="rId19"/>
    <p:sldId id="1104" r:id="rId20"/>
    <p:sldId id="1105" r:id="rId21"/>
    <p:sldId id="1106" r:id="rId22"/>
    <p:sldId id="1107" r:id="rId23"/>
    <p:sldId id="1108" r:id="rId24"/>
    <p:sldId id="1109" r:id="rId25"/>
    <p:sldId id="1110" r:id="rId26"/>
    <p:sldId id="1111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983121-F29A-4E7F-8A75-2E24BE4EF2E7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25B5D2-132F-43D3-BB84-19C42B4B0EFA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9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0FC2A4-E49F-423F-8903-B09659E7B688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4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F6514A-330D-4C79-A47E-C90E343AC8A4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8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AE7150-0C77-4A14-95D2-F369222BD784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4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FC758B-E6C4-4ABA-926C-4574F3BF62DD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5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892AE4-69A5-4BEC-9A1A-3C1D8DCDD2BE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4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BFE4CD-CBA8-46C6-A7F2-F0F71C7068FB}" type="slidenum">
              <a:rPr lang="en-US" altLang="tr-TR">
                <a:latin typeface="Candara" panose="020E0502030303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tr-TR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Hisse Senedi ve Tahvil Değerlemesi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628800"/>
            <a:ext cx="7596832" cy="4752528"/>
          </a:xfrm>
          <a:blipFill rotWithShape="1">
            <a:blip r:embed="rId3"/>
            <a:stretch>
              <a:fillRect l="-1605"/>
            </a:stretch>
          </a:blipFill>
          <a:extLst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dirty="0">
                <a:noFill/>
                <a:ea typeface="+mn-ea"/>
                <a:cs typeface="+mn-cs"/>
              </a:rPr>
              <a:t> 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Genel Değerleme Modeli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49052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262890" y="601028"/>
            <a:ext cx="8229600" cy="553402"/>
          </a:xfrm>
        </p:spPr>
        <p:txBody>
          <a:bodyPr/>
          <a:lstStyle/>
          <a:p>
            <a:r>
              <a:rPr lang="tr-TR" altLang="tr-TR" dirty="0" smtClean="0"/>
              <a:t>Tahvil Değerlemesi</a:t>
            </a:r>
            <a:endParaRPr lang="en-US" alt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3" y="1154430"/>
            <a:ext cx="775478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21323" y="1232853"/>
            <a:ext cx="8356917" cy="4752975"/>
          </a:xfrm>
        </p:spPr>
        <p:txBody>
          <a:bodyPr/>
          <a:lstStyle/>
          <a:p>
            <a:pPr algn="just"/>
            <a:r>
              <a:rPr lang="tr-TR" altLang="tr-TR" dirty="0" smtClean="0"/>
              <a:t> Eğer </a:t>
            </a:r>
            <a:r>
              <a:rPr lang="tr-TR" altLang="tr-TR" dirty="0" smtClean="0"/>
              <a:t>tahvilden beklenen getiri oranı, tahvilin kupon faiz oranına eşit olduğunda tahvilin piyasa değeri ile nominal değeri birbirine eşit olur.</a:t>
            </a:r>
          </a:p>
          <a:p>
            <a:pPr algn="just"/>
            <a:r>
              <a:rPr lang="tr-TR" altLang="tr-TR" dirty="0" smtClean="0"/>
              <a:t> Uygulamada </a:t>
            </a:r>
            <a:r>
              <a:rPr lang="tr-TR" altLang="tr-TR" dirty="0" smtClean="0"/>
              <a:t>genelde tahvilden beklenen getiri oranı ve kupon faiz oranı birbirinden farklıdır. Bunun nedeni:</a:t>
            </a:r>
          </a:p>
          <a:p>
            <a:pPr algn="just">
              <a:buFont typeface="Symbol" panose="05050102010706020507" pitchFamily="18" charset="2"/>
              <a:buAutoNum type="arabicParenR"/>
            </a:pPr>
            <a:r>
              <a:rPr lang="tr-TR" altLang="tr-TR" dirty="0" smtClean="0"/>
              <a:t> Ekonomik </a:t>
            </a:r>
            <a:r>
              <a:rPr lang="tr-TR" altLang="tr-TR" dirty="0" smtClean="0"/>
              <a:t>koşullardaki değişimlerden dolayı, uzun vadeli fonların maliyeti değişebilir.</a:t>
            </a:r>
          </a:p>
          <a:p>
            <a:pPr algn="just">
              <a:buFont typeface="Symbol" panose="05050102010706020507" pitchFamily="18" charset="2"/>
              <a:buAutoNum type="arabicParenR"/>
            </a:pPr>
            <a:r>
              <a:rPr lang="tr-TR" altLang="tr-TR" dirty="0" smtClean="0"/>
              <a:t> Firmanın </a:t>
            </a:r>
            <a:r>
              <a:rPr lang="tr-TR" altLang="tr-TR" dirty="0" smtClean="0"/>
              <a:t>riski değişebilir. Uzun vadeli fonların maliyetindeki ve işletmenin riskindeki artış, beklenen getiri oranını artırırken, bu faktörlerdeki düşüşler beklenen getiri oranını düşürür.</a:t>
            </a:r>
            <a:endParaRPr lang="en-US" altLang="tr-TR" dirty="0" smtClean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296863" y="640079"/>
            <a:ext cx="8229600" cy="502921"/>
          </a:xfrm>
        </p:spPr>
        <p:txBody>
          <a:bodyPr/>
          <a:lstStyle/>
          <a:p>
            <a:r>
              <a:rPr lang="tr-TR" altLang="tr-TR" dirty="0" smtClean="0"/>
              <a:t>Tahvil Değerlemesi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2261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26720" y="1272540"/>
            <a:ext cx="8500110" cy="4114800"/>
          </a:xfrm>
        </p:spPr>
        <p:txBody>
          <a:bodyPr/>
          <a:lstStyle/>
          <a:p>
            <a:pPr algn="just"/>
            <a:r>
              <a:rPr lang="tr-TR" altLang="tr-TR" dirty="0" smtClean="0"/>
              <a:t>Beklenen getiri oranı , kupon faiz oranından fazla olduğunda tahvilin piyasa değeri (B0), nominal değerinin altına düşer. Bu durumda tahvil </a:t>
            </a:r>
            <a:r>
              <a:rPr lang="tr-TR" altLang="tr-TR" b="1" dirty="0" smtClean="0"/>
              <a:t>iskontolu </a:t>
            </a:r>
            <a:r>
              <a:rPr lang="tr-TR" altLang="tr-TR" dirty="0" smtClean="0"/>
              <a:t>satılmıştır.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Beklenen getiri oranı, kupon faiz oranının altına düştüğünde, tahvilin piyasa değeri nominal değerinin üzerine çıkar. Bu durumda tahvil </a:t>
            </a:r>
            <a:r>
              <a:rPr lang="tr-TR" altLang="tr-TR" b="1" dirty="0" smtClean="0"/>
              <a:t>primli</a:t>
            </a:r>
            <a:r>
              <a:rPr lang="tr-TR" altLang="tr-TR" dirty="0" smtClean="0"/>
              <a:t> satılmıştır.</a:t>
            </a:r>
            <a:endParaRPr lang="en-US" altLang="tr-TR" dirty="0" smtClean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 </a:t>
            </a: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> </a:t>
            </a:r>
            <a:r>
              <a:rPr lang="tr-TR" altLang="tr-TR" dirty="0" smtClean="0"/>
              <a:t>   Tahvil Değerlemesi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41119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357188" y="1300163"/>
            <a:ext cx="8615362" cy="4425950"/>
          </a:xfrm>
        </p:spPr>
        <p:txBody>
          <a:bodyPr/>
          <a:lstStyle/>
          <a:p>
            <a:pPr algn="just"/>
            <a:r>
              <a:rPr lang="tr-TR" altLang="tr-TR" dirty="0" smtClean="0"/>
              <a:t> Yatırımcının </a:t>
            </a:r>
            <a:r>
              <a:rPr lang="tr-TR" altLang="tr-TR" dirty="0" smtClean="0"/>
              <a:t>tahvili belli bir fiyattan alıp, vade sonuna kadar beklemesi durumunda elde edeceği getiri oranıdır</a:t>
            </a:r>
            <a:r>
              <a:rPr lang="tr-TR" altLang="tr-TR" dirty="0" smtClean="0"/>
              <a:t>.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Tahvilin </a:t>
            </a:r>
            <a:r>
              <a:rPr lang="tr-TR" altLang="tr-TR" dirty="0" smtClean="0"/>
              <a:t>piyasa değeri ile nominal değeri birbirine eşit olduğu zaman, vadeye kadar getiri oranı tahvilin kupon faiz oranına eşit olur</a:t>
            </a:r>
            <a:r>
              <a:rPr lang="tr-TR" altLang="tr-TR" dirty="0" smtClean="0"/>
              <a:t>.</a:t>
            </a:r>
          </a:p>
          <a:p>
            <a:pPr marL="0" indent="0" algn="just">
              <a:buNone/>
            </a:pPr>
            <a:endParaRPr lang="tr-TR" altLang="tr-TR" dirty="0" smtClean="0"/>
          </a:p>
          <a:p>
            <a:pPr algn="just"/>
            <a:r>
              <a:rPr lang="tr-TR" altLang="tr-TR" dirty="0" smtClean="0"/>
              <a:t> Vadeye </a:t>
            </a:r>
            <a:r>
              <a:rPr lang="tr-TR" altLang="tr-TR" dirty="0" smtClean="0"/>
              <a:t>kadar getiri oranı yatırımcının beklediği orana eşitse veya büyükse o tahvil satın alınmalıdır. </a:t>
            </a:r>
            <a:endParaRPr lang="en-US" altLang="tr-TR" dirty="0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Vadeye Kadar Getiri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66389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71538" y="1556792"/>
            <a:ext cx="7408862" cy="4569371"/>
          </a:xfrm>
          <a:blipFill rotWithShape="1">
            <a:blip r:embed="rId2"/>
            <a:stretch>
              <a:fillRect/>
            </a:stretch>
          </a:blipFill>
          <a:extLst>
            <a:ext uri="{91240B29-F687-4f45-9708-019B960494DF}"/>
            <a:ext uri="{FAA26D3D-D897-4be2-8F04-BA451C77F1D7}"/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noFill/>
                <a:ea typeface="ＭＳ Ｐゴシック" charset="0"/>
                <a:cs typeface="+mn-cs"/>
              </a:rPr>
              <a:t> 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Vadeye Kadar Getiri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7532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Süresiz</a:t>
            </a:r>
            <a:r>
              <a:rPr lang="en-US" altLang="tr-TR" dirty="0" smtClean="0"/>
              <a:t> </a:t>
            </a:r>
            <a:r>
              <a:rPr lang="tr-TR" altLang="tr-TR" dirty="0" smtClean="0"/>
              <a:t>Tahvillerin Değerlemesi</a:t>
            </a:r>
            <a:endParaRPr lang="tr-TR" altLang="tr-TR" dirty="0" smtClean="0"/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72440" y="1295400"/>
            <a:ext cx="7543800" cy="4114800"/>
          </a:xfrm>
        </p:spPr>
        <p:txBody>
          <a:bodyPr/>
          <a:lstStyle/>
          <a:p>
            <a:endParaRPr lang="en-US" altLang="tr-TR" dirty="0" smtClean="0"/>
          </a:p>
          <a:p>
            <a:endParaRPr lang="en-US" altLang="tr-TR" dirty="0" smtClean="0"/>
          </a:p>
          <a:p>
            <a:pPr marL="1828800" lvl="4" indent="0">
              <a:buNone/>
            </a:pPr>
            <a:r>
              <a:rPr lang="en-US" altLang="tr-TR" sz="3200" dirty="0" smtClean="0"/>
              <a:t>P0 =</a:t>
            </a:r>
            <a:r>
              <a:rPr lang="en-US" altLang="tr-TR" sz="3200" u="sng" dirty="0" smtClean="0"/>
              <a:t>R(CF)</a:t>
            </a:r>
            <a:endParaRPr lang="en-US" altLang="tr-TR" sz="3200" dirty="0" smtClean="0"/>
          </a:p>
          <a:p>
            <a:pPr>
              <a:buFont typeface="Symbol" panose="05050102010706020507" pitchFamily="18" charset="2"/>
              <a:buNone/>
            </a:pPr>
            <a:r>
              <a:rPr lang="en-US" altLang="tr-TR" sz="3200" dirty="0" smtClean="0"/>
              <a:t>                            k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tr-TR" sz="2000" dirty="0" smtClean="0"/>
              <a:t>P0=</a:t>
            </a:r>
            <a:r>
              <a:rPr lang="en-US" altLang="tr-TR" sz="2000" dirty="0" err="1" smtClean="0"/>
              <a:t>tahvilin</a:t>
            </a:r>
            <a:r>
              <a:rPr lang="en-US" altLang="tr-TR" sz="2000" dirty="0" smtClean="0"/>
              <a:t> </a:t>
            </a:r>
            <a:r>
              <a:rPr lang="en-US" altLang="tr-TR" sz="2000" dirty="0" err="1" smtClean="0"/>
              <a:t>değeri</a:t>
            </a:r>
            <a:endParaRPr lang="en-US" altLang="tr-TR" sz="2000" dirty="0" smtClean="0"/>
          </a:p>
          <a:p>
            <a:pPr>
              <a:buFont typeface="Symbol" panose="05050102010706020507" pitchFamily="18" charset="2"/>
              <a:buNone/>
            </a:pPr>
            <a:r>
              <a:rPr lang="en-US" altLang="tr-TR" sz="2000" dirty="0" smtClean="0"/>
              <a:t>R= </a:t>
            </a:r>
            <a:r>
              <a:rPr lang="en-US" altLang="tr-TR" sz="2000" dirty="0" err="1" smtClean="0"/>
              <a:t>tahvilin</a:t>
            </a:r>
            <a:r>
              <a:rPr lang="en-US" altLang="tr-TR" sz="2000" dirty="0" smtClean="0"/>
              <a:t> </a:t>
            </a:r>
            <a:r>
              <a:rPr lang="en-US" altLang="tr-TR" sz="2000" dirty="0" err="1" smtClean="0"/>
              <a:t>ödemesi</a:t>
            </a:r>
            <a:endParaRPr lang="en-US" altLang="tr-TR" sz="2000" dirty="0" smtClean="0"/>
          </a:p>
          <a:p>
            <a:pPr>
              <a:buFont typeface="Symbol" panose="05050102010706020507" pitchFamily="18" charset="2"/>
              <a:buNone/>
            </a:pPr>
            <a:r>
              <a:rPr lang="en-US" altLang="tr-TR" sz="2000" dirty="0" smtClean="0"/>
              <a:t>K= </a:t>
            </a:r>
            <a:r>
              <a:rPr lang="en-US" altLang="tr-TR" sz="2000" dirty="0" err="1" smtClean="0"/>
              <a:t>faiz</a:t>
            </a:r>
            <a:r>
              <a:rPr lang="en-US" altLang="tr-TR" sz="2000" dirty="0" smtClean="0"/>
              <a:t> </a:t>
            </a:r>
            <a:r>
              <a:rPr lang="en-US" altLang="tr-TR" sz="2000" dirty="0" err="1" smtClean="0"/>
              <a:t>oranı</a:t>
            </a:r>
            <a:endParaRPr lang="en-US" alt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897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11480" y="1252855"/>
            <a:ext cx="8412480" cy="4713288"/>
          </a:xfrm>
        </p:spPr>
        <p:txBody>
          <a:bodyPr/>
          <a:lstStyle/>
          <a:p>
            <a:pPr algn="just"/>
            <a:r>
              <a:rPr lang="tr-TR" altLang="tr-TR" dirty="0" smtClean="0"/>
              <a:t> Hisse </a:t>
            </a:r>
            <a:r>
              <a:rPr lang="tr-TR" altLang="tr-TR" dirty="0" smtClean="0"/>
              <a:t>senedi sahipleri, hisse senedini elde tuttuğu dönem içerisinde kar payı elde etmeyi ve hisse senedinin fiyatının artmasını, en azından düşmemesini ister.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Yatırımcılar, hisse senetlerinin piyasa değerinin , gerçek değerinin altında olduklarına inanıyorlarsa yatırım yaparlar. 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Hisse </a:t>
            </a:r>
            <a:r>
              <a:rPr lang="tr-TR" altLang="tr-TR" dirty="0" smtClean="0"/>
              <a:t>senedinin gerçek değeri piyasa fiyatından daha düşük olduğunda satışa geçerler. </a:t>
            </a:r>
          </a:p>
          <a:p>
            <a:endParaRPr lang="en-US" altLang="tr-TR" dirty="0" smtClean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Hisse Senedi Değerlemesi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0614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94348" y="1322070"/>
            <a:ext cx="8386762" cy="3992563"/>
          </a:xfrm>
        </p:spPr>
        <p:txBody>
          <a:bodyPr/>
          <a:lstStyle/>
          <a:p>
            <a:pPr algn="just"/>
            <a:r>
              <a:rPr lang="tr-TR" altLang="tr-TR" dirty="0" smtClean="0"/>
              <a:t>Birinci sebebi İşletmenin finansal görünümü. Eğer işletmenin satışları ve buna bağlı olarak gelirleri sağlıklı artıyorsa, yatırımcılar o işletmenin hisse senetlerine daha fazla fiyat ödemeye razı olacaklardır.</a:t>
            </a:r>
          </a:p>
          <a:p>
            <a:pPr algn="just">
              <a:buFont typeface="Symbol" panose="05050102010706020507" pitchFamily="18" charset="2"/>
              <a:buNone/>
            </a:pPr>
            <a:r>
              <a:rPr lang="tr-TR" altLang="tr-TR" dirty="0" smtClean="0"/>
              <a:t> </a:t>
            </a:r>
          </a:p>
          <a:p>
            <a:pPr algn="just"/>
            <a:r>
              <a:rPr lang="tr-TR" altLang="tr-TR" dirty="0" smtClean="0"/>
              <a:t>İkinci sebebi ise hisse senedi piyasasının durumu ile ilgilidir. Piyasa yükseliş dönemindeyse, hisse senedi fiyatları da artacaktır. Piyasa düşüş dönemindeyse, bir çok hisse senedinin fiyatı da düşecektir.</a:t>
            </a:r>
            <a:endParaRPr lang="en-US" altLang="tr-TR" dirty="0" smtClean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42900" y="623889"/>
            <a:ext cx="8291513" cy="439101"/>
          </a:xfrm>
        </p:spPr>
        <p:txBody>
          <a:bodyPr/>
          <a:lstStyle/>
          <a:p>
            <a:r>
              <a:rPr lang="tr-TR" altLang="tr-TR" dirty="0" smtClean="0"/>
              <a:t>Hisse Senedi Fiyatının Değişmesinin Sebepleri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42771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İmtiyazlı </a:t>
            </a:r>
            <a:r>
              <a:rPr lang="tr-TR" altLang="tr-TR" dirty="0" smtClean="0"/>
              <a:t>Hisse Senetlerinin Değerlemesi</a:t>
            </a:r>
            <a:endParaRPr lang="en-US" alt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1109271"/>
            <a:ext cx="7807011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329237"/>
          </a:xfrm>
        </p:spPr>
        <p:txBody>
          <a:bodyPr/>
          <a:lstStyle/>
          <a:p>
            <a:pPr algn="just"/>
            <a:r>
              <a:rPr lang="tr-TR" altLang="tr-TR" dirty="0"/>
              <a:t> </a:t>
            </a:r>
            <a:r>
              <a:rPr lang="tr-TR" altLang="tr-TR" dirty="0" smtClean="0"/>
              <a:t>Finansal yönetici için hisse senetleri ve tahvillerin nasıl değerlendiğini , niçin fiyatlarının düşüp arttığını bilemek önemlidir. </a:t>
            </a:r>
          </a:p>
          <a:p>
            <a:pPr algn="just"/>
            <a:r>
              <a:rPr lang="tr-TR" altLang="tr-TR" dirty="0" smtClean="0"/>
              <a:t> Yatırım kararları yatırımcıların bekledikleri getiri oranına bağlı olarak alınır.  Bu sebeple finansal yönetici, risk beklenen getiri oranı ve menkul değer fiyatları arasındaki ilişkiyi ve birbirleriyle etkileşimini iyi bilmek durumundadır.</a:t>
            </a:r>
          </a:p>
          <a:p>
            <a:pPr algn="just"/>
            <a:r>
              <a:rPr lang="tr-TR" altLang="tr-TR" dirty="0" smtClean="0"/>
              <a:t> </a:t>
            </a:r>
            <a:r>
              <a:rPr lang="en-US" altLang="tr-TR" dirty="0" err="1"/>
              <a:t>Bir</a:t>
            </a:r>
            <a:r>
              <a:rPr lang="en-US" altLang="tr-TR" dirty="0"/>
              <a:t> </a:t>
            </a:r>
            <a:r>
              <a:rPr lang="tr-TR" altLang="tr-TR" dirty="0"/>
              <a:t>şeyin kıymeti onun gelecekte sağlayacağı nakit akımlarının beklenen değeriyle açıklanabilir. Bu prensip menkul değerler için de geçerlidir ve gelecekte sağlayacakları nakit akımları ve beklenen getiri oranları büyük önem taşımaktadır.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323850" y="589598"/>
            <a:ext cx="8229600" cy="569912"/>
          </a:xfrm>
        </p:spPr>
        <p:txBody>
          <a:bodyPr/>
          <a:lstStyle/>
          <a:p>
            <a:r>
              <a:rPr lang="tr-TR" altLang="tr-TR" dirty="0" smtClean="0"/>
              <a:t>Varlıkların Değerlendirilmesi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55452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Bir- Dönem </a:t>
            </a:r>
            <a:r>
              <a:rPr lang="tr-TR" altLang="tr-TR" dirty="0" smtClean="0"/>
              <a:t>Temettü Değerleme Modeli</a:t>
            </a:r>
            <a:endParaRPr lang="en-US" alt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8" y="1403418"/>
            <a:ext cx="7474344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/>
              <a:t> </a:t>
            </a:r>
            <a:r>
              <a:rPr lang="tr-TR" altLang="tr-TR" dirty="0" smtClean="0"/>
              <a:t>    </a:t>
            </a:r>
            <a:br>
              <a:rPr lang="tr-TR" altLang="tr-TR" dirty="0" smtClean="0"/>
            </a:br>
            <a:r>
              <a:rPr lang="tr-TR" altLang="tr-TR" dirty="0"/>
              <a:t> </a:t>
            </a:r>
            <a:r>
              <a:rPr lang="tr-TR" altLang="tr-TR" dirty="0" smtClean="0"/>
              <a:t>    n- </a:t>
            </a:r>
            <a:r>
              <a:rPr lang="tr-TR" altLang="tr-TR" dirty="0" smtClean="0"/>
              <a:t>Dönem Temettü Değerleme Modeli</a:t>
            </a:r>
            <a:endParaRPr lang="en-US" alt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08" y="1310440"/>
            <a:ext cx="747434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8293" y="613410"/>
            <a:ext cx="8229600" cy="438150"/>
          </a:xfrm>
        </p:spPr>
        <p:txBody>
          <a:bodyPr/>
          <a:lstStyle/>
          <a:p>
            <a:r>
              <a:rPr lang="tr-TR" altLang="tr-TR" dirty="0" smtClean="0"/>
              <a:t>Hisse Senetlerinin Değerlemesi İçin Büyüme Modelleri</a:t>
            </a:r>
            <a:endParaRPr lang="en-US" alt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3" y="1051560"/>
            <a:ext cx="7148405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8293" y="613410"/>
            <a:ext cx="8229600" cy="438150"/>
          </a:xfrm>
        </p:spPr>
        <p:txBody>
          <a:bodyPr/>
          <a:lstStyle/>
          <a:p>
            <a:r>
              <a:rPr lang="tr-TR" altLang="tr-TR" dirty="0" smtClean="0"/>
              <a:t>Hisse Senetlerinin Değerlemesi İçin Büyüme Modelleri</a:t>
            </a:r>
            <a:endParaRPr lang="en-US" alt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3" y="1225816"/>
            <a:ext cx="7175893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8293" y="613410"/>
            <a:ext cx="8229600" cy="438150"/>
          </a:xfrm>
        </p:spPr>
        <p:txBody>
          <a:bodyPr/>
          <a:lstStyle/>
          <a:p>
            <a:r>
              <a:rPr lang="tr-TR" altLang="tr-TR" dirty="0" smtClean="0"/>
              <a:t>Hisse Senetlerinin Değerlemesi İçin Büyüme Modelleri</a:t>
            </a:r>
            <a:endParaRPr lang="en-US" alt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3" y="1221238"/>
            <a:ext cx="6992291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42900" y="1218565"/>
            <a:ext cx="8572500" cy="5445125"/>
          </a:xfrm>
        </p:spPr>
        <p:txBody>
          <a:bodyPr/>
          <a:lstStyle/>
          <a:p>
            <a:pPr algn="just"/>
            <a:r>
              <a:rPr lang="tr-TR" altLang="tr-TR" dirty="0" smtClean="0"/>
              <a:t> Genel olarak bir varlığın değeri herhangi bir aktif varlığın değeri sahibinin, aktifin hayatı boyunca elde etmeyi beklediği faydalara bağlıdır.</a:t>
            </a:r>
          </a:p>
          <a:p>
            <a:pPr algn="just"/>
            <a:endParaRPr lang="en-US" altLang="tr-TR" dirty="0" smtClean="0"/>
          </a:p>
          <a:p>
            <a:pPr algn="just"/>
            <a:r>
              <a:rPr lang="tr-TR" altLang="tr-TR" dirty="0" smtClean="0"/>
              <a:t> Finansal varlıkların değeri de, elde tutma süresince sağlayacağı nakdi hasılatlara bağlıdır.  Bu hasılatlar, faiz, temettü gelirleri, aktif varlık satıldığında ve tahvilin vadesinde elde edilecek anaparadan oluşur.</a:t>
            </a:r>
          </a:p>
          <a:p>
            <a:pPr algn="just"/>
            <a:endParaRPr lang="en-US" altLang="tr-TR" dirty="0" smtClean="0"/>
          </a:p>
          <a:p>
            <a:pPr algn="just"/>
            <a:r>
              <a:rPr lang="tr-TR" altLang="tr-TR" dirty="0" smtClean="0"/>
              <a:t> Aktif varlığın değerini belirlemenin bir yolu da elde etme süresince sağlanacak net  nakit girişlerinin beklenen getiri oranı ile </a:t>
            </a:r>
            <a:r>
              <a:rPr lang="tr-TR" altLang="tr-TR" dirty="0" err="1" smtClean="0"/>
              <a:t>iskonto</a:t>
            </a:r>
            <a:r>
              <a:rPr lang="tr-TR" altLang="tr-TR" dirty="0" smtClean="0"/>
              <a:t> edilmesidir ve gelirlerin KAPİTALİZASYONU  olarak adlandırılır.</a:t>
            </a:r>
          </a:p>
          <a:p>
            <a:pPr algn="just"/>
            <a:endParaRPr lang="en-US" altLang="tr-TR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342900" y="669608"/>
            <a:ext cx="8229600" cy="930275"/>
          </a:xfrm>
        </p:spPr>
        <p:txBody>
          <a:bodyPr/>
          <a:lstStyle/>
          <a:p>
            <a:r>
              <a:rPr lang="tr-TR" altLang="tr-TR" dirty="0" smtClean="0"/>
              <a:t>Varlıkların Değerlemesi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90847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03860" y="1265555"/>
            <a:ext cx="8424863" cy="4425950"/>
          </a:xfrm>
        </p:spPr>
        <p:txBody>
          <a:bodyPr/>
          <a:lstStyle/>
          <a:p>
            <a:pPr algn="just"/>
            <a:r>
              <a:rPr lang="tr-TR" altLang="tr-TR" dirty="0" smtClean="0"/>
              <a:t>Varlığın riski arttıkça yatırımcının getiri oranı da artmaktadır.</a:t>
            </a:r>
          </a:p>
          <a:p>
            <a:pPr algn="just"/>
            <a:r>
              <a:rPr lang="tr-TR" altLang="tr-TR" dirty="0" smtClean="0"/>
              <a:t> Ayrıca finansal varlığın değeri potansiyel alıcı ve satıcıların davranışlarına ve düşüncelerine göre de değişmektedir.</a:t>
            </a:r>
          </a:p>
          <a:p>
            <a:pPr algn="just"/>
            <a:r>
              <a:rPr lang="tr-TR" altLang="tr-TR" dirty="0" smtClean="0"/>
              <a:t> Finansal varlığın piyasa değeri de diğer ürünler gibi bu mala pazarda olan arz ve talebe göre belirlenmektedir.</a:t>
            </a:r>
          </a:p>
          <a:p>
            <a:pPr algn="just"/>
            <a:r>
              <a:rPr lang="tr-TR" altLang="tr-TR" dirty="0" smtClean="0"/>
              <a:t> Bir varlığın defter ve piyasa değeri birbirinden farklıdır.  Defter değeri, satın alma maliyeti eski birikmiş amortismanlar ile bulunur. Piyasa değeri ise gelecekte sağlayacağı nakit akımlarına ve kullanılan </a:t>
            </a:r>
            <a:r>
              <a:rPr lang="tr-TR" altLang="tr-TR" dirty="0" err="1" smtClean="0"/>
              <a:t>iskonto</a:t>
            </a:r>
            <a:r>
              <a:rPr lang="tr-TR" altLang="tr-TR" dirty="0" smtClean="0"/>
              <a:t> oranına bağlıdır.</a:t>
            </a:r>
            <a:endParaRPr lang="tr-TR" altLang="tr-TR" dirty="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323850" y="692468"/>
            <a:ext cx="8229600" cy="1146175"/>
          </a:xfrm>
        </p:spPr>
        <p:txBody>
          <a:bodyPr/>
          <a:lstStyle/>
          <a:p>
            <a:r>
              <a:rPr lang="tr-TR" altLang="tr-TR" dirty="0" err="1" smtClean="0"/>
              <a:t>Va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rlıkların</a:t>
            </a:r>
            <a:r>
              <a:rPr lang="tr-TR" altLang="tr-TR" dirty="0" smtClean="0"/>
              <a:t> Pazar</a:t>
            </a:r>
            <a:r>
              <a:rPr lang="en-US" altLang="tr-TR" dirty="0" smtClean="0"/>
              <a:t> </a:t>
            </a:r>
            <a:r>
              <a:rPr lang="tr-TR" altLang="tr-TR" dirty="0" smtClean="0"/>
              <a:t>Değeri</a:t>
            </a:r>
            <a:r>
              <a:rPr lang="en-US" altLang="tr-TR" dirty="0" smtClean="0"/>
              <a:t> </a:t>
            </a:r>
            <a:r>
              <a:rPr lang="tr-TR" altLang="tr-TR" dirty="0"/>
              <a:t>v</a:t>
            </a:r>
            <a:r>
              <a:rPr lang="en-US" altLang="tr-TR" dirty="0"/>
              <a:t>e </a:t>
            </a:r>
            <a:r>
              <a:rPr lang="tr-TR" altLang="tr-TR" dirty="0" smtClean="0"/>
              <a:t>Pazar</a:t>
            </a:r>
            <a:r>
              <a:rPr lang="en-US" altLang="tr-TR" dirty="0" smtClean="0"/>
              <a:t> </a:t>
            </a:r>
            <a:r>
              <a:rPr lang="tr-TR" altLang="tr-TR" dirty="0" smtClean="0"/>
              <a:t>Dengesi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0773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68313" y="1205230"/>
            <a:ext cx="8229600" cy="5761038"/>
          </a:xfrm>
        </p:spPr>
        <p:txBody>
          <a:bodyPr/>
          <a:lstStyle/>
          <a:p>
            <a:r>
              <a:rPr lang="tr-TR" altLang="tr-TR" dirty="0" smtClean="0"/>
              <a:t> Anonim </a:t>
            </a:r>
            <a:r>
              <a:rPr lang="tr-TR" altLang="tr-TR" dirty="0" smtClean="0"/>
              <a:t>şirketlerin uzun vadeli borç bulmak için ihraç etmiş oldukları borç senetleridir yani finansal varlıklardır.</a:t>
            </a:r>
          </a:p>
          <a:p>
            <a:r>
              <a:rPr lang="tr-TR" altLang="tr-TR" dirty="0" smtClean="0"/>
              <a:t> Tahvil </a:t>
            </a:r>
            <a:r>
              <a:rPr lang="tr-TR" altLang="tr-TR" dirty="0" smtClean="0"/>
              <a:t>sözleşmesiyle şirket, kendisine kredi verenlere (tahvil sahiplerine) her yıl belirli bir faiz ödemeyi ve vadesinde  de anaparayı iade etmeyi </a:t>
            </a:r>
            <a:r>
              <a:rPr lang="tr-TR" altLang="tr-TR" dirty="0" err="1" smtClean="0"/>
              <a:t>taahüt</a:t>
            </a:r>
            <a:r>
              <a:rPr lang="tr-TR" altLang="tr-TR" dirty="0" smtClean="0"/>
              <a:t> eder. </a:t>
            </a:r>
          </a:p>
          <a:p>
            <a:r>
              <a:rPr lang="tr-TR" altLang="tr-TR" dirty="0" smtClean="0"/>
              <a:t> Tahvil sahibi, tahvili çıkaran kuruluşun uzun vadeli alacaklısıdır</a:t>
            </a:r>
            <a:r>
              <a:rPr lang="en-US" altLang="tr-TR" dirty="0" smtClean="0"/>
              <a:t>. </a:t>
            </a:r>
            <a:endParaRPr lang="tr-TR" altLang="tr-TR" dirty="0" smtClean="0"/>
          </a:p>
          <a:p>
            <a:r>
              <a:rPr lang="tr-TR" altLang="tr-TR" dirty="0" smtClean="0"/>
              <a:t> Tahvil sahibi, şirketin aktifi üzerinde alacağından başka hiçbir hakka sahip değildir. Şirketin yönetimine katılamaz</a:t>
            </a:r>
            <a:r>
              <a:rPr lang="en-US" altLang="tr-TR" dirty="0" smtClean="0"/>
              <a:t>. </a:t>
            </a:r>
            <a:endParaRPr lang="tr-TR" altLang="tr-TR" dirty="0" smtClean="0"/>
          </a:p>
          <a:p>
            <a:pPr marL="273050" lvl="1"/>
            <a:r>
              <a:rPr lang="tr-TR" altLang="tr-TR" dirty="0" smtClean="0">
                <a:latin typeface="Tahoma" panose="020B0604030504040204" pitchFamily="34" charset="0"/>
              </a:rPr>
              <a:t> Tahvil sahipleri alacaklarını aldıktan sonra şirketin malvarlığı üzerinde hiçbir hak iddia edemezler</a:t>
            </a:r>
            <a:r>
              <a:rPr lang="en-US" altLang="tr-TR" dirty="0" smtClean="0">
                <a:latin typeface="Tahoma" panose="020B0604030504040204" pitchFamily="34" charset="0"/>
              </a:rPr>
              <a:t>.</a:t>
            </a:r>
            <a:endParaRPr lang="tr-TR" altLang="tr-TR" dirty="0" smtClean="0">
              <a:latin typeface="Tahoma" panose="020B0604030504040204" pitchFamily="34" charset="0"/>
            </a:endParaRPr>
          </a:p>
          <a:p>
            <a:pPr marL="273050" lvl="1"/>
            <a:r>
              <a:rPr lang="tr-TR" altLang="tr-TR" dirty="0" smtClean="0">
                <a:latin typeface="Tahoma" panose="020B0604030504040204" pitchFamily="34" charset="0"/>
              </a:rPr>
              <a:t> Şirketin </a:t>
            </a:r>
            <a:r>
              <a:rPr lang="tr-TR" altLang="tr-TR" dirty="0" smtClean="0">
                <a:latin typeface="Tahoma" panose="020B0604030504040204" pitchFamily="34" charset="0"/>
              </a:rPr>
              <a:t>brüt karından, önce tahvil sahiplerinin faizleri ödenir.</a:t>
            </a:r>
            <a:endParaRPr lang="en-US" altLang="tr-TR" dirty="0" smtClean="0">
              <a:latin typeface="Tahoma" panose="020B060403050404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endParaRPr lang="en-US" altLang="tr-TR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319723" y="657543"/>
            <a:ext cx="8229600" cy="336867"/>
          </a:xfrm>
        </p:spPr>
        <p:txBody>
          <a:bodyPr/>
          <a:lstStyle/>
          <a:p>
            <a:r>
              <a:rPr lang="tr-TR" altLang="tr-TR" dirty="0" smtClean="0"/>
              <a:t>Tahvil Nedir?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3169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684213" y="1196975"/>
            <a:ext cx="7920037" cy="5545138"/>
          </a:xfrm>
        </p:spPr>
        <p:txBody>
          <a:bodyPr/>
          <a:lstStyle/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Normal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Süresiz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Kuponsuz İskontolu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Hisse Senedine Değiştirilebilir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Hisse senedi Alma Hakkı(</a:t>
            </a:r>
            <a:r>
              <a:rPr lang="tr-TR" altLang="tr-TR" dirty="0" err="1" smtClean="0"/>
              <a:t>warrant</a:t>
            </a:r>
            <a:r>
              <a:rPr lang="tr-TR" altLang="tr-TR" dirty="0" smtClean="0"/>
              <a:t>) veren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Teminatlı (İpotekli)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Şirket Karına katılma hakkı veren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İndeksli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Geri Çağrılabilir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İkramiyeli Tahviller</a:t>
            </a: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tr-TR" altLang="tr-TR" dirty="0" smtClean="0"/>
              <a:t>Dövize altına indeksli tahviller </a:t>
            </a:r>
            <a:endParaRPr lang="tr-TR" altLang="tr-TR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274320" y="635318"/>
            <a:ext cx="8229600" cy="714375"/>
          </a:xfrm>
        </p:spPr>
        <p:txBody>
          <a:bodyPr/>
          <a:lstStyle/>
          <a:p>
            <a:r>
              <a:rPr lang="en-US" altLang="tr-TR" dirty="0" err="1" smtClean="0"/>
              <a:t>Tahvil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Çeşitleri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39370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871538" y="1412875"/>
            <a:ext cx="8055292" cy="4713288"/>
          </a:xfrm>
        </p:spPr>
        <p:txBody>
          <a:bodyPr/>
          <a:lstStyle/>
          <a:p>
            <a:endParaRPr lang="tr-TR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  <a:p>
            <a:pPr algn="just"/>
            <a:r>
              <a:rPr lang="tr-TR" altLang="tr-TR" dirty="0" smtClean="0"/>
              <a:t>Borçluluğu temsil eden sermaye piyasası araçlarının anapara, faiz ve benzeri yükümlülüklerinin vadelerinde karşılanabilme riskinin derecelendirme kuruluşları tarafından değerlendirilmesi ve sınıflandırılmasıdır.</a:t>
            </a:r>
          </a:p>
          <a:p>
            <a:endParaRPr lang="en-US" altLang="tr-TR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     </a:t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Tahvil Derecelemesi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90871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    </a:t>
            </a:r>
            <a:br>
              <a:rPr lang="tr-TR" altLang="tr-TR" dirty="0" smtClean="0"/>
            </a:b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dirty="0" smtClean="0"/>
              <a:t>     Tahvil Derecelemesi</a:t>
            </a:r>
            <a:endParaRPr lang="en-US" altLang="tr-TR" dirty="0" smtClean="0"/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796" y="1359649"/>
            <a:ext cx="8135937" cy="4032250"/>
          </a:xfrm>
          <a:noFill/>
        </p:spPr>
      </p:pic>
    </p:spTree>
    <p:extLst>
      <p:ext uri="{BB962C8B-B14F-4D97-AF65-F5344CB8AC3E}">
        <p14:creationId xmlns:p14="http://schemas.microsoft.com/office/powerpoint/2010/main" val="388676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319176" y="1125538"/>
            <a:ext cx="8583283" cy="5616575"/>
          </a:xfrm>
        </p:spPr>
        <p:txBody>
          <a:bodyPr/>
          <a:lstStyle/>
          <a:p>
            <a:pPr algn="just"/>
            <a:r>
              <a:rPr lang="tr-TR" altLang="tr-TR" dirty="0" smtClean="0"/>
              <a:t> Analistler </a:t>
            </a:r>
            <a:r>
              <a:rPr lang="tr-TR" altLang="tr-TR" dirty="0" smtClean="0"/>
              <a:t>ve yatırımcılar, yatırımların, varlıkların ve işletmenin değerini belirlemek için genel değerleme modelini kullanırlar. Bu model, </a:t>
            </a:r>
            <a:r>
              <a:rPr lang="tr-TR" altLang="tr-TR" dirty="0" err="1" smtClean="0"/>
              <a:t>iskonto</a:t>
            </a:r>
            <a:r>
              <a:rPr lang="tr-TR" altLang="tr-TR" dirty="0" smtClean="0"/>
              <a:t> edilmiş nakit akışları modeli olarak bilinir.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</a:t>
            </a:r>
            <a:r>
              <a:rPr lang="tr-TR" altLang="tr-TR" dirty="0" err="1" smtClean="0"/>
              <a:t>İskonto</a:t>
            </a:r>
            <a:r>
              <a:rPr lang="tr-TR" altLang="tr-TR" dirty="0" smtClean="0"/>
              <a:t> </a:t>
            </a:r>
            <a:r>
              <a:rPr lang="tr-TR" altLang="tr-TR" dirty="0" smtClean="0"/>
              <a:t>edilmiş nakit akışları modeli, gelecekte beklenen nakit akışlarının bugünkü değerleri toplamını alarak varlıkları değerlendirir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</a:t>
            </a:r>
            <a:r>
              <a:rPr lang="tr-TR" altLang="tr-TR" dirty="0" err="1" smtClean="0"/>
              <a:t>İskonto</a:t>
            </a:r>
            <a:r>
              <a:rPr lang="tr-TR" altLang="tr-TR" dirty="0" smtClean="0"/>
              <a:t> </a:t>
            </a:r>
            <a:r>
              <a:rPr lang="tr-TR" altLang="tr-TR" dirty="0" smtClean="0"/>
              <a:t>oranı yatırımcının tahmin ettiği getiri oranıdır ve yatırımın riskinin bir fonksiyonudur.</a:t>
            </a:r>
          </a:p>
          <a:p>
            <a:pPr algn="just"/>
            <a:endParaRPr lang="tr-TR" altLang="tr-TR" dirty="0" smtClean="0"/>
          </a:p>
          <a:p>
            <a:pPr algn="just"/>
            <a:r>
              <a:rPr lang="tr-TR" altLang="tr-TR" dirty="0" smtClean="0"/>
              <a:t> Menkul </a:t>
            </a:r>
            <a:r>
              <a:rPr lang="tr-TR" altLang="tr-TR" dirty="0" smtClean="0"/>
              <a:t>kıymetlerin riski arttıkça beklenen getiri oranı da artar.</a:t>
            </a:r>
            <a:endParaRPr lang="en-US" altLang="tr-TR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319177" y="527919"/>
            <a:ext cx="8229600" cy="472745"/>
          </a:xfrm>
        </p:spPr>
        <p:txBody>
          <a:bodyPr/>
          <a:lstStyle/>
          <a:p>
            <a:r>
              <a:rPr lang="tr-TR" altLang="tr-TR" dirty="0" smtClean="0"/>
              <a:t>Genel Değerleme Modeli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485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12589</TotalTime>
  <Words>853</Words>
  <Application>Microsoft Office PowerPoint</Application>
  <PresentationFormat>Ekran Gösterisi (4:3)</PresentationFormat>
  <Paragraphs>104</Paragraphs>
  <Slides>24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Candara</vt:lpstr>
      <vt:lpstr>Symbol</vt:lpstr>
      <vt:lpstr>Tahoma</vt:lpstr>
      <vt:lpstr>Wingdings</vt:lpstr>
      <vt:lpstr>ekonomi</vt:lpstr>
      <vt:lpstr>1_Rics</vt:lpstr>
      <vt:lpstr>h.t.</vt:lpstr>
      <vt:lpstr>PowerPoint Sunusu</vt:lpstr>
      <vt:lpstr>Varlıkların Değerlendirilmesi</vt:lpstr>
      <vt:lpstr>Varlıkların Değerlemesi</vt:lpstr>
      <vt:lpstr>Va rlıkların Pazar Değeri ve Pazar Dengesi</vt:lpstr>
      <vt:lpstr>Tahvil Nedir?</vt:lpstr>
      <vt:lpstr>Tahvil Çeşitleri</vt:lpstr>
      <vt:lpstr>           Tahvil Derecelemesi</vt:lpstr>
      <vt:lpstr>           Tahvil Derecelemesi</vt:lpstr>
      <vt:lpstr>Genel Değerleme Modeli</vt:lpstr>
      <vt:lpstr>       Genel Değerleme Modeli</vt:lpstr>
      <vt:lpstr>Tahvil Değerlemesi</vt:lpstr>
      <vt:lpstr>Tahvil Değerlemesi</vt:lpstr>
      <vt:lpstr>       Tahvil Değerlemesi</vt:lpstr>
      <vt:lpstr>      Vadeye Kadar Getiri</vt:lpstr>
      <vt:lpstr>       Vadeye Kadar Getiri</vt:lpstr>
      <vt:lpstr>       Süresiz Tahvillerin Değerlemesi</vt:lpstr>
      <vt:lpstr>       Hisse Senedi Değerlemesi</vt:lpstr>
      <vt:lpstr>Hisse Senedi Fiyatının Değişmesinin Sebepleri</vt:lpstr>
      <vt:lpstr>       İmtiyazlı Hisse Senetlerinin Değerlemesi</vt:lpstr>
      <vt:lpstr>       Bir- Dönem Temettü Değerleme Modeli</vt:lpstr>
      <vt:lpstr>            n- Dönem Temettü Değerleme Modeli</vt:lpstr>
      <vt:lpstr>Hisse Senetlerinin Değerlemesi İçin Büyüme Modelleri</vt:lpstr>
      <vt:lpstr>Hisse Senetlerinin Değerlemesi İçin Büyüme Modelleri</vt:lpstr>
      <vt:lpstr>Hisse Senetlerinin Değerlemesi İçin Büyüme Modelleri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817</cp:revision>
  <cp:lastPrinted>2016-10-24T07:53:35Z</cp:lastPrinted>
  <dcterms:created xsi:type="dcterms:W3CDTF">2016-09-18T09:35:24Z</dcterms:created>
  <dcterms:modified xsi:type="dcterms:W3CDTF">2020-02-26T13:02:47Z</dcterms:modified>
</cp:coreProperties>
</file>