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8"/>
  </p:notesMasterIdLst>
  <p:sldIdLst>
    <p:sldId id="567" r:id="rId2"/>
    <p:sldId id="430" r:id="rId3"/>
    <p:sldId id="431" r:id="rId4"/>
    <p:sldId id="432" r:id="rId5"/>
    <p:sldId id="433" r:id="rId6"/>
    <p:sldId id="434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6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chemeClr val="bg1"/>
                </a:solidFill>
              </a:rPr>
              <a:t>KOLEKTİF GÜVENLİK SİSTEMİ</a:t>
            </a:r>
            <a:endParaRPr lang="tr-TR" sz="4800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chemeClr val="bg1"/>
                </a:solidFill>
              </a:rPr>
              <a:t>BM Antlaşması’nın 6. Bölümü ile ilişkisi</a:t>
            </a:r>
          </a:p>
          <a:p>
            <a:pPr algn="just">
              <a:buFont typeface="Arial" charset="0"/>
              <a:buChar char="•"/>
            </a:pPr>
            <a:endParaRPr lang="tr-TR" dirty="0" smtClean="0">
              <a:solidFill>
                <a:schemeClr val="bg1"/>
              </a:solidFill>
            </a:endParaRP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BM Antlaşması’nın 7. Bölümü </a:t>
            </a:r>
            <a:r>
              <a:rPr lang="tr-TR" b="1" dirty="0" smtClean="0">
                <a:solidFill>
                  <a:schemeClr val="bg1"/>
                </a:solidFill>
              </a:rPr>
              <a:t>(m. 39)</a:t>
            </a:r>
          </a:p>
          <a:p>
            <a:pPr lvl="2" algn="just">
              <a:buFontTx/>
              <a:buChar char="-"/>
            </a:pPr>
            <a:r>
              <a:rPr lang="tr-TR" dirty="0" smtClean="0">
                <a:solidFill>
                  <a:schemeClr val="bg1"/>
                </a:solidFill>
              </a:rPr>
              <a:t>Uluslararası barış ve güvenliğin tehdidi</a:t>
            </a:r>
          </a:p>
          <a:p>
            <a:pPr lvl="2" algn="just">
              <a:buFontTx/>
              <a:buChar char="-"/>
            </a:pPr>
            <a:r>
              <a:rPr lang="tr-TR" dirty="0" smtClean="0">
                <a:solidFill>
                  <a:schemeClr val="bg1"/>
                </a:solidFill>
              </a:rPr>
              <a:t>Uluslararası barış ve güvenliğin ihlali	</a:t>
            </a:r>
          </a:p>
          <a:p>
            <a:pPr lvl="2" algn="just">
              <a:buFontTx/>
              <a:buChar char="-"/>
            </a:pPr>
            <a:r>
              <a:rPr lang="tr-TR" dirty="0" smtClean="0">
                <a:solidFill>
                  <a:schemeClr val="bg1"/>
                </a:solidFill>
              </a:rPr>
              <a:t>Saldırı (3314 sayılı BM Genel Kurulu Kararı)</a:t>
            </a:r>
          </a:p>
          <a:p>
            <a:pPr lvl="1" algn="just"/>
            <a:r>
              <a:rPr lang="tr-TR" dirty="0" smtClean="0">
                <a:solidFill>
                  <a:schemeClr val="bg1"/>
                </a:solidFill>
              </a:rPr>
              <a:t>Kuvvet kullanma içermeyen tedbirler </a:t>
            </a:r>
            <a:r>
              <a:rPr lang="tr-TR" b="1" dirty="0" smtClean="0">
                <a:solidFill>
                  <a:schemeClr val="bg1"/>
                </a:solidFill>
              </a:rPr>
              <a:t>(m.41)</a:t>
            </a:r>
          </a:p>
          <a:p>
            <a:pPr lvl="1" algn="just"/>
            <a:r>
              <a:rPr lang="tr-TR" dirty="0" smtClean="0">
                <a:solidFill>
                  <a:schemeClr val="bg1"/>
                </a:solidFill>
              </a:rPr>
              <a:t>Kuvvet kullanmayı içeren tedbirler </a:t>
            </a:r>
            <a:r>
              <a:rPr lang="tr-TR" b="1" dirty="0" smtClean="0">
                <a:solidFill>
                  <a:schemeClr val="bg1"/>
                </a:solidFill>
              </a:rPr>
              <a:t>(m.42) 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MEŞRU MÜDAFAA HAKKI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chemeClr val="bg1"/>
                </a:solidFill>
              </a:rPr>
              <a:t>Kuvvet kullanma yasağının </a:t>
            </a:r>
            <a:r>
              <a:rPr lang="tr-TR" b="1" dirty="0" smtClean="0">
                <a:solidFill>
                  <a:schemeClr val="bg1"/>
                </a:solidFill>
              </a:rPr>
              <a:t>istisna</a:t>
            </a:r>
            <a:r>
              <a:rPr lang="tr-TR" dirty="0" smtClean="0">
                <a:solidFill>
                  <a:schemeClr val="bg1"/>
                </a:solidFill>
              </a:rPr>
              <a:t>sı</a:t>
            </a:r>
          </a:p>
          <a:p>
            <a:pPr algn="just">
              <a:buNone/>
            </a:pPr>
            <a:r>
              <a:rPr lang="tr-TR" dirty="0" smtClean="0">
                <a:solidFill>
                  <a:schemeClr val="bg1"/>
                </a:solidFill>
              </a:rPr>
              <a:t>	</a:t>
            </a:r>
            <a:r>
              <a:rPr lang="tr-TR" b="1" dirty="0" smtClean="0">
                <a:solidFill>
                  <a:schemeClr val="bg1">
                    <a:lumMod val="75000"/>
                  </a:schemeClr>
                </a:solidFill>
              </a:rPr>
              <a:t>Meşru müdafaa hakkı</a:t>
            </a:r>
          </a:p>
          <a:p>
            <a:pPr algn="just"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pPr algn="just"/>
            <a:r>
              <a:rPr lang="tr-TR" dirty="0" smtClean="0">
                <a:solidFill>
                  <a:schemeClr val="bg1"/>
                </a:solidFill>
              </a:rPr>
              <a:t>Meşru müdafaa hakkı </a:t>
            </a:r>
            <a:r>
              <a:rPr lang="tr-TR" b="1" dirty="0" smtClean="0">
                <a:solidFill>
                  <a:schemeClr val="bg1"/>
                </a:solidFill>
              </a:rPr>
              <a:t>(m. 51)</a:t>
            </a:r>
          </a:p>
          <a:p>
            <a:pPr lvl="1" algn="just">
              <a:buFontTx/>
              <a:buChar char="-"/>
            </a:pP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Silahlı saldırıya karşı 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münferiden veya müştereken</a:t>
            </a:r>
          </a:p>
          <a:p>
            <a:pPr lvl="1" algn="just">
              <a:buFontTx/>
              <a:buChar char="-"/>
            </a:pPr>
            <a:r>
              <a:rPr lang="tr-TR" dirty="0" smtClean="0">
                <a:solidFill>
                  <a:schemeClr val="bg1"/>
                </a:solidFill>
              </a:rPr>
              <a:t>Güvenlik Konseyi’ne bildirim</a:t>
            </a:r>
          </a:p>
          <a:p>
            <a:pPr lvl="1" algn="just">
              <a:buFontTx/>
              <a:buChar char="-"/>
            </a:pPr>
            <a:r>
              <a:rPr lang="tr-TR" dirty="0" smtClean="0">
                <a:solidFill>
                  <a:schemeClr val="bg1"/>
                </a:solidFill>
              </a:rPr>
              <a:t>Güvenlik Konseyi tedbirleri ile sona erme</a:t>
            </a:r>
          </a:p>
          <a:p>
            <a:pPr algn="just">
              <a:buNone/>
            </a:pP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MEŞRU MÜDAFAA HAKKI 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Metin kutusu 8"/>
          <p:cNvSpPr txBox="1"/>
          <p:nvPr/>
        </p:nvSpPr>
        <p:spPr>
          <a:xfrm>
            <a:off x="611560" y="644404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kaynak </a:t>
            </a:r>
            <a:r>
              <a:rPr lang="tr-TR" dirty="0">
                <a:solidFill>
                  <a:schemeClr val="bg1">
                    <a:lumMod val="95000"/>
                  </a:schemeClr>
                </a:solidFill>
              </a:rPr>
              <a:t>: 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http://www.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unicankara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org.tr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/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doc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_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pdf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/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chart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_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turkce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pdf</a:t>
            </a:r>
            <a:endParaRPr lang="tr-T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714348" y="2071678"/>
            <a:ext cx="81439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Bu </a:t>
            </a:r>
            <a:r>
              <a:rPr lang="tr-TR" dirty="0" err="1" smtClean="0"/>
              <a:t>Antlaşma’nın</a:t>
            </a:r>
            <a:r>
              <a:rPr lang="tr-TR" dirty="0" smtClean="0"/>
              <a:t> hiçbir hükmü, Birleşmiş Milletler üyelerinden birinin </a:t>
            </a:r>
            <a:r>
              <a:rPr lang="tr-TR" b="1" dirty="0" smtClean="0">
                <a:solidFill>
                  <a:schemeClr val="bg1"/>
                </a:solidFill>
              </a:rPr>
              <a:t>silahlı bir saldırıya hedef olması</a:t>
            </a:r>
            <a:r>
              <a:rPr lang="tr-TR" dirty="0" smtClean="0"/>
              <a:t> halinde, </a:t>
            </a:r>
            <a:r>
              <a:rPr lang="tr-TR" b="1" dirty="0" smtClean="0"/>
              <a:t>Güvenlik Konseyi uluslararası barış ve güvenliğin korunması için gerekli önlemleri alıncaya değin</a:t>
            </a:r>
            <a:r>
              <a:rPr lang="tr-TR" dirty="0" smtClean="0"/>
              <a:t>, bu üyenin </a:t>
            </a:r>
            <a:r>
              <a:rPr lang="tr-TR" b="1" dirty="0" smtClean="0">
                <a:solidFill>
                  <a:schemeClr val="bg1"/>
                </a:solidFill>
              </a:rPr>
              <a:t>doğal </a:t>
            </a:r>
            <a:r>
              <a:rPr lang="tr-TR" dirty="0" smtClean="0"/>
              <a:t>olan </a:t>
            </a:r>
            <a:r>
              <a:rPr lang="tr-TR" b="1" dirty="0" smtClean="0">
                <a:solidFill>
                  <a:schemeClr val="bg1"/>
                </a:solidFill>
              </a:rPr>
              <a:t>bireysel ya da kolektif meşru müdafaa hakkına</a:t>
            </a:r>
            <a:r>
              <a:rPr lang="tr-TR" b="1" dirty="0" smtClean="0"/>
              <a:t> halel getirmez.</a:t>
            </a:r>
            <a:r>
              <a:rPr lang="tr-TR" dirty="0" smtClean="0"/>
              <a:t> Üyelerin bu meşru müdafaa hakkını kullanırken aldıkları </a:t>
            </a:r>
            <a:r>
              <a:rPr lang="tr-TR" b="1" dirty="0" smtClean="0"/>
              <a:t>önlemler hemen Güvenlik Konseyi’ne bildirilir </a:t>
            </a:r>
            <a:r>
              <a:rPr lang="tr-TR" dirty="0" smtClean="0"/>
              <a:t>ve </a:t>
            </a:r>
            <a:r>
              <a:rPr lang="tr-TR" b="1" dirty="0" smtClean="0"/>
              <a:t>Konsey’in </a:t>
            </a:r>
            <a:r>
              <a:rPr lang="tr-TR" dirty="0" smtClean="0"/>
              <a:t>işbu Antlaşma gereğince uluslararası barış ve güvenliğin korunması ya da yeniden kurulması için gerekli göreceği biçimde her an hareket etme </a:t>
            </a:r>
            <a:r>
              <a:rPr lang="tr-TR" b="1" dirty="0" smtClean="0"/>
              <a:t>yetki ve görevini hiçbir biçimde etkilemez.</a:t>
            </a:r>
            <a:endParaRPr lang="tr-TR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Metin kutusu 9"/>
          <p:cNvSpPr txBox="1"/>
          <p:nvPr/>
        </p:nvSpPr>
        <p:spPr>
          <a:xfrm>
            <a:off x="611560" y="1196752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>
                    <a:lumMod val="95000"/>
                  </a:schemeClr>
                </a:solidFill>
              </a:rPr>
              <a:t>BM Antlaşması, m. 51</a:t>
            </a:r>
            <a:endParaRPr lang="tr-TR" sz="32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Meşru müdafaa = doğal hak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Uluslararası örf ve adet hukuku kuralı </a:t>
            </a:r>
          </a:p>
          <a:p>
            <a:pPr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1837 yılında yaşanan </a:t>
            </a:r>
            <a:r>
              <a:rPr lang="tr-TR" b="1" dirty="0" err="1" smtClean="0">
                <a:solidFill>
                  <a:schemeClr val="bg1"/>
                </a:solidFill>
              </a:rPr>
              <a:t>Caroline</a:t>
            </a:r>
            <a:r>
              <a:rPr lang="tr-TR" b="1" dirty="0" smtClean="0">
                <a:solidFill>
                  <a:schemeClr val="bg1"/>
                </a:solidFill>
              </a:rPr>
              <a:t> Olayı</a:t>
            </a:r>
          </a:p>
          <a:p>
            <a:pPr>
              <a:buNone/>
            </a:pPr>
            <a:r>
              <a:rPr lang="tr-TR" b="1" dirty="0" smtClean="0">
                <a:solidFill>
                  <a:schemeClr val="bg1"/>
                </a:solidFill>
              </a:rPr>
              <a:t>	</a:t>
            </a:r>
            <a:r>
              <a:rPr lang="tr-TR" b="1" dirty="0" err="1" smtClean="0">
                <a:solidFill>
                  <a:schemeClr val="bg1"/>
                </a:solidFill>
              </a:rPr>
              <a:t>Webster</a:t>
            </a:r>
            <a:r>
              <a:rPr lang="tr-TR" b="1" dirty="0" smtClean="0">
                <a:solidFill>
                  <a:schemeClr val="bg1"/>
                </a:solidFill>
              </a:rPr>
              <a:t> Yazışmaları</a:t>
            </a:r>
          </a:p>
          <a:p>
            <a:pPr>
              <a:buNone/>
            </a:pPr>
            <a:r>
              <a:rPr lang="tr-TR" dirty="0" smtClean="0">
                <a:solidFill>
                  <a:schemeClr val="bg1"/>
                </a:solidFill>
              </a:rPr>
              <a:t>	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- gereklilik</a:t>
            </a:r>
          </a:p>
          <a:p>
            <a:pPr>
              <a:buNone/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	- </a:t>
            </a:r>
            <a:r>
              <a:rPr lang="tr-TR" dirty="0" err="1" smtClean="0">
                <a:solidFill>
                  <a:schemeClr val="bg1">
                    <a:lumMod val="85000"/>
                  </a:schemeClr>
                </a:solidFill>
              </a:rPr>
              <a:t>aciliyet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	- orantılılık </a:t>
            </a:r>
          </a:p>
          <a:p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MEŞRU MÜDAFAA HAKKI </a:t>
            </a:r>
            <a:endParaRPr lang="tr-T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 smtClean="0">
                <a:solidFill>
                  <a:schemeClr val="bg1"/>
                </a:solidFill>
              </a:rPr>
              <a:t/>
            </a:r>
            <a:br>
              <a:rPr lang="tr-TR" sz="4000" dirty="0" smtClean="0">
                <a:solidFill>
                  <a:schemeClr val="bg1"/>
                </a:solidFill>
              </a:rPr>
            </a:br>
            <a:r>
              <a:rPr lang="tr-TR" sz="4000" b="1" dirty="0" smtClean="0">
                <a:solidFill>
                  <a:schemeClr val="bg1"/>
                </a:solidFill>
              </a:rPr>
              <a:t>GÜNÜMÜZ MEŞRU MÜDAFAA HAKKI YAKLAŞIMLARI</a:t>
            </a:r>
            <a:r>
              <a:rPr lang="tr-TR" sz="4000" dirty="0" smtClean="0">
                <a:solidFill>
                  <a:schemeClr val="bg1"/>
                </a:solidFill>
              </a:rPr>
              <a:t/>
            </a:r>
            <a:br>
              <a:rPr lang="tr-TR" sz="4000" dirty="0" smtClean="0">
                <a:solidFill>
                  <a:schemeClr val="bg1"/>
                </a:solidFill>
              </a:rPr>
            </a:br>
            <a:endParaRPr lang="tr-TR" sz="4000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Önleyici meşru müdafaa</a:t>
            </a:r>
          </a:p>
          <a:p>
            <a:pPr lvl="1" algn="just"/>
            <a:r>
              <a:rPr lang="tr-TR" dirty="0" smtClean="0">
                <a:solidFill>
                  <a:schemeClr val="bg1"/>
                </a:solidFill>
              </a:rPr>
              <a:t>Yakın ve gerçek bir tehlike</a:t>
            </a:r>
          </a:p>
          <a:p>
            <a:pPr lvl="1" algn="just"/>
            <a:r>
              <a:rPr lang="tr-TR" dirty="0" smtClean="0">
                <a:solidFill>
                  <a:schemeClr val="bg1"/>
                </a:solidFill>
              </a:rPr>
              <a:t>Silahlı saldırının gerçekleşmesi şartı aranmaz</a:t>
            </a:r>
          </a:p>
          <a:p>
            <a:pPr lvl="1"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Reagan doktrini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Kuvvet kullanma yasağının ihlali şartı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Silahlı saldırı şartı aranmaz</a:t>
            </a:r>
          </a:p>
          <a:p>
            <a:pPr lvl="1"/>
            <a:r>
              <a:rPr lang="tr-TR" b="1" dirty="0" smtClean="0">
                <a:solidFill>
                  <a:schemeClr val="bg1"/>
                </a:solidFill>
              </a:rPr>
              <a:t>Karşılıklılık ilkesi</a:t>
            </a:r>
          </a:p>
          <a:p>
            <a:pPr>
              <a:buNone/>
            </a:pPr>
            <a:r>
              <a:rPr lang="tr-TR" dirty="0" smtClean="0">
                <a:solidFill>
                  <a:schemeClr val="bg1"/>
                </a:solidFill>
              </a:rPr>
              <a:t>	</a:t>
            </a:r>
          </a:p>
          <a:p>
            <a:pPr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endParaRPr lang="tr-T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 smtClean="0">
              <a:solidFill>
                <a:schemeClr val="bg1"/>
              </a:solidFill>
            </a:endParaRPr>
          </a:p>
          <a:p>
            <a:pPr algn="just"/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Bush Doktrini </a:t>
            </a:r>
          </a:p>
          <a:p>
            <a:pPr lvl="1" algn="just"/>
            <a:r>
              <a:rPr lang="tr-TR" dirty="0" smtClean="0">
                <a:solidFill>
                  <a:schemeClr val="bg1"/>
                </a:solidFill>
              </a:rPr>
              <a:t>11 Eylül 2001 terörist saldırıları</a:t>
            </a:r>
          </a:p>
          <a:p>
            <a:pPr lvl="1" algn="just"/>
            <a:r>
              <a:rPr lang="tr-TR" dirty="0" smtClean="0">
                <a:solidFill>
                  <a:schemeClr val="bg1"/>
                </a:solidFill>
              </a:rPr>
              <a:t>ABD’ye yönelik tehdit şartı</a:t>
            </a:r>
          </a:p>
          <a:p>
            <a:pPr lvl="1" algn="just"/>
            <a:r>
              <a:rPr lang="tr-TR" dirty="0" smtClean="0">
                <a:solidFill>
                  <a:schemeClr val="bg1"/>
                </a:solidFill>
              </a:rPr>
              <a:t>Silahlı saldırı şartı aranmaz, </a:t>
            </a:r>
            <a:r>
              <a:rPr lang="tr-TR" b="1" dirty="0" smtClean="0">
                <a:solidFill>
                  <a:schemeClr val="bg1"/>
                </a:solidFill>
              </a:rPr>
              <a:t>ihtimal </a:t>
            </a:r>
            <a:r>
              <a:rPr lang="tr-TR" dirty="0" smtClean="0">
                <a:solidFill>
                  <a:schemeClr val="bg1"/>
                </a:solidFill>
              </a:rPr>
              <a:t>yeterlidir.</a:t>
            </a:r>
          </a:p>
          <a:p>
            <a:pPr lvl="1" algn="just">
              <a:buNone/>
            </a:pPr>
            <a:endParaRPr lang="tr-TR" dirty="0" smtClean="0">
              <a:solidFill>
                <a:schemeClr val="bg1"/>
              </a:solidFill>
            </a:endParaRPr>
          </a:p>
          <a:p>
            <a:pPr algn="just"/>
            <a:r>
              <a:rPr lang="tr-TR" b="1" dirty="0" smtClean="0">
                <a:solidFill>
                  <a:schemeClr val="bg1"/>
                </a:solidFill>
              </a:rPr>
              <a:t>Kuvvet kullanma yasağının kapsamı</a:t>
            </a:r>
          </a:p>
          <a:p>
            <a:pPr algn="just"/>
            <a:r>
              <a:rPr lang="tr-TR" b="1" dirty="0" smtClean="0">
                <a:solidFill>
                  <a:schemeClr val="bg1"/>
                </a:solidFill>
              </a:rPr>
              <a:t>Meşru müdafaa hakkı ile ilişkisi</a:t>
            </a:r>
          </a:p>
        </p:txBody>
      </p:sp>
      <p:sp>
        <p:nvSpPr>
          <p:cNvPr id="6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tr-TR" sz="4000" dirty="0" smtClean="0">
                <a:solidFill>
                  <a:schemeClr val="bg1"/>
                </a:solidFill>
              </a:rPr>
              <a:t/>
            </a:r>
            <a:br>
              <a:rPr lang="tr-TR" sz="4000" dirty="0" smtClean="0">
                <a:solidFill>
                  <a:schemeClr val="bg1"/>
                </a:solidFill>
              </a:rPr>
            </a:br>
            <a:r>
              <a:rPr lang="tr-TR" sz="4000" b="1" dirty="0" smtClean="0">
                <a:solidFill>
                  <a:schemeClr val="bg1"/>
                </a:solidFill>
              </a:rPr>
              <a:t>GÜNÜMÜZ MEŞRU MÜDAFAA HAKKI YAKLAŞIMLARI</a:t>
            </a:r>
            <a:r>
              <a:rPr lang="tr-TR" sz="4000" dirty="0" smtClean="0">
                <a:solidFill>
                  <a:schemeClr val="bg1"/>
                </a:solidFill>
              </a:rPr>
              <a:t/>
            </a:r>
            <a:br>
              <a:rPr lang="tr-TR" sz="4000" dirty="0" smtClean="0">
                <a:solidFill>
                  <a:schemeClr val="bg1"/>
                </a:solidFill>
              </a:rPr>
            </a:br>
            <a:endParaRPr lang="tr-TR" sz="4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2576</TotalTime>
  <Words>209</Words>
  <Application>Microsoft Office PowerPoint</Application>
  <PresentationFormat>Ekran Gösterisi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KOLEKTİF GÜVENLİK SİSTEMİ</vt:lpstr>
      <vt:lpstr>MEŞRU MÜDAFAA HAKKI </vt:lpstr>
      <vt:lpstr>MEŞRU MÜDAFAA HAKKI </vt:lpstr>
      <vt:lpstr>MEŞRU MÜDAFAA HAKKI </vt:lpstr>
      <vt:lpstr> GÜNÜMÜZ MEŞRU MÜDAFAA HAKKI YAKLAŞIMLARI </vt:lpstr>
      <vt:lpstr> GÜNÜMÜZ MEŞRU MÜDAFAA HAKKI YAKLAŞIMLARI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277</cp:revision>
  <dcterms:modified xsi:type="dcterms:W3CDTF">2018-02-15T16:00:45Z</dcterms:modified>
</cp:coreProperties>
</file>