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2"/>
  </p:notesMasterIdLst>
  <p:handoutMasterIdLst>
    <p:handoutMasterId r:id="rId23"/>
  </p:handoutMasterIdLst>
  <p:sldIdLst>
    <p:sldId id="256" r:id="rId2"/>
    <p:sldId id="258" r:id="rId3"/>
    <p:sldId id="274" r:id="rId4"/>
    <p:sldId id="271" r:id="rId5"/>
    <p:sldId id="276" r:id="rId6"/>
    <p:sldId id="272" r:id="rId7"/>
    <p:sldId id="259" r:id="rId8"/>
    <p:sldId id="273" r:id="rId9"/>
    <p:sldId id="260" r:id="rId10"/>
    <p:sldId id="261" r:id="rId11"/>
    <p:sldId id="262" r:id="rId12"/>
    <p:sldId id="275" r:id="rId13"/>
    <p:sldId id="277"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590"/>
  </p:normalViewPr>
  <p:slideViewPr>
    <p:cSldViewPr>
      <p:cViewPr varScale="1">
        <p:scale>
          <a:sx n="105" d="100"/>
          <a:sy n="105" d="100"/>
        </p:scale>
        <p:origin x="1840" y="20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99B42AD-CC13-4463-83CF-D1EAC6851695}" type="datetimeFigureOut">
              <a:rPr lang="tr-TR" smtClean="0"/>
              <a:t>30.08.2020</a:t>
            </a:fld>
            <a:endParaRPr lang="tr-TR"/>
          </a:p>
        </p:txBody>
      </p:sp>
      <p:sp>
        <p:nvSpPr>
          <p:cNvPr id="4" name="Altbilgi Yer Tutucusu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FFC8DF3-1AC8-4409-A8AE-DA41A8EF99D1}" type="slidenum">
              <a:rPr lang="tr-TR" smtClean="0"/>
              <a:t>‹#›</a:t>
            </a:fld>
            <a:endParaRPr lang="tr-TR"/>
          </a:p>
        </p:txBody>
      </p:sp>
    </p:spTree>
    <p:extLst>
      <p:ext uri="{BB962C8B-B14F-4D97-AF65-F5344CB8AC3E}">
        <p14:creationId xmlns:p14="http://schemas.microsoft.com/office/powerpoint/2010/main" val="36331364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2F594A-9ACF-4F96-90B2-27F8C3949AF7}" type="datetimeFigureOut">
              <a:rPr lang="tr-TR" smtClean="0"/>
              <a:t>30.08.2020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B2FE6B-45F8-49B3-8585-A83219B8BD31}" type="slidenum">
              <a:rPr lang="tr-TR" smtClean="0"/>
              <a:t>‹#›</a:t>
            </a:fld>
            <a:endParaRPr lang="tr-TR"/>
          </a:p>
        </p:txBody>
      </p:sp>
    </p:spTree>
    <p:extLst>
      <p:ext uri="{BB962C8B-B14F-4D97-AF65-F5344CB8AC3E}">
        <p14:creationId xmlns:p14="http://schemas.microsoft.com/office/powerpoint/2010/main" val="1043796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33E6D871-2EA9-4C4B-A060-DE662321EE16}" type="datetime1">
              <a:rPr lang="tr-TR" smtClean="0"/>
              <a:t>30.08.2020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1532970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9592F320-7174-4072-8B5B-FA049EE09384}" type="datetime1">
              <a:rPr lang="tr-TR" smtClean="0"/>
              <a:t>30.08.2020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4252336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7DC2E05-2A6E-4D79-94EC-3B7E834DB0DE}" type="datetime1">
              <a:rPr lang="tr-TR" smtClean="0"/>
              <a:t>30.08.2020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4211911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2B1D12B-3259-4162-B0A7-14EC42446078}" type="datetime1">
              <a:rPr lang="tr-TR" smtClean="0"/>
              <a:t>30.08.2020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3549798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06B954F8-E94E-4596-85AD-3950D355C5C8}" type="datetime1">
              <a:rPr lang="tr-TR" smtClean="0"/>
              <a:t>30.08.2020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2995834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C2E0103C-0CC5-4C13-B2AC-9294F220F3DF}" type="datetime1">
              <a:rPr lang="tr-TR" smtClean="0"/>
              <a:t>30.08.2020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67775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7E8D26B7-AF88-420D-AF82-AD62EED94750}" type="datetime1">
              <a:rPr lang="tr-TR" smtClean="0"/>
              <a:t>30.08.2020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444927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75877483-76F7-4B79-BB0C-5DD721F69D5E}" type="datetime1">
              <a:rPr lang="tr-TR" smtClean="0"/>
              <a:t>30.08.2020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3324420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D6CB09D-F4AE-4850-99E2-FF3BF174069E}" type="datetime1">
              <a:rPr lang="tr-TR" smtClean="0"/>
              <a:t>30.08.2020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3697152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5FB28CC-5DC0-4186-98A1-2C05E3CBA881}" type="datetime1">
              <a:rPr lang="tr-TR" smtClean="0"/>
              <a:t>30.08.2020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2773851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1FFDF3D8-B58B-4497-B314-CF1DFCD09622}" type="datetime1">
              <a:rPr lang="tr-TR" smtClean="0"/>
              <a:t>30.08.2020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1727745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E66286-D5A0-43BC-ACA1-D2B83BDFA8F3}" type="datetime1">
              <a:rPr lang="tr-TR" smtClean="0"/>
              <a:t>30.08.2020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00E09B-9232-4BE4-8F4C-32165B2D767A}" type="slidenum">
              <a:rPr lang="tr-TR" smtClean="0"/>
              <a:t>‹#›</a:t>
            </a:fld>
            <a:endParaRPr lang="tr-TR"/>
          </a:p>
        </p:txBody>
      </p:sp>
    </p:spTree>
    <p:extLst>
      <p:ext uri="{BB962C8B-B14F-4D97-AF65-F5344CB8AC3E}">
        <p14:creationId xmlns:p14="http://schemas.microsoft.com/office/powerpoint/2010/main" val="32186421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Kamu </a:t>
            </a:r>
            <a:r>
              <a:rPr lang="tr-TR"/>
              <a:t>Diplomasisi Nedir?</a:t>
            </a:r>
            <a:endParaRPr lang="tr-TR" dirty="0"/>
          </a:p>
        </p:txBody>
      </p:sp>
      <p:sp>
        <p:nvSpPr>
          <p:cNvPr id="3" name="Alt Başlık 2"/>
          <p:cNvSpPr>
            <a:spLocks noGrp="1"/>
          </p:cNvSpPr>
          <p:nvPr>
            <p:ph type="subTitle" idx="1"/>
          </p:nvPr>
        </p:nvSpPr>
        <p:spPr/>
        <p:txBody>
          <a:bodyPr/>
          <a:lstStyle/>
          <a:p>
            <a:r>
              <a:rPr lang="tr-TR" dirty="0"/>
              <a:t>Doç. Dr. Aslı Yağmurlu</a:t>
            </a:r>
          </a:p>
        </p:txBody>
      </p:sp>
    </p:spTree>
    <p:extLst>
      <p:ext uri="{BB962C8B-B14F-4D97-AF65-F5344CB8AC3E}">
        <p14:creationId xmlns:p14="http://schemas.microsoft.com/office/powerpoint/2010/main" val="1311801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Kamu</a:t>
            </a:r>
          </a:p>
        </p:txBody>
      </p:sp>
      <p:sp>
        <p:nvSpPr>
          <p:cNvPr id="3" name="İçerik Yer Tutucusu 2"/>
          <p:cNvSpPr>
            <a:spLocks noGrp="1"/>
          </p:cNvSpPr>
          <p:nvPr>
            <p:ph idx="1"/>
          </p:nvPr>
        </p:nvSpPr>
        <p:spPr/>
        <p:txBody>
          <a:bodyPr/>
          <a:lstStyle/>
          <a:p>
            <a:r>
              <a:rPr lang="tr-TR" dirty="0"/>
              <a:t>Kamu kavramı, “teknik anlamda bir kuruluşun eylem ve işlemlerinden doğrudan ya da dolaylı, olumlu ya da olumsuz olarak etkilenen; kanaat ve eylemleriyle kuruluşu olumlu ya da olumsuz, doğrudan ya da dolaylı olarak etkileyen; ortak kanılara, davranışlara ve çıkarlara sahip birey, grup ve kuruluşları anlatmaktadır” (Uysal, 1998: 65). </a:t>
            </a:r>
          </a:p>
        </p:txBody>
      </p:sp>
      <p:sp>
        <p:nvSpPr>
          <p:cNvPr id="4" name="Slayt Numarası Yer Tutucusu 3"/>
          <p:cNvSpPr>
            <a:spLocks noGrp="1"/>
          </p:cNvSpPr>
          <p:nvPr>
            <p:ph type="sldNum" sz="quarter" idx="12"/>
          </p:nvPr>
        </p:nvSpPr>
        <p:spPr/>
        <p:txBody>
          <a:bodyPr/>
          <a:lstStyle/>
          <a:p>
            <a:fld id="{F900E09B-9232-4BE4-8F4C-32165B2D767A}" type="slidenum">
              <a:rPr lang="tr-TR" smtClean="0"/>
              <a:t>10</a:t>
            </a:fld>
            <a:endParaRPr lang="tr-TR"/>
          </a:p>
        </p:txBody>
      </p:sp>
    </p:spTree>
    <p:extLst>
      <p:ext uri="{BB962C8B-B14F-4D97-AF65-F5344CB8AC3E}">
        <p14:creationId xmlns:p14="http://schemas.microsoft.com/office/powerpoint/2010/main" val="2830353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Kamu</a:t>
            </a:r>
          </a:p>
        </p:txBody>
      </p:sp>
      <p:sp>
        <p:nvSpPr>
          <p:cNvPr id="3" name="İçerik Yer Tutucusu 2"/>
          <p:cNvSpPr>
            <a:spLocks noGrp="1"/>
          </p:cNvSpPr>
          <p:nvPr>
            <p:ph idx="1"/>
          </p:nvPr>
        </p:nvSpPr>
        <p:spPr/>
        <p:txBody>
          <a:bodyPr>
            <a:normAutofit fontScale="92500" lnSpcReduction="10000"/>
          </a:bodyPr>
          <a:lstStyle/>
          <a:p>
            <a:r>
              <a:rPr lang="tr-TR" dirty="0"/>
              <a:t>“İnsanlar benzer bir sorunla yüz yüze kaldıklarında, bir sorunun varlığına karar verdiklerinde ve o sorun konusunda bir şey yapmak üzere örgütlendiklerinde kamular oluşur” (</a:t>
            </a:r>
            <a:r>
              <a:rPr lang="tr-TR" dirty="0" err="1"/>
              <a:t>Dozier</a:t>
            </a:r>
            <a:r>
              <a:rPr lang="tr-TR" dirty="0"/>
              <a:t> ve </a:t>
            </a:r>
            <a:r>
              <a:rPr lang="tr-TR" dirty="0" err="1"/>
              <a:t>Ehling</a:t>
            </a:r>
            <a:r>
              <a:rPr lang="tr-TR" dirty="0"/>
              <a:t>, 2005: 185). </a:t>
            </a:r>
          </a:p>
          <a:p>
            <a:r>
              <a:rPr lang="tr-TR" dirty="0"/>
              <a:t>Günümüzde, bahsedilen kamunun kendi içinde benzer olan bireyler toplamından daha çok gittikçe farklılaşan etnik, kültürel, dini ve daha birçok başlıkta toplanabilecek grupları tarif ettiği de ifade edilmektedir (Yıldız, 2010: 27). </a:t>
            </a:r>
          </a:p>
        </p:txBody>
      </p:sp>
      <p:sp>
        <p:nvSpPr>
          <p:cNvPr id="4" name="Slayt Numarası Yer Tutucusu 3"/>
          <p:cNvSpPr>
            <a:spLocks noGrp="1"/>
          </p:cNvSpPr>
          <p:nvPr>
            <p:ph type="sldNum" sz="quarter" idx="12"/>
          </p:nvPr>
        </p:nvSpPr>
        <p:spPr/>
        <p:txBody>
          <a:bodyPr/>
          <a:lstStyle/>
          <a:p>
            <a:fld id="{F900E09B-9232-4BE4-8F4C-32165B2D767A}" type="slidenum">
              <a:rPr lang="tr-TR" smtClean="0"/>
              <a:t>11</a:t>
            </a:fld>
            <a:endParaRPr lang="tr-TR"/>
          </a:p>
        </p:txBody>
      </p:sp>
    </p:spTree>
    <p:extLst>
      <p:ext uri="{BB962C8B-B14F-4D97-AF65-F5344CB8AC3E}">
        <p14:creationId xmlns:p14="http://schemas.microsoft.com/office/powerpoint/2010/main" val="1451335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a:t>Kamu diplomasisindeki kamu kavramı, yabancı haklar, yabancı kitleler, dünyadaki insanlar, diğer ülkelerin insanları, yabancı vatandaşlar, dışarıdaki genel halk gibi kavramlarla ifade edilmektedir.</a:t>
            </a:r>
          </a:p>
          <a:p>
            <a:r>
              <a:rPr lang="tr-TR" dirty="0"/>
              <a:t>Sivil toplum kuruluşları, üniversiteler ve okullar, kanaat önderleri, iç hedef kitle, medya ve haber ajansları, özel sektör ve küresel işletmeler, devlet üstü kuruluşlar, baskı grupları kamu diplomasisinin kamularını oluşturabilir.</a:t>
            </a:r>
          </a:p>
        </p:txBody>
      </p:sp>
      <p:sp>
        <p:nvSpPr>
          <p:cNvPr id="4" name="Slayt Numarası Yer Tutucusu 3"/>
          <p:cNvSpPr>
            <a:spLocks noGrp="1"/>
          </p:cNvSpPr>
          <p:nvPr>
            <p:ph type="sldNum" sz="quarter" idx="12"/>
          </p:nvPr>
        </p:nvSpPr>
        <p:spPr/>
        <p:txBody>
          <a:bodyPr/>
          <a:lstStyle/>
          <a:p>
            <a:fld id="{F900E09B-9232-4BE4-8F4C-32165B2D767A}" type="slidenum">
              <a:rPr lang="tr-TR" smtClean="0"/>
              <a:t>12</a:t>
            </a:fld>
            <a:endParaRPr lang="tr-TR"/>
          </a:p>
        </p:txBody>
      </p:sp>
    </p:spTree>
    <p:extLst>
      <p:ext uri="{BB962C8B-B14F-4D97-AF65-F5344CB8AC3E}">
        <p14:creationId xmlns:p14="http://schemas.microsoft.com/office/powerpoint/2010/main" val="4079332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Kamu Diplomasisi</a:t>
            </a:r>
          </a:p>
        </p:txBody>
      </p:sp>
      <p:sp>
        <p:nvSpPr>
          <p:cNvPr id="3" name="İçerik Yer Tutucusu 2"/>
          <p:cNvSpPr>
            <a:spLocks noGrp="1"/>
          </p:cNvSpPr>
          <p:nvPr>
            <p:ph idx="1"/>
          </p:nvPr>
        </p:nvSpPr>
        <p:spPr/>
        <p:txBody>
          <a:bodyPr/>
          <a:lstStyle/>
          <a:p>
            <a:r>
              <a:rPr lang="tr-TR" dirty="0"/>
              <a:t>Bir devletin uluslararası kamuoyunu kendi çıkarları doğrultusunda etkileme çabaları</a:t>
            </a:r>
          </a:p>
          <a:p>
            <a:r>
              <a:rPr lang="tr-TR" dirty="0"/>
              <a:t>Devletin küresel kamuyla konuşması</a:t>
            </a:r>
          </a:p>
          <a:p>
            <a:r>
              <a:rPr lang="tr-TR" dirty="0"/>
              <a:t>Ulusal amaç ve dış politikayla ilgili destek sağlamak için bilgilendirme, etkileme ve dikkat çekmeye </a:t>
            </a:r>
            <a:r>
              <a:rPr lang="tr-TR"/>
              <a:t>yönelik faaliyetler</a:t>
            </a:r>
            <a:endParaRPr lang="tr-TR" dirty="0"/>
          </a:p>
          <a:p>
            <a:endParaRPr lang="tr-TR" dirty="0"/>
          </a:p>
        </p:txBody>
      </p:sp>
      <p:sp>
        <p:nvSpPr>
          <p:cNvPr id="4" name="Slayt Numarası Yer Tutucusu 3"/>
          <p:cNvSpPr>
            <a:spLocks noGrp="1"/>
          </p:cNvSpPr>
          <p:nvPr>
            <p:ph type="sldNum" sz="quarter" idx="12"/>
          </p:nvPr>
        </p:nvSpPr>
        <p:spPr/>
        <p:txBody>
          <a:bodyPr/>
          <a:lstStyle/>
          <a:p>
            <a:fld id="{F900E09B-9232-4BE4-8F4C-32165B2D767A}" type="slidenum">
              <a:rPr lang="tr-TR" smtClean="0"/>
              <a:t>13</a:t>
            </a:fld>
            <a:endParaRPr lang="tr-TR"/>
          </a:p>
        </p:txBody>
      </p:sp>
    </p:spTree>
    <p:extLst>
      <p:ext uri="{BB962C8B-B14F-4D97-AF65-F5344CB8AC3E}">
        <p14:creationId xmlns:p14="http://schemas.microsoft.com/office/powerpoint/2010/main" val="602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Geleneksel Kamu Diplomasisi</a:t>
            </a:r>
          </a:p>
        </p:txBody>
      </p:sp>
      <p:sp>
        <p:nvSpPr>
          <p:cNvPr id="3" name="İçerik Yer Tutucusu 2"/>
          <p:cNvSpPr>
            <a:spLocks noGrp="1"/>
          </p:cNvSpPr>
          <p:nvPr>
            <p:ph idx="1"/>
          </p:nvPr>
        </p:nvSpPr>
        <p:spPr>
          <a:xfrm>
            <a:off x="457200" y="1600200"/>
            <a:ext cx="8229600" cy="4637112"/>
          </a:xfrm>
        </p:spPr>
        <p:txBody>
          <a:bodyPr>
            <a:normAutofit fontScale="85000" lnSpcReduction="10000"/>
          </a:bodyPr>
          <a:lstStyle/>
          <a:p>
            <a:r>
              <a:rPr lang="tr-TR" dirty="0"/>
              <a:t>1965 yılında, Amerika Birleşik Devletleri’nde, uluslararası kültürel propaganda ve basın faaliyetlerini tanımlamak için kullanılmıştır </a:t>
            </a:r>
          </a:p>
          <a:p>
            <a:r>
              <a:rPr lang="tr-TR" dirty="0"/>
              <a:t>“devletlerin uluslararası kamuoyunu veya seçkinlerinin düşüncelerini ülkenin çıkarları doğrultusunda etkileme çabaları” </a:t>
            </a:r>
            <a:r>
              <a:rPr lang="tr-TR" dirty="0" err="1"/>
              <a:t>Manheim</a:t>
            </a:r>
            <a:r>
              <a:rPr lang="tr-TR" dirty="0"/>
              <a:t> (1990:4) </a:t>
            </a:r>
          </a:p>
          <a:p>
            <a:r>
              <a:rPr lang="tr-TR" dirty="0"/>
              <a:t>“devletlerin küresel kamuyla konuşmasıdır ve ulusal amaç ve dış politikayla ilgili destek sağlamak için bilgilendirme, etkileme ve ilgi çekmeye yönelik faaliyetleri içerir” </a:t>
            </a:r>
            <a:r>
              <a:rPr lang="tr-TR" dirty="0" err="1"/>
              <a:t>Snow</a:t>
            </a:r>
            <a:r>
              <a:rPr lang="tr-TR" dirty="0"/>
              <a:t> (2009: 6)</a:t>
            </a:r>
          </a:p>
        </p:txBody>
      </p:sp>
      <p:sp>
        <p:nvSpPr>
          <p:cNvPr id="4" name="Slayt Numarası Yer Tutucusu 3"/>
          <p:cNvSpPr>
            <a:spLocks noGrp="1"/>
          </p:cNvSpPr>
          <p:nvPr>
            <p:ph type="sldNum" sz="quarter" idx="12"/>
          </p:nvPr>
        </p:nvSpPr>
        <p:spPr/>
        <p:txBody>
          <a:bodyPr/>
          <a:lstStyle/>
          <a:p>
            <a:fld id="{F900E09B-9232-4BE4-8F4C-32165B2D767A}" type="slidenum">
              <a:rPr lang="tr-TR" smtClean="0"/>
              <a:t>14</a:t>
            </a:fld>
            <a:endParaRPr lang="tr-TR"/>
          </a:p>
        </p:txBody>
      </p:sp>
    </p:spTree>
    <p:extLst>
      <p:ext uri="{BB962C8B-B14F-4D97-AF65-F5344CB8AC3E}">
        <p14:creationId xmlns:p14="http://schemas.microsoft.com/office/powerpoint/2010/main" val="1975493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 çabalar ağırlıklı olarak tek yönlü iletişim çalışmalarını içerir ve propagandaya benzer bir nitelik taşımaktadır. Bu çerçevede kamu diplomasisi iki aşamalı bir çalışmadır. Öncelikle hedeflenen ülkenin genel kamuoyu etkilenmeye çalışılmakta ve onların da kendi hükümetlerini iç ve dış siyasetle ilgili karar alma süreçlerinde etkilemeleri beklenmektedir.</a:t>
            </a:r>
          </a:p>
        </p:txBody>
      </p:sp>
      <p:sp>
        <p:nvSpPr>
          <p:cNvPr id="4" name="Slayt Numarası Yer Tutucusu 3"/>
          <p:cNvSpPr>
            <a:spLocks noGrp="1"/>
          </p:cNvSpPr>
          <p:nvPr>
            <p:ph type="sldNum" sz="quarter" idx="12"/>
          </p:nvPr>
        </p:nvSpPr>
        <p:spPr/>
        <p:txBody>
          <a:bodyPr/>
          <a:lstStyle/>
          <a:p>
            <a:fld id="{F900E09B-9232-4BE4-8F4C-32165B2D767A}" type="slidenum">
              <a:rPr lang="tr-TR" smtClean="0"/>
              <a:t>15</a:t>
            </a:fld>
            <a:endParaRPr lang="tr-TR"/>
          </a:p>
        </p:txBody>
      </p:sp>
    </p:spTree>
    <p:extLst>
      <p:ext uri="{BB962C8B-B14F-4D97-AF65-F5344CB8AC3E}">
        <p14:creationId xmlns:p14="http://schemas.microsoft.com/office/powerpoint/2010/main" val="3604832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Geleneksel Kamu Diplomasisi</a:t>
            </a:r>
          </a:p>
        </p:txBody>
      </p:sp>
      <p:sp>
        <p:nvSpPr>
          <p:cNvPr id="3" name="İçerik Yer Tutucusu 2"/>
          <p:cNvSpPr>
            <a:spLocks noGrp="1"/>
          </p:cNvSpPr>
          <p:nvPr>
            <p:ph idx="1"/>
          </p:nvPr>
        </p:nvSpPr>
        <p:spPr/>
        <p:txBody>
          <a:bodyPr/>
          <a:lstStyle/>
          <a:p>
            <a:r>
              <a:rPr lang="tr-TR" dirty="0"/>
              <a:t>İlk kamu diplomasisi uygulamaları Soğuk Savaş dönemine dayanmaktadır. Amerikan ve Batı değerlerinin ve kurallarının Demir Perde ülkeleri olarak adlandırılan Doğu Avrupa ülkelerine yayılmasına yönelik ikna faaliyetlerini içermiştir. </a:t>
            </a:r>
          </a:p>
        </p:txBody>
      </p:sp>
      <p:sp>
        <p:nvSpPr>
          <p:cNvPr id="4" name="Slayt Numarası Yer Tutucusu 3"/>
          <p:cNvSpPr>
            <a:spLocks noGrp="1"/>
          </p:cNvSpPr>
          <p:nvPr>
            <p:ph type="sldNum" sz="quarter" idx="12"/>
          </p:nvPr>
        </p:nvSpPr>
        <p:spPr/>
        <p:txBody>
          <a:bodyPr/>
          <a:lstStyle/>
          <a:p>
            <a:fld id="{F900E09B-9232-4BE4-8F4C-32165B2D767A}" type="slidenum">
              <a:rPr lang="tr-TR" smtClean="0"/>
              <a:t>16</a:t>
            </a:fld>
            <a:endParaRPr lang="tr-TR"/>
          </a:p>
        </p:txBody>
      </p:sp>
    </p:spTree>
    <p:extLst>
      <p:ext uri="{BB962C8B-B14F-4D97-AF65-F5344CB8AC3E}">
        <p14:creationId xmlns:p14="http://schemas.microsoft.com/office/powerpoint/2010/main" val="37461107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21. yy Kamu Diplomasisi</a:t>
            </a:r>
          </a:p>
        </p:txBody>
      </p:sp>
      <p:sp>
        <p:nvSpPr>
          <p:cNvPr id="3" name="İçerik Yer Tutucusu 2"/>
          <p:cNvSpPr>
            <a:spLocks noGrp="1"/>
          </p:cNvSpPr>
          <p:nvPr>
            <p:ph idx="1"/>
          </p:nvPr>
        </p:nvSpPr>
        <p:spPr/>
        <p:txBody>
          <a:bodyPr>
            <a:normAutofit fontScale="85000" lnSpcReduction="20000"/>
          </a:bodyPr>
          <a:lstStyle/>
          <a:p>
            <a:r>
              <a:rPr lang="tr-TR" dirty="0"/>
              <a:t>Yeni kamu diplomasisi veya 21. yüzyıl kamu diplomasisi olarak adlandırılabilecek bu yaklaşım, Joseph </a:t>
            </a:r>
            <a:r>
              <a:rPr lang="tr-TR" dirty="0" err="1"/>
              <a:t>Nye’in</a:t>
            </a:r>
            <a:r>
              <a:rPr lang="tr-TR" dirty="0"/>
              <a:t> ‘yumuşak güç’ olarak adlandırdığı olguyla yakın ilişkilidir. Uluslararası ilişkilerde güç kavramıyla kamu diplomasisi uygulamaları arasında yakın bir ilişki bulunmaktadır. Geleneksel olarak uluslararası ilişkilerde, güç kavramı, askeri ve güvenlik konularıyla ilgilidir (Aydın, 1996: 83). </a:t>
            </a:r>
            <a:r>
              <a:rPr lang="tr-TR" dirty="0" err="1"/>
              <a:t>Nye</a:t>
            </a:r>
            <a:r>
              <a:rPr lang="tr-TR" dirty="0"/>
              <a:t> (2005: 15) tarafından geliştirilen yumuşak güç kavramı, “askeri güç tehdidi ya da ekonomik yaptırımları kullanarak diğerlerini değiştirmeye zorlamak değil, dünya siyasetinde gündemi oluşturmak ve onları kendine çekmek” şeklinde açıklanmaktadır. </a:t>
            </a:r>
          </a:p>
        </p:txBody>
      </p:sp>
      <p:sp>
        <p:nvSpPr>
          <p:cNvPr id="4" name="Slayt Numarası Yer Tutucusu 3"/>
          <p:cNvSpPr>
            <a:spLocks noGrp="1"/>
          </p:cNvSpPr>
          <p:nvPr>
            <p:ph type="sldNum" sz="quarter" idx="12"/>
          </p:nvPr>
        </p:nvSpPr>
        <p:spPr/>
        <p:txBody>
          <a:bodyPr/>
          <a:lstStyle/>
          <a:p>
            <a:fld id="{F900E09B-9232-4BE4-8F4C-32165B2D767A}" type="slidenum">
              <a:rPr lang="tr-TR" smtClean="0"/>
              <a:t>17</a:t>
            </a:fld>
            <a:endParaRPr lang="tr-TR"/>
          </a:p>
        </p:txBody>
      </p:sp>
    </p:spTree>
    <p:extLst>
      <p:ext uri="{BB962C8B-B14F-4D97-AF65-F5344CB8AC3E}">
        <p14:creationId xmlns:p14="http://schemas.microsoft.com/office/powerpoint/2010/main" val="7727227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618889507"/>
              </p:ext>
            </p:extLst>
          </p:nvPr>
        </p:nvGraphicFramePr>
        <p:xfrm>
          <a:off x="611560" y="548677"/>
          <a:ext cx="7992887" cy="6120680"/>
        </p:xfrm>
        <a:graphic>
          <a:graphicData uri="http://schemas.openxmlformats.org/drawingml/2006/table">
            <a:tbl>
              <a:tblPr firstRow="1" firstCol="1" lastCol="1" bandRow="1"/>
              <a:tblGrid>
                <a:gridCol w="1873993">
                  <a:extLst>
                    <a:ext uri="{9D8B030D-6E8A-4147-A177-3AD203B41FA5}">
                      <a16:colId xmlns:a16="http://schemas.microsoft.com/office/drawing/2014/main" val="20000"/>
                    </a:ext>
                  </a:extLst>
                </a:gridCol>
                <a:gridCol w="2872224">
                  <a:extLst>
                    <a:ext uri="{9D8B030D-6E8A-4147-A177-3AD203B41FA5}">
                      <a16:colId xmlns:a16="http://schemas.microsoft.com/office/drawing/2014/main" val="20001"/>
                    </a:ext>
                  </a:extLst>
                </a:gridCol>
                <a:gridCol w="3246670">
                  <a:extLst>
                    <a:ext uri="{9D8B030D-6E8A-4147-A177-3AD203B41FA5}">
                      <a16:colId xmlns:a16="http://schemas.microsoft.com/office/drawing/2014/main" val="20002"/>
                    </a:ext>
                  </a:extLst>
                </a:gridCol>
              </a:tblGrid>
              <a:tr h="612068">
                <a:tc>
                  <a:txBody>
                    <a:bodyPr/>
                    <a:lstStyle/>
                    <a:p>
                      <a:pPr>
                        <a:spcAft>
                          <a:spcPts val="0"/>
                        </a:spcAft>
                      </a:pPr>
                      <a:r>
                        <a:rPr lang="tr-TR" sz="1800" b="1" dirty="0">
                          <a:effectLst/>
                          <a:latin typeface="Times New Roman"/>
                          <a:ea typeface="SimSun"/>
                        </a:rPr>
                        <a:t> </a:t>
                      </a:r>
                      <a:endParaRPr lang="tr-TR" sz="1800" dirty="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b="1" dirty="0">
                          <a:effectLst/>
                          <a:latin typeface="Times New Roman"/>
                          <a:ea typeface="SimSun"/>
                        </a:rPr>
                        <a:t>Geleneksel Kamu Diplomasisi</a:t>
                      </a:r>
                      <a:endParaRPr lang="tr-TR" sz="1800" dirty="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b="1">
                          <a:effectLst/>
                          <a:latin typeface="Times New Roman"/>
                          <a:ea typeface="SimSun"/>
                        </a:rPr>
                        <a:t>21. Yüzyıl Kamu Diplomasisi</a:t>
                      </a:r>
                      <a:endParaRPr lang="tr-TR" sz="180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06034">
                <a:tc>
                  <a:txBody>
                    <a:bodyPr/>
                    <a:lstStyle/>
                    <a:p>
                      <a:pPr>
                        <a:spcAft>
                          <a:spcPts val="0"/>
                        </a:spcAft>
                      </a:pPr>
                      <a:r>
                        <a:rPr lang="tr-TR" sz="1800" b="1">
                          <a:effectLst/>
                          <a:latin typeface="Times New Roman"/>
                          <a:ea typeface="SimSun"/>
                        </a:rPr>
                        <a:t>Ortam</a:t>
                      </a:r>
                      <a:endParaRPr lang="tr-TR" sz="180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dirty="0">
                          <a:effectLst/>
                          <a:latin typeface="Times New Roman"/>
                          <a:ea typeface="SimSun"/>
                        </a:rPr>
                        <a:t>Çatışma, gerilimler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a:effectLst/>
                          <a:latin typeface="Times New Roman"/>
                          <a:ea typeface="SimSun"/>
                        </a:rPr>
                        <a:t>Barış</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224136">
                <a:tc>
                  <a:txBody>
                    <a:bodyPr/>
                    <a:lstStyle/>
                    <a:p>
                      <a:pPr>
                        <a:spcAft>
                          <a:spcPts val="0"/>
                        </a:spcAft>
                      </a:pPr>
                      <a:r>
                        <a:rPr lang="tr-TR" sz="1800" b="1">
                          <a:effectLst/>
                          <a:latin typeface="Times New Roman"/>
                          <a:ea typeface="SimSun"/>
                        </a:rPr>
                        <a:t>Amaç</a:t>
                      </a:r>
                      <a:endParaRPr lang="tr-TR" sz="180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dirty="0">
                          <a:effectLst/>
                          <a:latin typeface="Times New Roman"/>
                          <a:ea typeface="SimSun"/>
                        </a:rPr>
                        <a:t>Hedef kitlelerde davranış değişikliği yaratarak politik değişim sağlamak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dirty="0">
                          <a:effectLst/>
                          <a:latin typeface="Times New Roman"/>
                          <a:ea typeface="SimSun"/>
                        </a:rPr>
                        <a:t>Ülkenin dışarıda politik ve ekonomik çıkarlarını yükseltecek uygun çevre ve olumlu izlenim yaratma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12068">
                <a:tc>
                  <a:txBody>
                    <a:bodyPr/>
                    <a:lstStyle/>
                    <a:p>
                      <a:pPr>
                        <a:spcAft>
                          <a:spcPts val="0"/>
                        </a:spcAft>
                      </a:pPr>
                      <a:r>
                        <a:rPr lang="tr-TR" sz="1800" b="1">
                          <a:effectLst/>
                          <a:latin typeface="Times New Roman"/>
                          <a:ea typeface="SimSun"/>
                        </a:rPr>
                        <a:t>Strateji</a:t>
                      </a:r>
                      <a:endParaRPr lang="tr-TR" sz="180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a:effectLst/>
                          <a:latin typeface="Times New Roman"/>
                          <a:ea typeface="SimSun"/>
                        </a:rPr>
                        <a:t>İkna</a:t>
                      </a:r>
                    </a:p>
                    <a:p>
                      <a:pPr>
                        <a:spcAft>
                          <a:spcPts val="0"/>
                        </a:spcAft>
                      </a:pPr>
                      <a:r>
                        <a:rPr lang="tr-TR" sz="1800">
                          <a:effectLst/>
                          <a:latin typeface="Times New Roman"/>
                          <a:ea typeface="SimSun"/>
                        </a:rPr>
                        <a:t>Kamuların idaresi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dirty="0">
                          <a:effectLst/>
                          <a:latin typeface="Times New Roman"/>
                          <a:ea typeface="SimSun"/>
                        </a:rPr>
                        <a:t>İlişki kurmak ve geliştirmek</a:t>
                      </a:r>
                    </a:p>
                    <a:p>
                      <a:pPr>
                        <a:spcAft>
                          <a:spcPts val="0"/>
                        </a:spcAft>
                      </a:pPr>
                      <a:r>
                        <a:rPr lang="tr-TR" sz="1800" dirty="0">
                          <a:effectLst/>
                          <a:latin typeface="Times New Roman"/>
                          <a:ea typeface="SimSun"/>
                        </a:rPr>
                        <a:t>Kamularla kaynaşmak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12068">
                <a:tc>
                  <a:txBody>
                    <a:bodyPr/>
                    <a:lstStyle/>
                    <a:p>
                      <a:pPr>
                        <a:spcAft>
                          <a:spcPts val="0"/>
                        </a:spcAft>
                      </a:pPr>
                      <a:r>
                        <a:rPr lang="tr-TR" sz="1800" b="1">
                          <a:effectLst/>
                          <a:latin typeface="Times New Roman"/>
                          <a:ea typeface="SimSun"/>
                        </a:rPr>
                        <a:t>İletişimin yönü</a:t>
                      </a:r>
                      <a:endParaRPr lang="tr-TR" sz="180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a:effectLst/>
                          <a:latin typeface="Times New Roman"/>
                          <a:ea typeface="SimSun"/>
                        </a:rPr>
                        <a:t>Tek yönlü iletişim</a:t>
                      </a:r>
                    </a:p>
                    <a:p>
                      <a:pPr>
                        <a:spcAft>
                          <a:spcPts val="0"/>
                        </a:spcAft>
                      </a:pPr>
                      <a:r>
                        <a:rPr lang="tr-TR" sz="1800">
                          <a:effectLst/>
                          <a:latin typeface="Times New Roman"/>
                          <a:ea typeface="SimSun"/>
                        </a:rPr>
                        <a:t>Monolog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dirty="0">
                          <a:effectLst/>
                          <a:latin typeface="Times New Roman"/>
                          <a:ea typeface="SimSun"/>
                        </a:rPr>
                        <a:t>İki yönlü iletişim</a:t>
                      </a:r>
                    </a:p>
                    <a:p>
                      <a:pPr>
                        <a:spcAft>
                          <a:spcPts val="0"/>
                        </a:spcAft>
                      </a:pPr>
                      <a:r>
                        <a:rPr lang="tr-TR" sz="1800" dirty="0">
                          <a:effectLst/>
                          <a:latin typeface="Times New Roman"/>
                          <a:ea typeface="SimSun"/>
                        </a:rPr>
                        <a:t>Diyalog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612068">
                <a:tc>
                  <a:txBody>
                    <a:bodyPr/>
                    <a:lstStyle/>
                    <a:p>
                      <a:pPr>
                        <a:spcAft>
                          <a:spcPts val="0"/>
                        </a:spcAft>
                      </a:pPr>
                      <a:r>
                        <a:rPr lang="tr-TR" sz="1800" b="1">
                          <a:effectLst/>
                          <a:latin typeface="Times New Roman"/>
                          <a:ea typeface="SimSun"/>
                        </a:rPr>
                        <a:t>Araştırma</a:t>
                      </a:r>
                      <a:endParaRPr lang="tr-TR" sz="180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a:effectLst/>
                          <a:latin typeface="Times New Roman"/>
                          <a:ea typeface="SimSun"/>
                        </a:rPr>
                        <a:t>Çok az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dirty="0">
                          <a:effectLst/>
                          <a:latin typeface="Times New Roman"/>
                          <a:ea typeface="SimSun"/>
                        </a:rPr>
                        <a:t>Bilimsel araştırma, geribildirim değerlendirmesi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612068">
                <a:tc>
                  <a:txBody>
                    <a:bodyPr/>
                    <a:lstStyle/>
                    <a:p>
                      <a:pPr>
                        <a:spcAft>
                          <a:spcPts val="0"/>
                        </a:spcAft>
                      </a:pPr>
                      <a:r>
                        <a:rPr lang="tr-TR" sz="1800" b="1">
                          <a:effectLst/>
                          <a:latin typeface="Times New Roman"/>
                          <a:ea typeface="SimSun"/>
                        </a:rPr>
                        <a:t>Mesajın içeriği</a:t>
                      </a:r>
                      <a:endParaRPr lang="tr-TR" sz="180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a:effectLst/>
                          <a:latin typeface="Times New Roman"/>
                          <a:ea typeface="SimSun"/>
                        </a:rPr>
                        <a:t>İdeolojiler</a:t>
                      </a:r>
                    </a:p>
                    <a:p>
                      <a:pPr>
                        <a:spcAft>
                          <a:spcPts val="0"/>
                        </a:spcAft>
                      </a:pPr>
                      <a:r>
                        <a:rPr lang="tr-TR" sz="1800">
                          <a:effectLst/>
                          <a:latin typeface="Times New Roman"/>
                          <a:ea typeface="SimSun"/>
                        </a:rPr>
                        <a:t>Çıkarlar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dirty="0">
                          <a:effectLst/>
                          <a:latin typeface="Times New Roman"/>
                          <a:ea typeface="SimSun"/>
                        </a:rPr>
                        <a:t>Düşünceler</a:t>
                      </a:r>
                    </a:p>
                    <a:p>
                      <a:pPr>
                        <a:spcAft>
                          <a:spcPts val="0"/>
                        </a:spcAft>
                      </a:pPr>
                      <a:r>
                        <a:rPr lang="tr-TR" sz="1800" dirty="0">
                          <a:effectLst/>
                          <a:latin typeface="Times New Roman"/>
                          <a:ea typeface="SimSun"/>
                        </a:rPr>
                        <a:t>Değerler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612068">
                <a:tc>
                  <a:txBody>
                    <a:bodyPr/>
                    <a:lstStyle/>
                    <a:p>
                      <a:pPr>
                        <a:spcAft>
                          <a:spcPts val="0"/>
                        </a:spcAft>
                      </a:pPr>
                      <a:r>
                        <a:rPr lang="tr-TR" sz="1800" b="1">
                          <a:effectLst/>
                          <a:latin typeface="Times New Roman"/>
                          <a:ea typeface="SimSun"/>
                        </a:rPr>
                        <a:t>Hedef kitle (kamular)</a:t>
                      </a:r>
                      <a:endParaRPr lang="tr-TR" sz="180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a:effectLst/>
                          <a:latin typeface="Times New Roman"/>
                          <a:ea typeface="SimSun"/>
                        </a:rPr>
                        <a:t>Hedef ülkenin genel kamusu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dirty="0">
                          <a:effectLst/>
                          <a:latin typeface="Times New Roman"/>
                          <a:ea typeface="SimSun"/>
                        </a:rPr>
                        <a:t>Sınıflandırılmış kamular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612068">
                <a:tc>
                  <a:txBody>
                    <a:bodyPr/>
                    <a:lstStyle/>
                    <a:p>
                      <a:pPr>
                        <a:spcAft>
                          <a:spcPts val="0"/>
                        </a:spcAft>
                      </a:pPr>
                      <a:r>
                        <a:rPr lang="tr-TR" sz="1800" b="1">
                          <a:effectLst/>
                          <a:latin typeface="Times New Roman"/>
                          <a:ea typeface="SimSun"/>
                        </a:rPr>
                        <a:t>Kanal</a:t>
                      </a:r>
                      <a:endParaRPr lang="tr-TR" sz="180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a:effectLst/>
                          <a:latin typeface="Times New Roman"/>
                          <a:ea typeface="SimSun"/>
                        </a:rPr>
                        <a:t>Geleneksel kitle iletişim araçları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dirty="0">
                          <a:effectLst/>
                          <a:latin typeface="Times New Roman"/>
                          <a:ea typeface="SimSun"/>
                        </a:rPr>
                        <a:t>Eski ve yeni kitle iletişim araçları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306034">
                <a:tc>
                  <a:txBody>
                    <a:bodyPr/>
                    <a:lstStyle/>
                    <a:p>
                      <a:pPr>
                        <a:spcAft>
                          <a:spcPts val="0"/>
                        </a:spcAft>
                      </a:pPr>
                      <a:r>
                        <a:rPr lang="tr-TR" sz="1800" b="1">
                          <a:effectLst/>
                          <a:latin typeface="Times New Roman"/>
                          <a:ea typeface="SimSun"/>
                        </a:rPr>
                        <a:t>Bütçe </a:t>
                      </a:r>
                      <a:endParaRPr lang="tr-TR" sz="180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a:effectLst/>
                          <a:latin typeface="Times New Roman"/>
                          <a:ea typeface="SimSun"/>
                        </a:rPr>
                        <a:t>Kamusal kaynaklar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dirty="0">
                          <a:effectLst/>
                          <a:latin typeface="Times New Roman"/>
                          <a:ea typeface="SimSun"/>
                        </a:rPr>
                        <a:t>Kamusal ve özel ortaklıklar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
        <p:nvSpPr>
          <p:cNvPr id="3" name="Slayt Numarası Yer Tutucusu 2"/>
          <p:cNvSpPr>
            <a:spLocks noGrp="1"/>
          </p:cNvSpPr>
          <p:nvPr>
            <p:ph type="sldNum" sz="quarter" idx="12"/>
          </p:nvPr>
        </p:nvSpPr>
        <p:spPr/>
        <p:txBody>
          <a:bodyPr/>
          <a:lstStyle/>
          <a:p>
            <a:fld id="{F900E09B-9232-4BE4-8F4C-32165B2D767A}" type="slidenum">
              <a:rPr lang="tr-TR" smtClean="0"/>
              <a:t>18</a:t>
            </a:fld>
            <a:endParaRPr lang="tr-TR"/>
          </a:p>
        </p:txBody>
      </p:sp>
    </p:spTree>
    <p:extLst>
      <p:ext uri="{BB962C8B-B14F-4D97-AF65-F5344CB8AC3E}">
        <p14:creationId xmlns:p14="http://schemas.microsoft.com/office/powerpoint/2010/main" val="2628673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KD Katı Yaklaşım</a:t>
            </a:r>
          </a:p>
        </p:txBody>
      </p:sp>
      <p:sp>
        <p:nvSpPr>
          <p:cNvPr id="3" name="İçerik Yer Tutucusu 2"/>
          <p:cNvSpPr>
            <a:spLocks noGrp="1"/>
          </p:cNvSpPr>
          <p:nvPr>
            <p:ph idx="1"/>
          </p:nvPr>
        </p:nvSpPr>
        <p:spPr/>
        <p:txBody>
          <a:bodyPr>
            <a:normAutofit fontScale="92500" lnSpcReduction="10000"/>
          </a:bodyPr>
          <a:lstStyle/>
          <a:p>
            <a:r>
              <a:rPr lang="tr-TR" dirty="0"/>
              <a:t>Katı yaklaşım, kamu diplomasisinin amacını, ikna ve propaganda kullanarak dış kamuların davranışlarını etkilemek olarak ortaya koyar. Katı yaklaşım çerçevesinde, siyasal bilgilendirme uygulamaları genel olarak radyo, televizyon, gazete, dergi gibi araçlarla, kısa dönemli siyasa sonuçları almaya yönelik ikna araçları kullanarak yabancı izleyici/dinleyicilerin tutumlarını değiştirmeye yönelik bilgilendirme çalışmalarını içermektedir (</a:t>
            </a:r>
            <a:r>
              <a:rPr lang="tr-TR" dirty="0" err="1"/>
              <a:t>Signitzer</a:t>
            </a:r>
            <a:r>
              <a:rPr lang="tr-TR" dirty="0"/>
              <a:t> ve </a:t>
            </a:r>
            <a:r>
              <a:rPr lang="tr-TR" dirty="0" err="1"/>
              <a:t>Coombs</a:t>
            </a:r>
            <a:r>
              <a:rPr lang="tr-TR" dirty="0"/>
              <a:t>, 1992: 140). </a:t>
            </a:r>
          </a:p>
        </p:txBody>
      </p:sp>
      <p:sp>
        <p:nvSpPr>
          <p:cNvPr id="4" name="Slayt Numarası Yer Tutucusu 3"/>
          <p:cNvSpPr>
            <a:spLocks noGrp="1"/>
          </p:cNvSpPr>
          <p:nvPr>
            <p:ph type="sldNum" sz="quarter" idx="12"/>
          </p:nvPr>
        </p:nvSpPr>
        <p:spPr/>
        <p:txBody>
          <a:bodyPr/>
          <a:lstStyle/>
          <a:p>
            <a:fld id="{F900E09B-9232-4BE4-8F4C-32165B2D767A}" type="slidenum">
              <a:rPr lang="tr-TR" smtClean="0"/>
              <a:t>19</a:t>
            </a:fld>
            <a:endParaRPr lang="tr-TR"/>
          </a:p>
        </p:txBody>
      </p:sp>
    </p:spTree>
    <p:extLst>
      <p:ext uri="{BB962C8B-B14F-4D97-AF65-F5344CB8AC3E}">
        <p14:creationId xmlns:p14="http://schemas.microsoft.com/office/powerpoint/2010/main" val="2166756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Diplomasi</a:t>
            </a:r>
          </a:p>
        </p:txBody>
      </p:sp>
      <p:sp>
        <p:nvSpPr>
          <p:cNvPr id="3" name="İçerik Yer Tutucusu 2"/>
          <p:cNvSpPr>
            <a:spLocks noGrp="1"/>
          </p:cNvSpPr>
          <p:nvPr>
            <p:ph idx="1"/>
          </p:nvPr>
        </p:nvSpPr>
        <p:spPr/>
        <p:txBody>
          <a:bodyPr/>
          <a:lstStyle/>
          <a:p>
            <a:r>
              <a:rPr lang="tr-TR" dirty="0"/>
              <a:t>Türk Dil Kurumu Sözlüğü diplomasiyi, “1. Uluslararası ilişkileri düzenleyen antlaşmalar bütünü. 2. Yabancı bir ülkede ve uluslararası toplantılarda ülkesini temsil etme işi ve sanatı. 3. Bu işte çalışan kimsenin görevi, mesleği 4. Bu görevlilerin oluşturduğu topluluk 5. mec. Güç bir görüşme sırasında gösterilen ustalık ve beceriklilik.” şeklinde tanımlamaktadır (Türk Dil Kurumu, 2010).</a:t>
            </a:r>
          </a:p>
        </p:txBody>
      </p:sp>
      <p:sp>
        <p:nvSpPr>
          <p:cNvPr id="4" name="Slayt Numarası Yer Tutucusu 3"/>
          <p:cNvSpPr>
            <a:spLocks noGrp="1"/>
          </p:cNvSpPr>
          <p:nvPr>
            <p:ph type="sldNum" sz="quarter" idx="12"/>
          </p:nvPr>
        </p:nvSpPr>
        <p:spPr/>
        <p:txBody>
          <a:bodyPr/>
          <a:lstStyle/>
          <a:p>
            <a:fld id="{F900E09B-9232-4BE4-8F4C-32165B2D767A}" type="slidenum">
              <a:rPr lang="tr-TR" smtClean="0"/>
              <a:t>2</a:t>
            </a:fld>
            <a:endParaRPr lang="tr-TR"/>
          </a:p>
        </p:txBody>
      </p:sp>
    </p:spTree>
    <p:extLst>
      <p:ext uri="{BB962C8B-B14F-4D97-AF65-F5344CB8AC3E}">
        <p14:creationId xmlns:p14="http://schemas.microsoft.com/office/powerpoint/2010/main" val="37439478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KD Esnek Yaklaşım</a:t>
            </a:r>
          </a:p>
        </p:txBody>
      </p:sp>
      <p:sp>
        <p:nvSpPr>
          <p:cNvPr id="3" name="İçerik Yer Tutucusu 2"/>
          <p:cNvSpPr>
            <a:spLocks noGrp="1"/>
          </p:cNvSpPr>
          <p:nvPr>
            <p:ph idx="1"/>
          </p:nvPr>
        </p:nvSpPr>
        <p:spPr/>
        <p:txBody>
          <a:bodyPr>
            <a:normAutofit fontScale="92500" lnSpcReduction="20000"/>
          </a:bodyPr>
          <a:lstStyle/>
          <a:p>
            <a:r>
              <a:rPr lang="tr-TR" dirty="0"/>
              <a:t>Esnek yaklaşım ise, bilgi ve kültürel programların, uzun dönemli ulusal amaçlara yoğunlaşarak dış politika amaçlarının önünü açacağını ifade etmektedir. Kamu diplomasisinin amacı karşılıklı anlayış sağlamaktır. Kültürel iletişim, akademik ve sanatsal değişimler, filmler, sergiler ve dil eğitimi gibi sosyal-kültürel etkinlikleri içermektedir. Bu etkinlikler uzun dönemli sonuç beklentilidir. Hayat tarzlarını, siyasal ve ekonomik sistemleri, sanatsal yetkinlikleri kullanarak, karşılıklı anlayışa yönelik bir iklim yaratmaya yönelik çalışmaları içerir. </a:t>
            </a:r>
          </a:p>
        </p:txBody>
      </p:sp>
      <p:sp>
        <p:nvSpPr>
          <p:cNvPr id="4" name="Slayt Numarası Yer Tutucusu 3"/>
          <p:cNvSpPr>
            <a:spLocks noGrp="1"/>
          </p:cNvSpPr>
          <p:nvPr>
            <p:ph type="sldNum" sz="quarter" idx="12"/>
          </p:nvPr>
        </p:nvSpPr>
        <p:spPr/>
        <p:txBody>
          <a:bodyPr/>
          <a:lstStyle/>
          <a:p>
            <a:fld id="{F900E09B-9232-4BE4-8F4C-32165B2D767A}" type="slidenum">
              <a:rPr lang="tr-TR" smtClean="0"/>
              <a:t>20</a:t>
            </a:fld>
            <a:endParaRPr lang="tr-TR"/>
          </a:p>
        </p:txBody>
      </p:sp>
    </p:spTree>
    <p:extLst>
      <p:ext uri="{BB962C8B-B14F-4D97-AF65-F5344CB8AC3E}">
        <p14:creationId xmlns:p14="http://schemas.microsoft.com/office/powerpoint/2010/main" val="2511908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err="1"/>
              <a:t>Machiavelli’nin</a:t>
            </a:r>
            <a:r>
              <a:rPr lang="tr-TR" dirty="0"/>
              <a:t> Diplomat </a:t>
            </a:r>
            <a:r>
              <a:rPr lang="tr-TR" dirty="0" err="1"/>
              <a:t>Rafaello</a:t>
            </a:r>
            <a:r>
              <a:rPr lang="tr-TR" dirty="0"/>
              <a:t> </a:t>
            </a:r>
            <a:r>
              <a:rPr lang="tr-TR" dirty="0" err="1"/>
              <a:t>Girolami’ye</a:t>
            </a:r>
            <a:r>
              <a:rPr lang="tr-TR" dirty="0"/>
              <a:t> öğüdü:</a:t>
            </a:r>
          </a:p>
          <a:p>
            <a:pPr marL="0" indent="0">
              <a:buNone/>
            </a:pPr>
            <a:r>
              <a:rPr lang="tr-TR" i="1" dirty="0"/>
              <a:t>Onurlu ol ve doğruyu söyle ama bunu yapamayacak bir durumda olursan, o zaman yalan söyle ya da hiç olmazsa, kendini akla yakın bir biçimde savun. Aynı şekilde bir hükümdar da, hiçbir zaman onuru uğruna, ülkesini gözden çıkarma yoluna gitmemelidir.</a:t>
            </a:r>
          </a:p>
        </p:txBody>
      </p:sp>
      <p:sp>
        <p:nvSpPr>
          <p:cNvPr id="4" name="Slayt Numarası Yer Tutucusu 3"/>
          <p:cNvSpPr>
            <a:spLocks noGrp="1"/>
          </p:cNvSpPr>
          <p:nvPr>
            <p:ph type="sldNum" sz="quarter" idx="12"/>
          </p:nvPr>
        </p:nvSpPr>
        <p:spPr/>
        <p:txBody>
          <a:bodyPr/>
          <a:lstStyle/>
          <a:p>
            <a:fld id="{F900E09B-9232-4BE4-8F4C-32165B2D767A}" type="slidenum">
              <a:rPr lang="tr-TR" smtClean="0"/>
              <a:t>3</a:t>
            </a:fld>
            <a:endParaRPr lang="tr-TR"/>
          </a:p>
        </p:txBody>
      </p:sp>
    </p:spTree>
    <p:extLst>
      <p:ext uri="{BB962C8B-B14F-4D97-AF65-F5344CB8AC3E}">
        <p14:creationId xmlns:p14="http://schemas.microsoft.com/office/powerpoint/2010/main" val="3473205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Diplomasi</a:t>
            </a:r>
          </a:p>
        </p:txBody>
      </p:sp>
      <p:sp>
        <p:nvSpPr>
          <p:cNvPr id="3" name="İçerik Yer Tutucusu 2"/>
          <p:cNvSpPr>
            <a:spLocks noGrp="1"/>
          </p:cNvSpPr>
          <p:nvPr>
            <p:ph idx="1"/>
          </p:nvPr>
        </p:nvSpPr>
        <p:spPr/>
        <p:txBody>
          <a:bodyPr>
            <a:normAutofit fontScale="85000" lnSpcReduction="20000"/>
          </a:bodyPr>
          <a:lstStyle/>
          <a:p>
            <a:r>
              <a:rPr lang="tr-TR" dirty="0"/>
              <a:t>Yunanca diploma kelimesinden gelmektedir. Katlanmış kağıt demektir. </a:t>
            </a:r>
          </a:p>
          <a:p>
            <a:r>
              <a:rPr lang="tr-TR" dirty="0"/>
              <a:t>Kaynağı devlet olan diplomaside, dışişleri bakanlığı ve ona bağlı elçilikler tarafından yürütülmekte, alıcı diğer devlet hükümetleri ve mesaj etkilenmek istenen politika doğrultusunda aktarılan görüş ve isteklerdir.</a:t>
            </a:r>
          </a:p>
          <a:p>
            <a:r>
              <a:rPr lang="tr-TR" dirty="0"/>
              <a:t>Dar anlamda diplomasi, diplomatlar aracılığıyla gerçekleştirilen karşılıkla haberleşme ve görüşmeler süreci.</a:t>
            </a:r>
          </a:p>
          <a:p>
            <a:r>
              <a:rPr lang="tr-TR" dirty="0"/>
              <a:t>Geniş anlamda diplomasi, bir devletin dış politikasında kullanılan çeşitli siyasal etkileme yöntem ve tekniklerini içermektedir.</a:t>
            </a:r>
          </a:p>
        </p:txBody>
      </p:sp>
      <p:sp>
        <p:nvSpPr>
          <p:cNvPr id="4" name="Slayt Numarası Yer Tutucusu 3"/>
          <p:cNvSpPr>
            <a:spLocks noGrp="1"/>
          </p:cNvSpPr>
          <p:nvPr>
            <p:ph type="sldNum" sz="quarter" idx="12"/>
          </p:nvPr>
        </p:nvSpPr>
        <p:spPr/>
        <p:txBody>
          <a:bodyPr/>
          <a:lstStyle/>
          <a:p>
            <a:fld id="{F900E09B-9232-4BE4-8F4C-32165B2D767A}" type="slidenum">
              <a:rPr lang="tr-TR" smtClean="0"/>
              <a:t>4</a:t>
            </a:fld>
            <a:endParaRPr lang="tr-TR"/>
          </a:p>
        </p:txBody>
      </p:sp>
    </p:spTree>
    <p:extLst>
      <p:ext uri="{BB962C8B-B14F-4D97-AF65-F5344CB8AC3E}">
        <p14:creationId xmlns:p14="http://schemas.microsoft.com/office/powerpoint/2010/main" val="1215769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Diplomasi çok anlamlı, dış politika uygulamalarını, tekniklerini, uluslararası müzakereleri ve diplomatlar tarafından icra edilen bir uzmanlık alanını anlatıyor.</a:t>
            </a:r>
          </a:p>
          <a:p>
            <a:r>
              <a:rPr lang="tr-TR" dirty="0"/>
              <a:t>Dış politika ve uluslararası ilişkiler diplomasiyle gerçekleşiyor. </a:t>
            </a:r>
          </a:p>
          <a:p>
            <a:r>
              <a:rPr lang="tr-TR" dirty="0"/>
              <a:t>Dış politika yön ve yolu gösterirken, diplomasi iletişim ve uygulamayı içeriyor.</a:t>
            </a:r>
          </a:p>
          <a:p>
            <a:r>
              <a:rPr lang="tr-TR" dirty="0"/>
              <a:t>Diplomatik faaliyet ulusal çıkarların ikna teknikleriyle gerçekleşmesi anlamını taşıyor.</a:t>
            </a:r>
          </a:p>
        </p:txBody>
      </p:sp>
      <p:sp>
        <p:nvSpPr>
          <p:cNvPr id="4" name="Slayt Numarası Yer Tutucusu 3"/>
          <p:cNvSpPr>
            <a:spLocks noGrp="1"/>
          </p:cNvSpPr>
          <p:nvPr>
            <p:ph type="sldNum" sz="quarter" idx="12"/>
          </p:nvPr>
        </p:nvSpPr>
        <p:spPr/>
        <p:txBody>
          <a:bodyPr/>
          <a:lstStyle/>
          <a:p>
            <a:fld id="{F900E09B-9232-4BE4-8F4C-32165B2D767A}" type="slidenum">
              <a:rPr lang="tr-TR" smtClean="0"/>
              <a:t>5</a:t>
            </a:fld>
            <a:endParaRPr lang="tr-TR"/>
          </a:p>
        </p:txBody>
      </p:sp>
    </p:spTree>
    <p:extLst>
      <p:ext uri="{BB962C8B-B14F-4D97-AF65-F5344CB8AC3E}">
        <p14:creationId xmlns:p14="http://schemas.microsoft.com/office/powerpoint/2010/main" val="4198290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Diplomasinin işlevleri</a:t>
            </a:r>
          </a:p>
        </p:txBody>
      </p:sp>
      <p:sp>
        <p:nvSpPr>
          <p:cNvPr id="3" name="İçerik Yer Tutucusu 2"/>
          <p:cNvSpPr>
            <a:spLocks noGrp="1"/>
          </p:cNvSpPr>
          <p:nvPr>
            <p:ph idx="1"/>
          </p:nvPr>
        </p:nvSpPr>
        <p:spPr/>
        <p:txBody>
          <a:bodyPr/>
          <a:lstStyle/>
          <a:p>
            <a:r>
              <a:rPr lang="tr-TR" dirty="0"/>
              <a:t>Elde bulunan güçlerle hedef ve amaçlara ulaşmak</a:t>
            </a:r>
          </a:p>
          <a:p>
            <a:r>
              <a:rPr lang="tr-TR" dirty="0"/>
              <a:t>Diğer ulusların güçlerinin farkında olmak</a:t>
            </a:r>
          </a:p>
          <a:p>
            <a:r>
              <a:rPr lang="tr-TR" dirty="0"/>
              <a:t>Tüm bu değişik hedef ve amaçların ne şekilde bağdaşabileceğini bilmek</a:t>
            </a:r>
          </a:p>
          <a:p>
            <a:r>
              <a:rPr lang="tr-TR" dirty="0"/>
              <a:t>Kendi amaç ve hedeflerine uygun düşecek araç ve yolları kullanmak.</a:t>
            </a:r>
          </a:p>
        </p:txBody>
      </p:sp>
      <p:sp>
        <p:nvSpPr>
          <p:cNvPr id="4" name="Slayt Numarası Yer Tutucusu 3"/>
          <p:cNvSpPr>
            <a:spLocks noGrp="1"/>
          </p:cNvSpPr>
          <p:nvPr>
            <p:ph type="sldNum" sz="quarter" idx="12"/>
          </p:nvPr>
        </p:nvSpPr>
        <p:spPr/>
        <p:txBody>
          <a:bodyPr/>
          <a:lstStyle/>
          <a:p>
            <a:fld id="{F900E09B-9232-4BE4-8F4C-32165B2D767A}" type="slidenum">
              <a:rPr lang="tr-TR" smtClean="0"/>
              <a:t>6</a:t>
            </a:fld>
            <a:endParaRPr lang="tr-TR"/>
          </a:p>
        </p:txBody>
      </p:sp>
    </p:spTree>
    <p:extLst>
      <p:ext uri="{BB962C8B-B14F-4D97-AF65-F5344CB8AC3E}">
        <p14:creationId xmlns:p14="http://schemas.microsoft.com/office/powerpoint/2010/main" val="2763279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Geleneksel diplomasi</a:t>
            </a:r>
          </a:p>
        </p:txBody>
      </p:sp>
      <p:sp>
        <p:nvSpPr>
          <p:cNvPr id="3" name="İçerik Yer Tutucusu 2"/>
          <p:cNvSpPr>
            <a:spLocks noGrp="1"/>
          </p:cNvSpPr>
          <p:nvPr>
            <p:ph idx="1"/>
          </p:nvPr>
        </p:nvSpPr>
        <p:spPr/>
        <p:txBody>
          <a:bodyPr/>
          <a:lstStyle/>
          <a:p>
            <a:r>
              <a:rPr lang="tr-TR" dirty="0"/>
              <a:t>“bir hükümetin belli konulardaki kanı ve görüşlerini doğrudan doğruya öteki devletlerin karar vericilerine iletilmesi süreci” (</a:t>
            </a:r>
            <a:r>
              <a:rPr lang="tr-TR" dirty="0" err="1"/>
              <a:t>Gönlübol</a:t>
            </a:r>
            <a:r>
              <a:rPr lang="tr-TR" dirty="0"/>
              <a:t>, 1993: 116).</a:t>
            </a:r>
          </a:p>
          <a:p>
            <a:r>
              <a:rPr lang="tr-TR" dirty="0"/>
              <a:t>“bir hükümetin belli konulardaki kanı ve görüşlerinin doğrudan doğruya öteki devletlerin karar vericilerine iletmesidir” şeklinde tanımlamıştır (Arı, 2009: 340).</a:t>
            </a:r>
          </a:p>
        </p:txBody>
      </p:sp>
      <p:sp>
        <p:nvSpPr>
          <p:cNvPr id="4" name="Slayt Numarası Yer Tutucusu 3"/>
          <p:cNvSpPr>
            <a:spLocks noGrp="1"/>
          </p:cNvSpPr>
          <p:nvPr>
            <p:ph type="sldNum" sz="quarter" idx="12"/>
          </p:nvPr>
        </p:nvSpPr>
        <p:spPr/>
        <p:txBody>
          <a:bodyPr/>
          <a:lstStyle/>
          <a:p>
            <a:fld id="{F900E09B-9232-4BE4-8F4C-32165B2D767A}" type="slidenum">
              <a:rPr lang="tr-TR" smtClean="0"/>
              <a:t>7</a:t>
            </a:fld>
            <a:endParaRPr lang="tr-TR"/>
          </a:p>
        </p:txBody>
      </p:sp>
    </p:spTree>
    <p:extLst>
      <p:ext uri="{BB962C8B-B14F-4D97-AF65-F5344CB8AC3E}">
        <p14:creationId xmlns:p14="http://schemas.microsoft.com/office/powerpoint/2010/main" val="3188772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Diplomasi türleri</a:t>
            </a:r>
          </a:p>
        </p:txBody>
      </p:sp>
      <p:sp>
        <p:nvSpPr>
          <p:cNvPr id="3" name="İçerik Yer Tutucusu 2"/>
          <p:cNvSpPr>
            <a:spLocks noGrp="1"/>
          </p:cNvSpPr>
          <p:nvPr>
            <p:ph idx="1"/>
          </p:nvPr>
        </p:nvSpPr>
        <p:spPr/>
        <p:txBody>
          <a:bodyPr>
            <a:normAutofit lnSpcReduction="10000"/>
          </a:bodyPr>
          <a:lstStyle/>
          <a:p>
            <a:r>
              <a:rPr lang="tr-TR" dirty="0"/>
              <a:t>Konferans diplomasisi, BM ile başlayan ve uluslararası kuruluşlarla yürütülen diplomasi</a:t>
            </a:r>
          </a:p>
          <a:p>
            <a:r>
              <a:rPr lang="tr-TR" dirty="0"/>
              <a:t>Doruk diplomasisi, devlet başkanlarının yürüttüğü diplomasi</a:t>
            </a:r>
          </a:p>
          <a:p>
            <a:r>
              <a:rPr lang="tr-TR" dirty="0"/>
              <a:t>Parlamenter diplomasi, iki ya da daha fazla parlamentonun kendileri dışında ortaklaşa oluşturdukları yapılarla gerçekleşen diplomasi. Bu diplomaside milletvekilleri de aktif rol oynar.</a:t>
            </a:r>
          </a:p>
          <a:p>
            <a:endParaRPr lang="tr-TR" dirty="0"/>
          </a:p>
        </p:txBody>
      </p:sp>
      <p:sp>
        <p:nvSpPr>
          <p:cNvPr id="4" name="Slayt Numarası Yer Tutucusu 3"/>
          <p:cNvSpPr>
            <a:spLocks noGrp="1"/>
          </p:cNvSpPr>
          <p:nvPr>
            <p:ph type="sldNum" sz="quarter" idx="12"/>
          </p:nvPr>
        </p:nvSpPr>
        <p:spPr/>
        <p:txBody>
          <a:bodyPr/>
          <a:lstStyle/>
          <a:p>
            <a:fld id="{F900E09B-9232-4BE4-8F4C-32165B2D767A}" type="slidenum">
              <a:rPr lang="tr-TR" smtClean="0"/>
              <a:t>8</a:t>
            </a:fld>
            <a:endParaRPr lang="tr-TR"/>
          </a:p>
        </p:txBody>
      </p:sp>
    </p:spTree>
    <p:extLst>
      <p:ext uri="{BB962C8B-B14F-4D97-AF65-F5344CB8AC3E}">
        <p14:creationId xmlns:p14="http://schemas.microsoft.com/office/powerpoint/2010/main" val="2250707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Günümüzde diplomasi</a:t>
            </a:r>
          </a:p>
        </p:txBody>
      </p:sp>
      <p:sp>
        <p:nvSpPr>
          <p:cNvPr id="3" name="İçerik Yer Tutucusu 2"/>
          <p:cNvSpPr>
            <a:spLocks noGrp="1"/>
          </p:cNvSpPr>
          <p:nvPr>
            <p:ph idx="1"/>
          </p:nvPr>
        </p:nvSpPr>
        <p:spPr/>
        <p:txBody>
          <a:bodyPr>
            <a:normAutofit fontScale="92500" lnSpcReduction="20000"/>
          </a:bodyPr>
          <a:lstStyle/>
          <a:p>
            <a:r>
              <a:rPr lang="tr-TR" dirty="0"/>
              <a:t>“uluslararası çevrenin yönetimidir” (</a:t>
            </a:r>
            <a:r>
              <a:rPr lang="tr-TR" dirty="0" err="1"/>
              <a:t>Cull</a:t>
            </a:r>
            <a:r>
              <a:rPr lang="tr-TR" dirty="0"/>
              <a:t>, 2009: 12). </a:t>
            </a:r>
          </a:p>
          <a:p>
            <a:r>
              <a:rPr lang="tr-TR" dirty="0"/>
              <a:t>Geleneksel diplomasi prensipleri varlığını devam ettirmekle birlikte, sivil toplum örgütleri, uluslararası ve çok uluslu örgütlerin diplomasi içine dahil olmasıyla oluşan yeni bir diplomatik ortam bulunmaktadır. Ticaret ve çevre gibi konuların global niteliği ve iletişim araçlarındaki gelişmeler ve tabii demokratik yönetimlerin artması </a:t>
            </a:r>
            <a:r>
              <a:rPr lang="tr-TR"/>
              <a:t>gibi faktörler </a:t>
            </a:r>
            <a:r>
              <a:rPr lang="tr-TR" dirty="0"/>
              <a:t>farklı aktörlerin diplomasi içinde yer almasını sağlamıştır.</a:t>
            </a:r>
            <a:r>
              <a:rPr lang="en-US" dirty="0"/>
              <a:t> </a:t>
            </a:r>
            <a:endParaRPr lang="tr-TR" dirty="0"/>
          </a:p>
        </p:txBody>
      </p:sp>
      <p:sp>
        <p:nvSpPr>
          <p:cNvPr id="4" name="Slayt Numarası Yer Tutucusu 3"/>
          <p:cNvSpPr>
            <a:spLocks noGrp="1"/>
          </p:cNvSpPr>
          <p:nvPr>
            <p:ph type="sldNum" sz="quarter" idx="12"/>
          </p:nvPr>
        </p:nvSpPr>
        <p:spPr/>
        <p:txBody>
          <a:bodyPr/>
          <a:lstStyle/>
          <a:p>
            <a:fld id="{F900E09B-9232-4BE4-8F4C-32165B2D767A}" type="slidenum">
              <a:rPr lang="tr-TR" smtClean="0"/>
              <a:t>9</a:t>
            </a:fld>
            <a:endParaRPr lang="tr-TR"/>
          </a:p>
        </p:txBody>
      </p:sp>
    </p:spTree>
    <p:extLst>
      <p:ext uri="{BB962C8B-B14F-4D97-AF65-F5344CB8AC3E}">
        <p14:creationId xmlns:p14="http://schemas.microsoft.com/office/powerpoint/2010/main" val="99380124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507</TotalTime>
  <Words>1198</Words>
  <Application>Microsoft Macintosh PowerPoint</Application>
  <PresentationFormat>Ekran Gösterisi (4:3)</PresentationFormat>
  <Paragraphs>109</Paragraphs>
  <Slides>20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20</vt:i4>
      </vt:variant>
    </vt:vector>
  </HeadingPairs>
  <TitlesOfParts>
    <vt:vector size="24" baseType="lpstr">
      <vt:lpstr>Arial</vt:lpstr>
      <vt:lpstr>Calibri</vt:lpstr>
      <vt:lpstr>Times New Roman</vt:lpstr>
      <vt:lpstr>Ofis Teması</vt:lpstr>
      <vt:lpstr>Kamu Diplomasisi Nedir?</vt:lpstr>
      <vt:lpstr>Diplomasi</vt:lpstr>
      <vt:lpstr>PowerPoint Sunusu</vt:lpstr>
      <vt:lpstr>Diplomasi</vt:lpstr>
      <vt:lpstr>PowerPoint Sunusu</vt:lpstr>
      <vt:lpstr>Diplomasinin işlevleri</vt:lpstr>
      <vt:lpstr>Geleneksel diplomasi</vt:lpstr>
      <vt:lpstr>Diplomasi türleri</vt:lpstr>
      <vt:lpstr>Günümüzde diplomasi</vt:lpstr>
      <vt:lpstr>Kamu</vt:lpstr>
      <vt:lpstr>Kamu</vt:lpstr>
      <vt:lpstr>PowerPoint Sunusu</vt:lpstr>
      <vt:lpstr>Kamu Diplomasisi</vt:lpstr>
      <vt:lpstr>Geleneksel Kamu Diplomasisi</vt:lpstr>
      <vt:lpstr>PowerPoint Sunusu</vt:lpstr>
      <vt:lpstr>Geleneksel Kamu Diplomasisi</vt:lpstr>
      <vt:lpstr>21. yy Kamu Diplomasisi</vt:lpstr>
      <vt:lpstr>PowerPoint Sunusu</vt:lpstr>
      <vt:lpstr>KD Katı Yaklaşım</vt:lpstr>
      <vt:lpstr>KD Esnek Yaklaşım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Diplomasisi ve İletişim</dc:title>
  <dc:creator>ayagmurlu</dc:creator>
  <cp:lastModifiedBy>Aslı Yağmurlu</cp:lastModifiedBy>
  <cp:revision>33</cp:revision>
  <cp:lastPrinted>2014-10-24T12:41:02Z</cp:lastPrinted>
  <dcterms:created xsi:type="dcterms:W3CDTF">2013-05-08T09:47:11Z</dcterms:created>
  <dcterms:modified xsi:type="dcterms:W3CDTF">2020-08-30T12:47:43Z</dcterms:modified>
</cp:coreProperties>
</file>