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2"/>
  </p:notesMasterIdLst>
  <p:handoutMasterIdLst>
    <p:handoutMasterId r:id="rId23"/>
  </p:handoutMasterIdLst>
  <p:sldIdLst>
    <p:sldId id="688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80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31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39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sz="1200" i="1" dirty="0">
              <a:latin typeface="Bell MT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2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03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52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32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65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5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1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36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9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44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48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35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097F-C0A9-4B96-BA0E-247CA3D4E36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46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hasCustomPrompt="1"/>
          </p:nvPr>
        </p:nvSpPr>
        <p:spPr>
          <a:xfrm>
            <a:off x="720000" y="523433"/>
            <a:ext cx="5492400" cy="1021600"/>
          </a:xfrm>
          <a:prstGeom prst="rect">
            <a:avLst/>
          </a:prstGeom>
        </p:spPr>
        <p:txBody>
          <a:bodyPr wrap="square" lIns="90000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0000" y="1769800"/>
            <a:ext cx="6132600" cy="508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§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038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24.02.2020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18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Prof. Dr. Harun TANRIVERMİŞ, </a:t>
            </a:r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Yeşim</a:t>
            </a:r>
            <a:r>
              <a:rPr lang="en-US" dirty="0" smtClean="0"/>
              <a:t> ALİEFENDİOĞLU </a:t>
            </a:r>
            <a:r>
              <a:rPr lang="en-US" dirty="0" err="1" smtClean="0"/>
              <a:t>Ekonomi</a:t>
            </a:r>
            <a:r>
              <a:rPr lang="en-US" dirty="0" smtClean="0"/>
              <a:t> I 2016-2017 </a:t>
            </a:r>
            <a:r>
              <a:rPr lang="en-US" dirty="0" err="1" smtClean="0"/>
              <a:t>Güz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6" r:id="rId4"/>
    <p:sldLayoutId id="2147483697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GGY405</a:t>
            </a: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Gayrimenkul </a:t>
            </a:r>
            <a:r>
              <a:rPr lang="tr-TR" sz="3200" b="1" dirty="0"/>
              <a:t>ve Varlık Analizleri 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M. Emre ÇAMLIBEL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1514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="" xmlns:a16="http://schemas.microsoft.com/office/drawing/2014/main" id="{8F98C13F-DB57-CB4E-8E87-85CE81A1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66" y="134813"/>
            <a:ext cx="5492400" cy="1021600"/>
          </a:xfrm>
        </p:spPr>
        <p:txBody>
          <a:bodyPr/>
          <a:lstStyle/>
          <a:p>
            <a:r>
              <a:rPr lang="en-US" sz="2400" dirty="0" err="1"/>
              <a:t>İskonto</a:t>
            </a:r>
            <a:r>
              <a:rPr lang="en-US" sz="2400" dirty="0"/>
              <a:t> </a:t>
            </a:r>
            <a:r>
              <a:rPr lang="en-US" sz="2400" dirty="0" err="1"/>
              <a:t>Oranı</a:t>
            </a:r>
            <a:r>
              <a:rPr lang="en-US" sz="2400" dirty="0"/>
              <a:t> </a:t>
            </a:r>
            <a:r>
              <a:rPr lang="en-US" sz="2400" dirty="0" err="1"/>
              <a:t>Hesaplama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95593" y="2367753"/>
            <a:ext cx="6132600" cy="60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cap rate =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Türkiye'de ticari mülkler için bu bugünlerde %8 ila %12'dir.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5CE06439-3D0A-404A-82A9-DAB23B0A3B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9861" y="1569105"/>
            <a:ext cx="8001000" cy="461665"/>
          </a:xfrm>
          <a:prstGeom prst="rect">
            <a:avLst/>
          </a:prstGeom>
          <a:solidFill>
            <a:srgbClr val="FF98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179388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/>
            <a:r>
              <a:rPr lang="tr-TR" sz="2400" dirty="0">
                <a:highlight>
                  <a:srgbClr val="FF9800"/>
                </a:highlight>
              </a:rPr>
              <a:t> r=</a:t>
            </a:r>
            <a:r>
              <a:rPr lang="tr-TR" sz="2400" dirty="0" err="1">
                <a:highlight>
                  <a:srgbClr val="FF9800"/>
                </a:highlight>
              </a:rPr>
              <a:t>y+g</a:t>
            </a:r>
            <a:r>
              <a:rPr lang="tr-TR" sz="2400" dirty="0">
                <a:highlight>
                  <a:srgbClr val="FF9800"/>
                </a:highlight>
              </a:rPr>
              <a:t> yaklaşımı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861" y="3547079"/>
            <a:ext cx="135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7000"/>
            </a:pPr>
            <a:r>
              <a:rPr lang="tr-T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Gerçekçi büyüme oranı</a:t>
            </a:r>
            <a:r>
              <a:rPr lang="tr-T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3647" y="3547079"/>
            <a:ext cx="161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Tarihsel kira piyasası büyüme oranı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4137991" y="3637550"/>
            <a:ext cx="1196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Tarihsel enflasyon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5614309" y="3622905"/>
            <a:ext cx="130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Beklenen enflasyon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7097840" y="3530572"/>
            <a:ext cx="1792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Gayrimenkul reel amortisman oranı</a:t>
            </a:r>
          </a:p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(≈1%-2%/yıl) 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2011571" y="3750481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09391" y="3671360"/>
            <a:ext cx="295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0991" y="3750481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tr-T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818651" y="3684461"/>
            <a:ext cx="295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-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BAFEB395-94DE-E447-AA1E-193F8112AAF4}"/>
              </a:ext>
            </a:extLst>
          </p:cNvPr>
          <p:cNvSpPr txBox="1">
            <a:spLocks/>
          </p:cNvSpPr>
          <p:nvPr/>
        </p:nvSpPr>
        <p:spPr>
          <a:xfrm>
            <a:off x="762005" y="4853909"/>
            <a:ext cx="6132600" cy="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1400" b="0" i="0" u="none" strike="noStrike" cap="none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tr-TR" dirty="0"/>
              <a:t>Genellikle çoğu pazarda g =% 0 ila% 2</a:t>
            </a:r>
          </a:p>
          <a:p>
            <a:pPr>
              <a:buFont typeface="Wingdings" pitchFamily="2" charset="2"/>
              <a:buChar char="§"/>
            </a:pPr>
            <a:r>
              <a:rPr lang="tr-TR" dirty="0"/>
              <a:t>r = y + g = ör. ABD'de ≈% 6 ila% 7 kurumsal yatırımlar</a:t>
            </a:r>
          </a:p>
          <a:p>
            <a:pPr>
              <a:buFont typeface="Wingdings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1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D324C832-2887-6643-ACFA-C7C29796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20" y="134813"/>
            <a:ext cx="5492400" cy="1021600"/>
          </a:xfrm>
        </p:spPr>
        <p:txBody>
          <a:bodyPr/>
          <a:lstStyle/>
          <a:p>
            <a:r>
              <a:rPr lang="en-US" dirty="0" err="1"/>
              <a:t>İskonto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Hesaplama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82840" y="1335460"/>
            <a:ext cx="6132600" cy="508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Pazarın farklı mülk türleri için beklenen toplam getirisinin (indirim oranı) ne olacağı hakkında bir fikir edinmek için:</a:t>
            </a:r>
          </a:p>
          <a:p>
            <a:pPr marL="0" indent="0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Satılanların ‘’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rate’’ oranlarına dikkat edilmesi (y)</a:t>
            </a:r>
          </a:p>
          <a:p>
            <a:pPr marL="457200" indent="-457200">
              <a:buFont typeface="+mj-lt"/>
              <a:buAutoNum type="arabicPeriod"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Ardından, büyüme beklentileri hakkında makul varsayımlarda bulunmak (g)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A847F7-CF62-084B-AD7A-AAB493FA61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4275" y="2011977"/>
            <a:ext cx="6803725" cy="461665"/>
          </a:xfrm>
          <a:prstGeom prst="rect">
            <a:avLst/>
          </a:prstGeom>
          <a:solidFill>
            <a:srgbClr val="FF98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179388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/>
            <a:r>
              <a:rPr lang="tr-TR" sz="2400" dirty="0"/>
              <a:t>r=</a:t>
            </a:r>
            <a:r>
              <a:rPr lang="tr-TR" sz="2400" dirty="0" err="1"/>
              <a:t>y+g</a:t>
            </a:r>
            <a:r>
              <a:rPr lang="tr-TR" sz="2400" dirty="0"/>
              <a:t> yaklaşımı</a:t>
            </a:r>
          </a:p>
        </p:txBody>
      </p:sp>
    </p:spTree>
    <p:extLst>
      <p:ext uri="{BB962C8B-B14F-4D97-AF65-F5344CB8AC3E}">
        <p14:creationId xmlns:p14="http://schemas.microsoft.com/office/powerpoint/2010/main" val="16975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80" y="49039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Bugünkü Değer (NPV)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4275" y="1517554"/>
            <a:ext cx="6132600" cy="22688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3F5378"/>
                </a:solidFill>
              </a:rPr>
              <a:t>Belirli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bir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iskonto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oranı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ile</a:t>
            </a:r>
            <a:r>
              <a:rPr lang="en-US" dirty="0">
                <a:solidFill>
                  <a:srgbClr val="3F5378"/>
                </a:solidFill>
              </a:rPr>
              <a:t> net </a:t>
            </a:r>
            <a:r>
              <a:rPr lang="en-US" dirty="0" err="1">
                <a:solidFill>
                  <a:srgbClr val="3F5378"/>
                </a:solidFill>
              </a:rPr>
              <a:t>nakit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girişleri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ve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nakit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çıkışlarının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bugünkü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iskontolu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değerini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hesaplama</a:t>
            </a:r>
            <a:r>
              <a:rPr lang="en-US" dirty="0">
                <a:solidFill>
                  <a:srgbClr val="3F5378"/>
                </a:solidFill>
              </a:rPr>
              <a:t>.</a:t>
            </a:r>
          </a:p>
          <a:p>
            <a:r>
              <a:rPr lang="en-US" dirty="0" err="1">
                <a:solidFill>
                  <a:srgbClr val="3F5378"/>
                </a:solidFill>
              </a:rPr>
              <a:t>İskonto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oranı</a:t>
            </a:r>
            <a:r>
              <a:rPr lang="en-US" dirty="0">
                <a:solidFill>
                  <a:srgbClr val="3F5378"/>
                </a:solidFill>
              </a:rPr>
              <a:t>, </a:t>
            </a:r>
            <a:r>
              <a:rPr lang="en-US" dirty="0" err="1">
                <a:solidFill>
                  <a:srgbClr val="3F5378"/>
                </a:solidFill>
              </a:rPr>
              <a:t>şirketin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sermaye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maliyetine</a:t>
            </a:r>
            <a:r>
              <a:rPr lang="en-US" dirty="0">
                <a:solidFill>
                  <a:srgbClr val="3F5378"/>
                </a:solidFill>
              </a:rPr>
              <a:t>, risk </a:t>
            </a:r>
            <a:r>
              <a:rPr lang="en-US" dirty="0" err="1">
                <a:solidFill>
                  <a:srgbClr val="3F5378"/>
                </a:solidFill>
              </a:rPr>
              <a:t>ve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getiri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beklentisine</a:t>
            </a:r>
            <a:r>
              <a:rPr lang="en-US" dirty="0">
                <a:solidFill>
                  <a:srgbClr val="3F5378"/>
                </a:solidFill>
              </a:rPr>
              <a:t>, </a:t>
            </a:r>
            <a:r>
              <a:rPr lang="en-US" dirty="0" err="1">
                <a:solidFill>
                  <a:srgbClr val="3F5378"/>
                </a:solidFill>
              </a:rPr>
              <a:t>fırsat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maliyetine</a:t>
            </a:r>
            <a:r>
              <a:rPr lang="en-US" dirty="0">
                <a:solidFill>
                  <a:srgbClr val="3F5378"/>
                </a:solidFill>
              </a:rPr>
              <a:t>, </a:t>
            </a:r>
            <a:r>
              <a:rPr lang="en-US" dirty="0" err="1">
                <a:solidFill>
                  <a:srgbClr val="3F5378"/>
                </a:solidFill>
              </a:rPr>
              <a:t>benzer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yatırımlardaki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kârlılığa</a:t>
            </a:r>
            <a:r>
              <a:rPr lang="en-US" dirty="0">
                <a:solidFill>
                  <a:srgbClr val="3F5378"/>
                </a:solidFill>
              </a:rPr>
              <a:t>, </a:t>
            </a:r>
            <a:r>
              <a:rPr lang="en-US" dirty="0" err="1">
                <a:solidFill>
                  <a:srgbClr val="3F5378"/>
                </a:solidFill>
              </a:rPr>
              <a:t>asgari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iç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verimlilik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oranına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göre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belirlenir</a:t>
            </a:r>
            <a:r>
              <a:rPr lang="en-US" dirty="0">
                <a:solidFill>
                  <a:srgbClr val="3F5378"/>
                </a:solidFill>
              </a:rPr>
              <a:t>.</a:t>
            </a:r>
          </a:p>
          <a:p>
            <a:r>
              <a:rPr lang="en-US" dirty="0">
                <a:solidFill>
                  <a:srgbClr val="3F5378"/>
                </a:solidFill>
              </a:rPr>
              <a:t>NBD&gt; 0 </a:t>
            </a:r>
            <a:r>
              <a:rPr lang="en-US" dirty="0" err="1">
                <a:solidFill>
                  <a:srgbClr val="3F5378"/>
                </a:solidFill>
              </a:rPr>
              <a:t>ise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projenin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uygun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olduğu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kabul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edilir</a:t>
            </a:r>
            <a:r>
              <a:rPr lang="en-US" dirty="0">
                <a:solidFill>
                  <a:srgbClr val="3F5378"/>
                </a:solidFill>
              </a:rPr>
              <a:t>.</a:t>
            </a:r>
          </a:p>
          <a:p>
            <a:r>
              <a:rPr lang="en-US" dirty="0" err="1">
                <a:solidFill>
                  <a:srgbClr val="3F5378"/>
                </a:solidFill>
              </a:rPr>
              <a:t>Daha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yüksek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NBD'li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proje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daha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çok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tercih</a:t>
            </a:r>
            <a:r>
              <a:rPr lang="en-US" dirty="0">
                <a:solidFill>
                  <a:srgbClr val="3F5378"/>
                </a:solidFill>
              </a:rPr>
              <a:t> </a:t>
            </a:r>
            <a:r>
              <a:rPr lang="en-US" dirty="0" err="1">
                <a:solidFill>
                  <a:srgbClr val="3F5378"/>
                </a:solidFill>
              </a:rPr>
              <a:t>edilir</a:t>
            </a:r>
            <a:r>
              <a:rPr lang="en-US" dirty="0">
                <a:solidFill>
                  <a:srgbClr val="3F5378"/>
                </a:solidFill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4F38CD-9BB0-A949-A0B7-D2394CC31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7000"/>
          </a:blip>
          <a:srcRect/>
          <a:stretch>
            <a:fillRect/>
          </a:stretch>
        </p:blipFill>
        <p:spPr bwMode="auto">
          <a:xfrm>
            <a:off x="934182" y="4263367"/>
            <a:ext cx="3714018" cy="10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00220" y="3786354"/>
            <a:ext cx="4292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Prosedür:</a:t>
            </a:r>
          </a:p>
          <a:p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Projenin gelecekteki nakit akışlarını tahmin edilmesi.</a:t>
            </a:r>
          </a:p>
          <a:p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İndirim oranını tahmin edilmesi.</a:t>
            </a:r>
          </a:p>
          <a:p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Gelecekteki nakit akışlarını </a:t>
            </a:r>
            <a:r>
              <a:rPr lang="tr-TR" dirty="0" err="1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iskonto</a:t>
            </a:r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oranı ile hesaplamak.</a:t>
            </a:r>
          </a:p>
          <a:p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NBD pozitif olmalıdır. (NBD&gt; 0)</a:t>
            </a:r>
          </a:p>
        </p:txBody>
      </p:sp>
    </p:spTree>
    <p:extLst>
      <p:ext uri="{BB962C8B-B14F-4D97-AF65-F5344CB8AC3E}">
        <p14:creationId xmlns:p14="http://schemas.microsoft.com/office/powerpoint/2010/main" val="1712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2BD3B1F-4040-7743-AE60-18B1E2F6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40" y="0"/>
            <a:ext cx="5492400" cy="1021600"/>
          </a:xfrm>
        </p:spPr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6ADD13F-AE3D-6148-A02A-140240ED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720" y="1221160"/>
            <a:ext cx="6132600" cy="5088200"/>
          </a:xfrm>
        </p:spPr>
        <p:txBody>
          <a:bodyPr/>
          <a:lstStyle/>
          <a:p>
            <a:pPr marL="7620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taşerondan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mekanik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aşağıdaki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tekliflerde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bulunmamız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tekliflere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sözleşmeyi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seçerdiniz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620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Teklif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100.000 TL.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Malzeme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 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ödenecektir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İşçilik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bugünden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itibaren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taksitte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ödenecektir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20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Teklif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100.000 TL.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Malzeme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ödenecektir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İşçilik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başlayacak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taksitte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ödenecektir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20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Varsayımlar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Teknik,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ekipman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taşeronlar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%60’ı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malzeme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%40'ı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işgücü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maliyetidir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İskonto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% 1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FCBC37-BEE0-C046-966E-863C6D405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514BFBCE-B770-4FEA-84FE-26BF74E13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5564"/>
              </p:ext>
            </p:extLst>
          </p:nvPr>
        </p:nvGraphicFramePr>
        <p:xfrm>
          <a:off x="825705" y="1619250"/>
          <a:ext cx="5026025" cy="359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3479800" imgH="2489200" progId="Excel.Sheet.12">
                  <p:embed/>
                </p:oleObj>
              </mc:Choice>
              <mc:Fallback>
                <p:oleObj name="Worksheet" r:id="rId4" imgW="3479800" imgH="248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705" y="1619250"/>
                        <a:ext cx="5026025" cy="359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B50870F8-2BF4-CC4B-A95C-0E84E24C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0" y="226253"/>
            <a:ext cx="5492400" cy="1021600"/>
          </a:xfrm>
        </p:spPr>
        <p:txBody>
          <a:bodyPr/>
          <a:lstStyle/>
          <a:p>
            <a:r>
              <a:rPr lang="tr-TR" sz="2400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 1</a:t>
            </a:r>
            <a:endParaRPr lang="en-US" sz="2400" dirty="0">
              <a:solidFill>
                <a:srgbClr val="503F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037" y="53611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Karlılık Endeksi (</a:t>
            </a:r>
            <a:r>
              <a:rPr lang="tr-TR" sz="2400" b="1" dirty="0" err="1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Profitability</a:t>
            </a:r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59868" y="1304138"/>
            <a:ext cx="7449093" cy="1150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Net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girişlerinin</a:t>
            </a:r>
            <a:r>
              <a:rPr lang="en-US" dirty="0"/>
              <a:t> </a:t>
            </a:r>
            <a:r>
              <a:rPr lang="en-US" dirty="0" err="1"/>
              <a:t>bugünkü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,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iskonto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ömrü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net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çıkışlarının</a:t>
            </a:r>
            <a:r>
              <a:rPr lang="en-US" dirty="0"/>
              <a:t> </a:t>
            </a:r>
            <a:r>
              <a:rPr lang="en-US" dirty="0" err="1"/>
              <a:t>bugünkü</a:t>
            </a:r>
            <a:r>
              <a:rPr lang="en-US" dirty="0"/>
              <a:t> </a:t>
            </a:r>
            <a:r>
              <a:rPr lang="en-US" dirty="0" err="1"/>
              <a:t>değerine</a:t>
            </a:r>
            <a:r>
              <a:rPr lang="en-US" dirty="0"/>
              <a:t> </a:t>
            </a:r>
            <a:r>
              <a:rPr lang="en-US" dirty="0" err="1"/>
              <a:t>bölünür</a:t>
            </a:r>
            <a:r>
              <a:rPr lang="en-US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19037" y="2362973"/>
            <a:ext cx="3565378" cy="17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2535108"/>
            <a:ext cx="4419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dönemdeki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nakit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girişleri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dönemdeki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nakit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çıkışları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ömür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sonundaki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kurtarma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İskonto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Asgari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beklenen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getirisi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980" y="5505862"/>
            <a:ext cx="4758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Karlılık</a:t>
            </a:r>
            <a:r>
              <a:rPr lang="en-US" sz="2000" b="1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Endeksi</a:t>
            </a:r>
            <a:r>
              <a:rPr lang="en-US" sz="2000" b="1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1’den </a:t>
            </a:r>
            <a:r>
              <a:rPr lang="en-US" sz="2000" b="1" dirty="0" err="1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büyük</a:t>
            </a:r>
            <a:r>
              <a:rPr lang="en-US" sz="2000" b="1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olmalı</a:t>
            </a:r>
            <a:r>
              <a:rPr lang="en-US" sz="2000" b="1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18FEA78-A5FE-4817-8EFE-65FBDD772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93673"/>
              </p:ext>
            </p:extLst>
          </p:nvPr>
        </p:nvGraphicFramePr>
        <p:xfrm>
          <a:off x="1887834" y="4281334"/>
          <a:ext cx="4775200" cy="12573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1648107571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108806221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849208162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67939973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11539336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93699189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025331426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170049531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Para Akışı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18091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</a:t>
                      </a:r>
                      <a:r>
                        <a:rPr lang="lt-L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Çıkış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6814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Para Giriş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790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İskonto Oranı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5381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</a:t>
                      </a:r>
                      <a:r>
                        <a:rPr lang="lt-L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Akış</a:t>
                      </a:r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Bügünkü</a:t>
                      </a:r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3886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3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9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65" y="25036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 Verimlilik Oranı (IRR)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325033"/>
            <a:ext cx="7391400" cy="165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,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çıkışlarının</a:t>
            </a:r>
            <a:r>
              <a:rPr lang="en-US" dirty="0"/>
              <a:t> </a:t>
            </a:r>
            <a:r>
              <a:rPr lang="en-US" dirty="0" err="1"/>
              <a:t>bugünkü</a:t>
            </a:r>
            <a:r>
              <a:rPr lang="en-US" dirty="0"/>
              <a:t> </a:t>
            </a:r>
            <a:r>
              <a:rPr lang="en-US" dirty="0" err="1"/>
              <a:t>değerini</a:t>
            </a:r>
            <a:r>
              <a:rPr lang="en-US" dirty="0"/>
              <a:t> </a:t>
            </a:r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ömrü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girişlerinin</a:t>
            </a:r>
            <a:r>
              <a:rPr lang="en-US" dirty="0"/>
              <a:t> </a:t>
            </a:r>
            <a:r>
              <a:rPr lang="en-US" dirty="0" err="1"/>
              <a:t>bugünkü</a:t>
            </a:r>
            <a:r>
              <a:rPr lang="en-US" dirty="0"/>
              <a:t> </a:t>
            </a:r>
            <a:r>
              <a:rPr lang="en-US" dirty="0" err="1"/>
              <a:t>değeriyle</a:t>
            </a:r>
            <a:r>
              <a:rPr lang="en-US" dirty="0"/>
              <a:t> </a:t>
            </a:r>
            <a:r>
              <a:rPr lang="en-US" dirty="0" err="1"/>
              <a:t>eşitleyen</a:t>
            </a:r>
            <a:r>
              <a:rPr lang="en-US" dirty="0"/>
              <a:t> </a:t>
            </a:r>
            <a:r>
              <a:rPr lang="en-US" dirty="0" err="1"/>
              <a:t>iskonto</a:t>
            </a:r>
            <a:r>
              <a:rPr lang="en-US" dirty="0"/>
              <a:t> </a:t>
            </a:r>
            <a:r>
              <a:rPr lang="en-US" dirty="0" err="1"/>
              <a:t>oranıdır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, </a:t>
            </a:r>
            <a:r>
              <a:rPr lang="en-US" dirty="0" err="1"/>
              <a:t>projenin</a:t>
            </a:r>
            <a:r>
              <a:rPr lang="en-US" dirty="0"/>
              <a:t> Net </a:t>
            </a:r>
            <a:r>
              <a:rPr lang="en-US" dirty="0" err="1"/>
              <a:t>bugünkü</a:t>
            </a:r>
            <a:r>
              <a:rPr lang="en-US" dirty="0"/>
              <a:t> </a:t>
            </a:r>
            <a:r>
              <a:rPr lang="en-US" dirty="0" err="1"/>
              <a:t>değerini</a:t>
            </a:r>
            <a:r>
              <a:rPr lang="en-US" dirty="0"/>
              <a:t> 0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iskonto</a:t>
            </a:r>
            <a:r>
              <a:rPr lang="en-US" dirty="0"/>
              <a:t> </a:t>
            </a:r>
            <a:r>
              <a:rPr lang="en-US" dirty="0" err="1"/>
              <a:t>oranıdır</a:t>
            </a:r>
            <a:r>
              <a:rPr lang="en-US" dirty="0"/>
              <a:t>.</a:t>
            </a:r>
          </a:p>
        </p:txBody>
      </p:sp>
      <p:pic>
        <p:nvPicPr>
          <p:cNvPr id="8194" name="Picture 2" descr="https://encrypted-tbn2.gstatic.com/images?q=tbn:ANd9GcQt4UNpTQ7Wv0ONAmMvFYvxL8SqFo8m-gnI4UrCzrqnJzw6VrRh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235" y="2791183"/>
            <a:ext cx="2209800" cy="909176"/>
          </a:xfrm>
          <a:prstGeom prst="rect">
            <a:avLst/>
          </a:prstGeom>
          <a:noFill/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BFDCF9B-A812-4EA6-9A3D-A8861F968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40946"/>
              </p:ext>
            </p:extLst>
          </p:nvPr>
        </p:nvGraphicFramePr>
        <p:xfrm>
          <a:off x="696662" y="4630390"/>
          <a:ext cx="4292600" cy="107442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="" xmlns:a16="http://schemas.microsoft.com/office/drawing/2014/main" val="4188169127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3381471562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89437222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38226635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883215037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12348407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345510294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38837342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Akışı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3786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Çıkış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3939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Giriş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05480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Akış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4995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İç Verim Oranı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90474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01021847-17ED-964F-A440-91A6BE5547E3}"/>
              </a:ext>
            </a:extLst>
          </p:cNvPr>
          <p:cNvSpPr txBox="1">
            <a:spLocks/>
          </p:cNvSpPr>
          <p:nvPr/>
        </p:nvSpPr>
        <p:spPr>
          <a:xfrm>
            <a:off x="347870" y="3700359"/>
            <a:ext cx="7424530" cy="11382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1400" b="0" i="0" u="none" strike="noStrike" cap="none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beklenen</a:t>
            </a:r>
            <a:r>
              <a:rPr lang="en-US" dirty="0"/>
              <a:t> </a:t>
            </a:r>
            <a:r>
              <a:rPr lang="en-US" dirty="0" err="1"/>
              <a:t>getiriden</a:t>
            </a:r>
            <a:r>
              <a:rPr lang="en-US" dirty="0"/>
              <a:t> </a:t>
            </a:r>
            <a:r>
              <a:rPr lang="en-US" dirty="0" err="1"/>
              <a:t>fazlaysa</a:t>
            </a:r>
            <a:r>
              <a:rPr lang="en-US" dirty="0"/>
              <a:t>,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orana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56" y="46753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ve IRR Arasındaki İlişki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1559110"/>
            <a:ext cx="6132600" cy="3630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BB2C87-6C8D-5344-8CFE-EBBE108E0E8D}"/>
              </a:ext>
            </a:extLst>
          </p:cNvPr>
          <p:cNvSpPr/>
          <p:nvPr/>
        </p:nvSpPr>
        <p:spPr>
          <a:xfrm>
            <a:off x="761998" y="5302295"/>
            <a:ext cx="7430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verimlilik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bugünkü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değerini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iskonto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oranıdır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96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229656"/>
            <a:ext cx="6192688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 Ederim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14324600-CD77-497C-B357-C978D5DEF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295452"/>
            <a:ext cx="779145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4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24" y="490397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Paranın Zaman Değeri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8763F-A86A-7A48-AEB8-D3DFE6717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192530"/>
            <a:ext cx="6705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020" y="2809323"/>
            <a:ext cx="5947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Gelecekteki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‘’n’’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döneminin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sonunda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bugünün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parasının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Po=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başında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yatırılan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Sonunda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Alınacak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Faiz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09" y="4381318"/>
            <a:ext cx="2200275" cy="692798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43020" y="4964668"/>
            <a:ext cx="885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10.000 TL, 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10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yıllık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faiz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10.000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(1+0,1)= 11.000 TL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10.000 TL, %10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yıllık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faiz oranı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10.000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(1+0,1)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^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5= 16.105 TL</a:t>
            </a:r>
          </a:p>
          <a:p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70" y="478967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Paranın Zaman Değeri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115B4-EED1-BE44-92B7-AB0DAE31E6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828" y="3558134"/>
            <a:ext cx="441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Şimdiki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Gelece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kteki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paranın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bugünkü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9" y="4065490"/>
            <a:ext cx="1947863" cy="115484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42" y="1464782"/>
            <a:ext cx="7286625" cy="19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59" y="43324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Karlılık Değerlendirme Yöntemleri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AB9218-E2C8-A341-86A7-D276BD4535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5807" y="4913829"/>
            <a:ext cx="2312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r-T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Özsermaye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Verimliliği</a:t>
            </a: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Geri Ödeme Süresi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153" y="4667608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Bugünkü Değer </a:t>
            </a:r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	NPV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Karlılık Endeksi ’’PI’’</a:t>
            </a:r>
          </a:p>
          <a:p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3.İç Verimlilik Oranı “IRR”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882" y="5581077"/>
            <a:ext cx="893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Birden fazla değerlendirme yöntemi aynı anda kullanılabilir mi?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E518FA2-3FBC-434F-92F1-3082AE66C9F4}"/>
              </a:ext>
            </a:extLst>
          </p:cNvPr>
          <p:cNvGrpSpPr/>
          <p:nvPr/>
        </p:nvGrpSpPr>
        <p:grpSpPr>
          <a:xfrm>
            <a:off x="1250701" y="1397424"/>
            <a:ext cx="6826498" cy="3377654"/>
            <a:chOff x="1743708" y="1052487"/>
            <a:chExt cx="6909002" cy="4256775"/>
          </a:xfrm>
          <a:solidFill>
            <a:srgbClr val="3F5378"/>
          </a:solidFill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D81BD96-678E-47F5-9E7A-8A7F837AA3E4}"/>
                </a:ext>
              </a:extLst>
            </p:cNvPr>
            <p:cNvSpPr/>
            <p:nvPr/>
          </p:nvSpPr>
          <p:spPr>
            <a:xfrm>
              <a:off x="4121426" y="1052487"/>
              <a:ext cx="17526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Kararı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AD1AC03-3B6D-41C2-B3C4-EED2C63BDCD9}"/>
                </a:ext>
              </a:extLst>
            </p:cNvPr>
            <p:cNvSpPr/>
            <p:nvPr/>
          </p:nvSpPr>
          <p:spPr>
            <a:xfrm>
              <a:off x="6106023" y="2542316"/>
              <a:ext cx="1914939" cy="7934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Değerlendirme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Yöntemleri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AE1E03C-13ED-41C8-B817-F5EA5AD67803}"/>
                </a:ext>
              </a:extLst>
            </p:cNvPr>
            <p:cNvSpPr/>
            <p:nvPr/>
          </p:nvSpPr>
          <p:spPr>
            <a:xfrm>
              <a:off x="1743708" y="2764233"/>
              <a:ext cx="18288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Stratejik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Hedeflerle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Alaka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Düzeyi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E365287-A023-4828-8F7B-20496F91F9A0}"/>
                </a:ext>
              </a:extLst>
            </p:cNvPr>
            <p:cNvSpPr/>
            <p:nvPr/>
          </p:nvSpPr>
          <p:spPr>
            <a:xfrm>
              <a:off x="4045176" y="3134988"/>
              <a:ext cx="1752600" cy="19660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“</a:t>
              </a:r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Paranın</a:t>
              </a: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Zaman </a:t>
              </a:r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Değerini</a:t>
              </a: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” </a:t>
              </a:r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dikkate</a:t>
              </a: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alan</a:t>
              </a: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yöntemler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28A9D8B-E715-4CD7-9134-3448796503D8}"/>
                </a:ext>
              </a:extLst>
            </p:cNvPr>
            <p:cNvSpPr/>
            <p:nvPr/>
          </p:nvSpPr>
          <p:spPr>
            <a:xfrm>
              <a:off x="6671510" y="3469880"/>
              <a:ext cx="1981200" cy="18393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“</a:t>
              </a:r>
              <a:r>
                <a:rPr lang="es-E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Paranın</a:t>
              </a:r>
              <a:r>
                <a:rPr lang="es-E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Zaman</a:t>
              </a:r>
              <a:r>
                <a:rPr lang="es-E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Değerini</a:t>
              </a:r>
              <a:r>
                <a:rPr lang="es-E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” </a:t>
              </a:r>
              <a:r>
                <a:rPr lang="es-E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dikkate</a:t>
              </a:r>
              <a:r>
                <a:rPr lang="es-E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almayan</a:t>
              </a:r>
              <a:r>
                <a:rPr lang="es-E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yöntemler</a:t>
              </a:r>
              <a:endPara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791E3F3E-7EEB-4696-AFAE-E4CEBE441A78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2658108" y="1585887"/>
              <a:ext cx="2339618" cy="117834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B9BD2326-B55D-4447-BA90-7D2C319A7DAA}"/>
                </a:ext>
              </a:extLst>
            </p:cNvPr>
            <p:cNvCxnSpPr>
              <a:cxnSpLocks/>
            </p:cNvCxnSpPr>
            <p:nvPr/>
          </p:nvCxnSpPr>
          <p:spPr>
            <a:xfrm>
              <a:off x="5278670" y="1585887"/>
              <a:ext cx="1599731" cy="85253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252615F5-D298-41F4-A666-63A42654555E}"/>
                </a:ext>
              </a:extLst>
            </p:cNvPr>
            <p:cNvCxnSpPr>
              <a:cxnSpLocks/>
              <a:stCxn id="11" idx="2"/>
              <a:endCxn id="13" idx="3"/>
            </p:cNvCxnSpPr>
            <p:nvPr/>
          </p:nvCxnSpPr>
          <p:spPr>
            <a:xfrm flipH="1">
              <a:off x="5797776" y="3335732"/>
              <a:ext cx="1265717" cy="7822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1516AFC8-51A1-4992-B1EA-8E7F8629CF16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>
              <a:off x="7063492" y="3335732"/>
              <a:ext cx="598618" cy="13414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64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00" y="421817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Nakit Akışları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11390" y="786820"/>
            <a:ext cx="6132600" cy="508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Girişler</a:t>
            </a:r>
          </a:p>
          <a:p>
            <a:pPr lvl="1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Konut satış / kira geliri</a:t>
            </a:r>
          </a:p>
          <a:p>
            <a:pPr lvl="1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Finansman (özkaynak / banka kredisi)</a:t>
            </a:r>
          </a:p>
          <a:p>
            <a:pPr marL="0" indent="0"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Çıkışlar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Yatırım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harcamaları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arsa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maliyeti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geliştirme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maliyeti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inşaat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maliyeti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İşletme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masrafları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Vergiler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Anapara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geri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ödenmesi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Faiz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giderleri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5781CE-FCA1-B643-8F99-B0F5AC7D00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70" y="456106"/>
            <a:ext cx="5492400" cy="424732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sz="2400" b="1" dirty="0">
                <a:solidFill>
                  <a:srgbClr val="503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Özkaynak Kârlılığı (ROE)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82320" y="1517668"/>
            <a:ext cx="6132600" cy="10216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hayatındaki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yatırım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harcamasına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bölünmüştür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oranının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2123B6B-C523-FB48-86F0-CD2D6D4A8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3048000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Eksiklikleri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35052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Nakit akışı yerine karı dikkate alır</a:t>
            </a:r>
          </a:p>
          <a:p>
            <a:pPr>
              <a:buFont typeface="Wingdings" pitchFamily="2" charset="2"/>
              <a:buChar char="§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Hangi kar? Yıllık, ortalama, maksimum, toplam?</a:t>
            </a:r>
          </a:p>
          <a:p>
            <a:pPr>
              <a:buFont typeface="Wingdings" pitchFamily="2" charset="2"/>
              <a:buChar char="§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Yatırımın ekonomik ömrünü dikkate almaz.</a:t>
            </a:r>
          </a:p>
          <a:p>
            <a:pPr>
              <a:buFont typeface="Wingdings" pitchFamily="2" charset="2"/>
              <a:buChar char="§"/>
            </a:pPr>
            <a:r>
              <a:rPr lang="tr-T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Paranın zaman değerini dikkate almaz.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122EB01-BFB1-47D5-A54B-D8A92728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50519"/>
              </p:ext>
            </p:extLst>
          </p:nvPr>
        </p:nvGraphicFramePr>
        <p:xfrm>
          <a:off x="679450" y="2505170"/>
          <a:ext cx="4616450" cy="3308354"/>
        </p:xfrm>
        <a:graphic>
          <a:graphicData uri="http://schemas.openxmlformats.org/drawingml/2006/table">
            <a:tbl>
              <a:tblPr/>
              <a:tblGrid>
                <a:gridCol w="848253">
                  <a:extLst>
                    <a:ext uri="{9D8B030D-6E8A-4147-A177-3AD203B41FA5}">
                      <a16:colId xmlns="" xmlns:a16="http://schemas.microsoft.com/office/drawing/2014/main" val="2821117342"/>
                    </a:ext>
                  </a:extLst>
                </a:gridCol>
                <a:gridCol w="619876">
                  <a:extLst>
                    <a:ext uri="{9D8B030D-6E8A-4147-A177-3AD203B41FA5}">
                      <a16:colId xmlns="" xmlns:a16="http://schemas.microsoft.com/office/drawing/2014/main" val="3250127447"/>
                    </a:ext>
                  </a:extLst>
                </a:gridCol>
                <a:gridCol w="505689">
                  <a:extLst>
                    <a:ext uri="{9D8B030D-6E8A-4147-A177-3AD203B41FA5}">
                      <a16:colId xmlns="" xmlns:a16="http://schemas.microsoft.com/office/drawing/2014/main" val="1404697838"/>
                    </a:ext>
                  </a:extLst>
                </a:gridCol>
                <a:gridCol w="505689">
                  <a:extLst>
                    <a:ext uri="{9D8B030D-6E8A-4147-A177-3AD203B41FA5}">
                      <a16:colId xmlns="" xmlns:a16="http://schemas.microsoft.com/office/drawing/2014/main" val="4200420227"/>
                    </a:ext>
                  </a:extLst>
                </a:gridCol>
                <a:gridCol w="505689">
                  <a:extLst>
                    <a:ext uri="{9D8B030D-6E8A-4147-A177-3AD203B41FA5}">
                      <a16:colId xmlns="" xmlns:a16="http://schemas.microsoft.com/office/drawing/2014/main" val="3245380988"/>
                    </a:ext>
                  </a:extLst>
                </a:gridCol>
                <a:gridCol w="505689">
                  <a:extLst>
                    <a:ext uri="{9D8B030D-6E8A-4147-A177-3AD203B41FA5}">
                      <a16:colId xmlns="" xmlns:a16="http://schemas.microsoft.com/office/drawing/2014/main" val="2933177429"/>
                    </a:ext>
                  </a:extLst>
                </a:gridCol>
                <a:gridCol w="505689">
                  <a:extLst>
                    <a:ext uri="{9D8B030D-6E8A-4147-A177-3AD203B41FA5}">
                      <a16:colId xmlns="" xmlns:a16="http://schemas.microsoft.com/office/drawing/2014/main" val="4275210650"/>
                    </a:ext>
                  </a:extLst>
                </a:gridCol>
                <a:gridCol w="619876">
                  <a:extLst>
                    <a:ext uri="{9D8B030D-6E8A-4147-A177-3AD203B41FA5}">
                      <a16:colId xmlns="" xmlns:a16="http://schemas.microsoft.com/office/drawing/2014/main" val="4051979466"/>
                    </a:ext>
                  </a:extLst>
                </a:gridCol>
              </a:tblGrid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5735325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Yatirim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8964927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Kar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9800840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6349948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0010641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53557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Yatirim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9618369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Kar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5148817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735044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3512930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478838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Yatirim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4660615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Kar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0492594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235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72623"/>
            <a:ext cx="5492400" cy="523220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algn="l"/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 Ödeme Süresi (PB)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4275" y="1247575"/>
            <a:ext cx="6132600" cy="348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/>
              <a:t>“Kaç yıl sonra yatırılan parayı geri alıyoruz?”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/>
              <a:t>süresine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dirty="0"/>
              <a:t>Geri ödeme süresi, paranın zaman değerini dikkate almaz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Net para </a:t>
            </a:r>
            <a:r>
              <a:rPr lang="en-US" dirty="0" err="1"/>
              <a:t>akışını</a:t>
            </a:r>
            <a:r>
              <a:rPr lang="en-US" dirty="0"/>
              <a:t> </a:t>
            </a:r>
            <a:r>
              <a:rPr lang="en-US" dirty="0" err="1"/>
              <a:t>hesaba</a:t>
            </a:r>
            <a:r>
              <a:rPr lang="en-US" dirty="0"/>
              <a:t> </a:t>
            </a:r>
            <a:r>
              <a:rPr lang="en-US" dirty="0" err="1"/>
              <a:t>katar</a:t>
            </a:r>
            <a:r>
              <a:rPr lang="en-US" dirty="0"/>
              <a:t>, </a:t>
            </a:r>
            <a:r>
              <a:rPr lang="en-US" dirty="0" err="1"/>
              <a:t>karı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dirty="0"/>
              <a:t>Geri ödeme süresi yaklaşımı, şirketin hedefi, yatırımların geri dönüşünü en kısa sürede almaktır.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5D9233-3924-114A-A81A-A9D4F6E45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D0DD1CF-C4A4-40B4-92C9-B2BAE95D4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91090"/>
              </p:ext>
            </p:extLst>
          </p:nvPr>
        </p:nvGraphicFramePr>
        <p:xfrm>
          <a:off x="228603" y="3810000"/>
          <a:ext cx="6718272" cy="2686164"/>
        </p:xfrm>
        <a:graphic>
          <a:graphicData uri="http://schemas.openxmlformats.org/drawingml/2006/table">
            <a:tbl>
              <a:tblPr/>
              <a:tblGrid>
                <a:gridCol w="1629321">
                  <a:extLst>
                    <a:ext uri="{9D8B030D-6E8A-4147-A177-3AD203B41FA5}">
                      <a16:colId xmlns="" xmlns:a16="http://schemas.microsoft.com/office/drawing/2014/main" val="2712322110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617886783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1761366353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1491385524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2506468228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2301176495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3430744510"/>
                    </a:ext>
                  </a:extLst>
                </a:gridCol>
                <a:gridCol w="726993">
                  <a:extLst>
                    <a:ext uri="{9D8B030D-6E8A-4147-A177-3AD203B41FA5}">
                      <a16:colId xmlns="" xmlns:a16="http://schemas.microsoft.com/office/drawing/2014/main" val="1152324332"/>
                    </a:ext>
                  </a:extLst>
                </a:gridCol>
              </a:tblGrid>
              <a:tr h="15190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5704808"/>
                  </a:ext>
                </a:extLst>
              </a:tr>
              <a:tr h="15190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5154496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 para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akışı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750314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Kümülatif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Akışı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064552"/>
                  </a:ext>
                </a:extLst>
              </a:tr>
              <a:tr h="15190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 </a:t>
                      </a:r>
                      <a:r>
                        <a:rPr lang="lt-LT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</a:t>
                      </a:r>
                      <a:endParaRPr lang="lt-LT" sz="14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2517869"/>
                  </a:ext>
                </a:extLst>
              </a:tr>
              <a:tr h="151907"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1711518"/>
                  </a:ext>
                </a:extLst>
              </a:tr>
              <a:tr h="15190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6281094"/>
                  </a:ext>
                </a:extLst>
              </a:tr>
              <a:tr h="15190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1107935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 para akışı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3078274"/>
                  </a:ext>
                </a:extLst>
              </a:tr>
              <a:tr h="284826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Kümülatif Para Akışı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5261087"/>
                  </a:ext>
                </a:extLst>
              </a:tr>
              <a:tr h="15190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yıl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996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67DBB10D-329F-40BE-A9AA-5C2E9B9D1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40" y="1127019"/>
            <a:ext cx="7909700" cy="25241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AF3F79AE-3E9C-F047-8FCA-DAA0208A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10" y="237683"/>
            <a:ext cx="5492400" cy="1021600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İskonto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4175" y="3512640"/>
            <a:ext cx="6132600" cy="25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İskonto</a:t>
            </a:r>
            <a:r>
              <a:rPr lang="tr-TR" dirty="0" smtClean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oranı, bir yatırım projesinden beklenen getirileri mevcut piyasa değerlerine dönüştüren çarpandır;</a:t>
            </a:r>
          </a:p>
          <a:p>
            <a:pPr marL="0" indent="0">
              <a:buNone/>
            </a:pPr>
            <a:endParaRPr lang="tr-TR" dirty="0">
              <a:solidFill>
                <a:srgbClr val="3F53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Risksiz getiri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Projeye özgü risk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Beklenen getiri oranı</a:t>
            </a:r>
          </a:p>
          <a:p>
            <a:pPr marL="0" indent="0">
              <a:buNone/>
            </a:pPr>
            <a:r>
              <a:rPr lang="tr-TR" dirty="0">
                <a:solidFill>
                  <a:srgbClr val="3F53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9336647-B8BA-BA4C-9430-7A942C531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0C941675-A1A2-42F2-8D6E-D7BC4796CDF8}"/>
              </a:ext>
            </a:extLst>
          </p:cNvPr>
          <p:cNvSpPr txBox="1"/>
          <p:nvPr/>
        </p:nvSpPr>
        <p:spPr>
          <a:xfrm>
            <a:off x="4856345" y="4352952"/>
            <a:ext cx="2717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Faiz oranına eşit değil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Enflasyon oranına eşit değil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9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Borçlanma oranına eşit değil</a:t>
            </a:r>
          </a:p>
        </p:txBody>
      </p:sp>
    </p:spTree>
    <p:extLst>
      <p:ext uri="{BB962C8B-B14F-4D97-AF65-F5344CB8AC3E}">
        <p14:creationId xmlns:p14="http://schemas.microsoft.com/office/powerpoint/2010/main" val="20496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BCE3FF75-7FF5-9140-9490-4C624A9F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70" y="146243"/>
            <a:ext cx="5492400" cy="1021600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İskonto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Hesaplama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99975" y="1760395"/>
            <a:ext cx="6132600" cy="419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Tipik 10 yıllık yatırım için: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r 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Kısa vadeli hazine bonosunun ömrü boyunca beklenilen getirisi. Yani yaklaşık 10 yıllık hazine bonosu getirisi (Devlet tahvil piyasasının gelecek 10 yıllık ortalama kısa vadeli hazine bonosu getirisi beklentisi)</a:t>
            </a: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Örneğin, eğer devlet tahvil verimi = %5 ise,</a:t>
            </a:r>
          </a:p>
          <a:p>
            <a:pPr marL="0" indent="0" algn="ctr">
              <a:buNone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= devlet tahvil verimi - 150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bps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= %5 - %1,5 = %3,5 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RP (Risk Premium)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"kurumsal" yatırım amaçlı gayrimenkul için 250 ila 400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bps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(NCREIF Emlak Endeksi geçmiş ortalamasına göre)</a:t>
            </a:r>
          </a:p>
          <a:p>
            <a:pPr marL="0" indent="0">
              <a:buNone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	 OCC =% 3.5 + (% 2.5 ≈% 4) =% 6 ≈% 7.5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kurumsal olmayan” yatırım amaçlı gayrimenkuller için 500 ila 700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bps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(daha küçük, daha yüksek risk, daha az likit),</a:t>
            </a:r>
          </a:p>
          <a:p>
            <a:pPr marL="0" indent="0">
              <a:buNone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	 OCC =% 8 -% 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788276-EF31-C44A-87DB-25C8A2826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9975" y="1628141"/>
            <a:ext cx="6411473" cy="461665"/>
          </a:xfrm>
          <a:prstGeom prst="rect">
            <a:avLst/>
          </a:prstGeom>
          <a:solidFill>
            <a:srgbClr val="FF98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179388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/>
            <a:r>
              <a:rPr lang="tr-TR" sz="2400" dirty="0"/>
              <a:t> r=r f + RP yaklaşımı</a:t>
            </a:r>
          </a:p>
        </p:txBody>
      </p:sp>
    </p:spTree>
    <p:extLst>
      <p:ext uri="{BB962C8B-B14F-4D97-AF65-F5344CB8AC3E}">
        <p14:creationId xmlns:p14="http://schemas.microsoft.com/office/powerpoint/2010/main" val="1426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25652</TotalTime>
  <Words>1203</Words>
  <Application>Microsoft Office PowerPoint</Application>
  <PresentationFormat>Ekran Gösterisi (4:3)</PresentationFormat>
  <Paragraphs>433</Paragraphs>
  <Slides>18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ekonomi</vt:lpstr>
      <vt:lpstr>1_Rics</vt:lpstr>
      <vt:lpstr>h.t.</vt:lpstr>
      <vt:lpstr>Worksheet</vt:lpstr>
      <vt:lpstr>PowerPoint Sunusu</vt:lpstr>
      <vt:lpstr>Paranın Zaman Değeri</vt:lpstr>
      <vt:lpstr>Paranın Zaman Değeri</vt:lpstr>
      <vt:lpstr>Karlılık Değerlendirme Yöntemleri</vt:lpstr>
      <vt:lpstr>Nakit Akışları</vt:lpstr>
      <vt:lpstr>Özkaynak Kârlılığı (ROE)</vt:lpstr>
      <vt:lpstr>Geri Ödeme Süresi (PB)</vt:lpstr>
      <vt:lpstr>İskonto Oranı</vt:lpstr>
      <vt:lpstr>İskonto Oranı Hesaplama</vt:lpstr>
      <vt:lpstr>İskonto Oranı Hesaplama</vt:lpstr>
      <vt:lpstr>İskonto Oranı Hesaplama</vt:lpstr>
      <vt:lpstr>Net Bugünkü Değer (NPV)</vt:lpstr>
      <vt:lpstr>Örnek 1</vt:lpstr>
      <vt:lpstr>Örnek 1</vt:lpstr>
      <vt:lpstr>Karlılık Endeksi (Profitability Index)</vt:lpstr>
      <vt:lpstr>İç Verimlilik Oranı (IRR)</vt:lpstr>
      <vt:lpstr>NPV ve IRR Arasındaki İlişki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949</cp:revision>
  <cp:lastPrinted>2016-10-24T07:53:35Z</cp:lastPrinted>
  <dcterms:created xsi:type="dcterms:W3CDTF">2016-09-18T09:35:24Z</dcterms:created>
  <dcterms:modified xsi:type="dcterms:W3CDTF">2020-02-24T13:48:46Z</dcterms:modified>
</cp:coreProperties>
</file>