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3" r:id="rId5"/>
    <p:sldId id="1084" r:id="rId6"/>
    <p:sldId id="1085" r:id="rId7"/>
    <p:sldId id="1086" r:id="rId8"/>
    <p:sldId id="1087" r:id="rId9"/>
    <p:sldId id="1088" r:id="rId10"/>
    <p:sldId id="1089"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6870700" cy="1600200"/>
          </a:xfrm>
          <a:prstGeom prst="rect">
            <a:avLst/>
          </a:prstGeom>
        </p:spPr>
        <p:txBody>
          <a:bodyPr/>
          <a:lstStyle/>
          <a:p>
            <a:r>
              <a:rPr lang="en-US"/>
              <a:t>Click to edit Master title style</a:t>
            </a:r>
            <a:endParaRPr lang="en-GB"/>
          </a:p>
        </p:txBody>
      </p:sp>
      <p:sp>
        <p:nvSpPr>
          <p:cNvPr id="3" name="Text Placeholder 2"/>
          <p:cNvSpPr>
            <a:spLocks noGrp="1"/>
          </p:cNvSpPr>
          <p:nvPr>
            <p:ph type="body" sz="half" idx="1"/>
          </p:nvPr>
        </p:nvSpPr>
        <p:spPr>
          <a:xfrm>
            <a:off x="685800" y="1828800"/>
            <a:ext cx="3771900" cy="3657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10100" y="1828800"/>
            <a:ext cx="3771900" cy="3657600"/>
          </a:xfrm>
          <a:prstGeom prst="rect">
            <a:avLst/>
          </a:prstGeom>
        </p:spPr>
        <p:txBody>
          <a:bodyPr/>
          <a:lstStyle/>
          <a:p>
            <a:pPr lvl="0"/>
            <a:endParaRPr lang="en-GB" noProof="0"/>
          </a:p>
        </p:txBody>
      </p:sp>
    </p:spTree>
    <p:extLst>
      <p:ext uri="{BB962C8B-B14F-4D97-AF65-F5344CB8AC3E}">
        <p14:creationId xmlns:p14="http://schemas.microsoft.com/office/powerpoint/2010/main" val="7563199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r>
              <a:rPr lang="tr-TR" smtClean="0"/>
              <a:t>Dr.Orhan ERCAN</a:t>
            </a: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9878399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7334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0.xml"/><Relationship Id="rId7"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 id="2147483699" r:id="rId6"/>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1.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216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KADASTRO BİLGİSİ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(2-2) 4</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 Dr. Orhan ERCAN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2"/>
          <p:cNvSpPr>
            <a:spLocks noGrp="1" noChangeArrowheads="1"/>
          </p:cNvSpPr>
          <p:nvPr>
            <p:ph type="title"/>
          </p:nvPr>
        </p:nvSpPr>
        <p:spPr>
          <a:xfrm>
            <a:off x="482138" y="532013"/>
            <a:ext cx="7074362" cy="1237211"/>
          </a:xfrm>
        </p:spPr>
        <p:txBody>
          <a:bodyPr/>
          <a:lstStyle/>
          <a:p>
            <a:pPr eaLnBrk="1" hangingPunct="1"/>
            <a:r>
              <a:rPr lang="tr-TR" altLang="tr-TR" sz="2800" b="1" dirty="0" smtClean="0">
                <a:solidFill>
                  <a:srgbClr val="000099"/>
                </a:solidFill>
              </a:rPr>
              <a:t>Avrupa Birliği</a:t>
            </a:r>
            <a:endParaRPr lang="tr-TR" altLang="tr-TR" sz="2800" b="1" dirty="0" smtClean="0">
              <a:solidFill>
                <a:srgbClr val="000099"/>
              </a:solidFill>
            </a:endParaRPr>
          </a:p>
        </p:txBody>
      </p:sp>
      <p:sp>
        <p:nvSpPr>
          <p:cNvPr id="46085" name="Rectangle 3"/>
          <p:cNvSpPr>
            <a:spLocks noGrp="1" noChangeArrowheads="1"/>
          </p:cNvSpPr>
          <p:nvPr>
            <p:ph type="body" sz="half" idx="1"/>
          </p:nvPr>
        </p:nvSpPr>
        <p:spPr>
          <a:xfrm>
            <a:off x="685800" y="1828800"/>
            <a:ext cx="7847013" cy="4264025"/>
          </a:xfrm>
        </p:spPr>
        <p:txBody>
          <a:bodyPr/>
          <a:lstStyle/>
          <a:p>
            <a:pPr eaLnBrk="1" hangingPunct="1">
              <a:lnSpc>
                <a:spcPct val="80000"/>
              </a:lnSpc>
              <a:buFontTx/>
              <a:buNone/>
            </a:pPr>
            <a:r>
              <a:rPr lang="tr-TR" altLang="tr-TR" sz="2000" b="1" smtClean="0"/>
              <a:t>AB KADASTRO ÇALIŞMALARINDAKİ ORTAK PRENSİPLER</a:t>
            </a:r>
          </a:p>
          <a:p>
            <a:pPr eaLnBrk="1" hangingPunct="1">
              <a:lnSpc>
                <a:spcPct val="80000"/>
              </a:lnSpc>
              <a:buFontTx/>
              <a:buNone/>
            </a:pPr>
            <a:endParaRPr lang="tr-TR" altLang="tr-TR" sz="2000" b="1" smtClean="0"/>
          </a:p>
          <a:p>
            <a:pPr eaLnBrk="1" hangingPunct="1">
              <a:lnSpc>
                <a:spcPct val="80000"/>
              </a:lnSpc>
            </a:pPr>
            <a:r>
              <a:rPr lang="tr-TR" altLang="tr-TR" sz="2000" smtClean="0"/>
              <a:t>KADASTRONUN EĞİLİMİ VE EVRİMİ GELECEĞE YÖNELİK OLACAKTIR,</a:t>
            </a:r>
          </a:p>
          <a:p>
            <a:pPr eaLnBrk="1" hangingPunct="1">
              <a:lnSpc>
                <a:spcPct val="80000"/>
              </a:lnSpc>
              <a:buFontTx/>
              <a:buNone/>
            </a:pPr>
            <a:endParaRPr lang="tr-TR" altLang="tr-TR" sz="2000" smtClean="0"/>
          </a:p>
          <a:p>
            <a:pPr eaLnBrk="1" hangingPunct="1">
              <a:lnSpc>
                <a:spcPct val="80000"/>
              </a:lnSpc>
            </a:pPr>
            <a:r>
              <a:rPr lang="tr-TR" altLang="tr-TR" sz="2000" smtClean="0"/>
              <a:t>KAMU VE ÖZEL SEKTÖR ARASINDAKİ </a:t>
            </a:r>
            <a:r>
              <a:rPr lang="tr-TR" altLang="tr-TR" sz="2000" u="sng" smtClean="0">
                <a:solidFill>
                  <a:schemeClr val="tx2"/>
                </a:solidFill>
              </a:rPr>
              <a:t>İŞBİRLİĞİ </a:t>
            </a:r>
            <a:r>
              <a:rPr lang="tr-TR" altLang="tr-TR" sz="2000" smtClean="0"/>
              <a:t>GELİŞTİRİLECEKTİR,</a:t>
            </a:r>
          </a:p>
          <a:p>
            <a:pPr eaLnBrk="1" hangingPunct="1">
              <a:lnSpc>
                <a:spcPct val="80000"/>
              </a:lnSpc>
              <a:buFontTx/>
              <a:buNone/>
            </a:pPr>
            <a:endParaRPr lang="tr-TR" altLang="tr-TR" sz="2000" smtClean="0"/>
          </a:p>
          <a:p>
            <a:pPr eaLnBrk="1" hangingPunct="1">
              <a:lnSpc>
                <a:spcPct val="80000"/>
              </a:lnSpc>
            </a:pPr>
            <a:r>
              <a:rPr lang="tr-TR" altLang="tr-TR" sz="2000" smtClean="0"/>
              <a:t>KADASTRO, MODERN TEKNOLOJİ KULLANIMI VE </a:t>
            </a:r>
          </a:p>
          <a:p>
            <a:pPr eaLnBrk="1" hangingPunct="1">
              <a:lnSpc>
                <a:spcPct val="80000"/>
              </a:lnSpc>
              <a:buFontTx/>
              <a:buNone/>
            </a:pPr>
            <a:r>
              <a:rPr lang="tr-TR" altLang="tr-TR" sz="2000" smtClean="0"/>
              <a:t>     </a:t>
            </a:r>
            <a:r>
              <a:rPr lang="tr-TR" altLang="tr-TR" sz="2000" u="sng" smtClean="0">
                <a:solidFill>
                  <a:schemeClr val="tx2"/>
                </a:solidFill>
              </a:rPr>
              <a:t>E-KADASTRO’YA DOĞRU EVRİM GEÇİRECEKTİR</a:t>
            </a:r>
            <a:r>
              <a:rPr lang="tr-TR" altLang="tr-TR" sz="2000" smtClean="0"/>
              <a:t>,</a:t>
            </a:r>
          </a:p>
          <a:p>
            <a:pPr eaLnBrk="1" hangingPunct="1">
              <a:lnSpc>
                <a:spcPct val="80000"/>
              </a:lnSpc>
              <a:buFontTx/>
              <a:buNone/>
            </a:pPr>
            <a:endParaRPr lang="tr-TR" altLang="tr-TR" sz="2000" smtClean="0"/>
          </a:p>
          <a:p>
            <a:pPr eaLnBrk="1" hangingPunct="1">
              <a:lnSpc>
                <a:spcPct val="80000"/>
              </a:lnSpc>
            </a:pPr>
            <a:r>
              <a:rPr lang="tr-TR" altLang="tr-TR" sz="2000" smtClean="0"/>
              <a:t>AVRUPA </a:t>
            </a:r>
            <a:r>
              <a:rPr lang="tr-TR" altLang="tr-TR" sz="2000" u="sng" smtClean="0">
                <a:solidFill>
                  <a:schemeClr val="tx2"/>
                </a:solidFill>
              </a:rPr>
              <a:t>CVA KURULMASI</a:t>
            </a:r>
            <a:r>
              <a:rPr lang="tr-TR" altLang="tr-TR" sz="2000" smtClean="0"/>
              <a:t> İÇİN ÜYE ÜLKELERİN KADASTRO TEŞKİLATLARI VE AB ENSTİTÜLERİ ARASINDAKİ İŞBİRLİĞİ ZENGİNLEŞTİRLECEKTİR.</a:t>
            </a:r>
          </a:p>
        </p:txBody>
      </p:sp>
      <p:graphicFrame>
        <p:nvGraphicFramePr>
          <p:cNvPr id="46086" name="Object 4">
            <a:hlinkClick r:id="" action="ppaction://ole?verb=0"/>
          </p:cNvPr>
          <p:cNvGraphicFramePr>
            <a:graphicFrameLocks noChangeAspect="1"/>
          </p:cNvGraphicFramePr>
          <p:nvPr>
            <p:ph sz="half" idx="2"/>
            <p:extLst>
              <p:ext uri="{D42A27DB-BD31-4B8C-83A1-F6EECF244321}">
                <p14:modId xmlns:p14="http://schemas.microsoft.com/office/powerpoint/2010/main" val="2006373690"/>
              </p:ext>
            </p:extLst>
          </p:nvPr>
        </p:nvGraphicFramePr>
        <p:xfrm>
          <a:off x="7560628" y="1181042"/>
          <a:ext cx="1368425" cy="1152525"/>
        </p:xfrm>
        <a:graphic>
          <a:graphicData uri="http://schemas.openxmlformats.org/presentationml/2006/ole">
            <mc:AlternateContent xmlns:mc="http://schemas.openxmlformats.org/markup-compatibility/2006">
              <mc:Choice xmlns:v="urn:schemas-microsoft-com:vml" Requires="v">
                <p:oleObj spid="_x0000_s1026" name="Clip" r:id="rId3" imgW="2881313" imgH="1922463" progId="MS_ClipArt_Gallery.2">
                  <p:embed/>
                </p:oleObj>
              </mc:Choice>
              <mc:Fallback>
                <p:oleObj name="Clip" r:id="rId3" imgW="2881313" imgH="1922463"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60628" y="1181042"/>
                        <a:ext cx="1368425"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88270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3"/>
          <p:cNvSpPr>
            <a:spLocks noGrp="1" noChangeArrowheads="1"/>
          </p:cNvSpPr>
          <p:nvPr>
            <p:ph type="body" idx="1"/>
          </p:nvPr>
        </p:nvSpPr>
        <p:spPr>
          <a:xfrm>
            <a:off x="685800" y="1196975"/>
            <a:ext cx="7696200" cy="4289425"/>
          </a:xfrm>
        </p:spPr>
        <p:txBody>
          <a:bodyPr/>
          <a:lstStyle/>
          <a:p>
            <a:pPr eaLnBrk="1" hangingPunct="1">
              <a:lnSpc>
                <a:spcPct val="90000"/>
              </a:lnSpc>
            </a:pPr>
            <a:r>
              <a:rPr lang="tr-TR" altLang="tr-TR" sz="1800" b="1" smtClean="0"/>
              <a:t>ÜYE ÜLKELERDE </a:t>
            </a:r>
            <a:r>
              <a:rPr lang="tr-TR" altLang="tr-TR" sz="1800" b="1" u="sng" smtClean="0">
                <a:solidFill>
                  <a:schemeClr val="tx2"/>
                </a:solidFill>
              </a:rPr>
              <a:t>KADASTRO VEYA ABS YAPISI</a:t>
            </a:r>
            <a:r>
              <a:rPr lang="tr-TR" altLang="tr-TR" sz="1800" b="1" smtClean="0"/>
              <a:t> ARAZİ YÖNETİMİNİN ÖNEMLİ BİR PARÇASIDIR.</a:t>
            </a:r>
          </a:p>
          <a:p>
            <a:pPr eaLnBrk="1" hangingPunct="1">
              <a:lnSpc>
                <a:spcPct val="90000"/>
              </a:lnSpc>
              <a:buFontTx/>
              <a:buNone/>
            </a:pPr>
            <a:endParaRPr lang="tr-TR" altLang="tr-TR" sz="1800" b="1" smtClean="0"/>
          </a:p>
          <a:p>
            <a:pPr eaLnBrk="1" hangingPunct="1">
              <a:lnSpc>
                <a:spcPct val="90000"/>
              </a:lnSpc>
            </a:pPr>
            <a:r>
              <a:rPr lang="tr-TR" altLang="tr-TR" sz="1800" b="1" u="sng" smtClean="0">
                <a:solidFill>
                  <a:srgbClr val="0000CC"/>
                </a:solidFill>
              </a:rPr>
              <a:t>KADASTRAL FAALİYET</a:t>
            </a:r>
            <a:r>
              <a:rPr lang="tr-TR" altLang="tr-TR" sz="1800" b="1" smtClean="0"/>
              <a:t> KADASTRO PARSELİNİN SÖZEL VE JEODEZİK REFERANSA OTURTULMUŞ GEOMETRİK BİLGİLERİNİN OLUŞTURULMASI VE GÜNCELLEMESİ İLE İLGİLİDİR,</a:t>
            </a:r>
          </a:p>
          <a:p>
            <a:pPr eaLnBrk="1" hangingPunct="1">
              <a:lnSpc>
                <a:spcPct val="90000"/>
              </a:lnSpc>
              <a:buFontTx/>
              <a:buNone/>
            </a:pPr>
            <a:endParaRPr lang="tr-TR" altLang="tr-TR" sz="1800" b="1" smtClean="0"/>
          </a:p>
          <a:p>
            <a:pPr eaLnBrk="1" hangingPunct="1">
              <a:lnSpc>
                <a:spcPct val="90000"/>
              </a:lnSpc>
            </a:pPr>
            <a:r>
              <a:rPr lang="tr-TR" altLang="tr-TR" sz="1800" b="1" smtClean="0"/>
              <a:t>KADASTRO KURUMLARI ÜLKE DÜZEYİNDE KAMU KURUMLARIDIR, BU KURUMLAR ULUSAL DÜZEYDE </a:t>
            </a:r>
            <a:r>
              <a:rPr lang="tr-TR" altLang="tr-TR" sz="1800" b="1" u="sng" smtClean="0">
                <a:solidFill>
                  <a:srgbClr val="0000CC"/>
                </a:solidFill>
              </a:rPr>
              <a:t>KADASTRONUN YAPIMI, </a:t>
            </a:r>
            <a:r>
              <a:rPr lang="tr-TR" altLang="tr-TR" sz="1800" b="1" u="sng" smtClean="0">
                <a:solidFill>
                  <a:schemeClr val="tx2"/>
                </a:solidFill>
              </a:rPr>
              <a:t>GÜNCELLENMESİ </a:t>
            </a:r>
            <a:r>
              <a:rPr lang="tr-TR" altLang="tr-TR" sz="1800" b="1" u="sng" smtClean="0">
                <a:solidFill>
                  <a:srgbClr val="0000CC"/>
                </a:solidFill>
              </a:rPr>
              <a:t>VE KOORDİNASYONUNDAN</a:t>
            </a:r>
            <a:r>
              <a:rPr lang="tr-TR" altLang="tr-TR" sz="1800" b="1" smtClean="0"/>
              <a:t> SORUMLUDUR.</a:t>
            </a:r>
          </a:p>
        </p:txBody>
      </p:sp>
    </p:spTree>
    <p:extLst>
      <p:ext uri="{BB962C8B-B14F-4D97-AF65-F5344CB8AC3E}">
        <p14:creationId xmlns:p14="http://schemas.microsoft.com/office/powerpoint/2010/main" val="2289534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3"/>
          <p:cNvSpPr>
            <a:spLocks noGrp="1" noChangeArrowheads="1"/>
          </p:cNvSpPr>
          <p:nvPr>
            <p:ph type="body" idx="1"/>
          </p:nvPr>
        </p:nvSpPr>
        <p:spPr>
          <a:xfrm>
            <a:off x="685800" y="549275"/>
            <a:ext cx="7696200" cy="5184775"/>
          </a:xfrm>
        </p:spPr>
        <p:txBody>
          <a:bodyPr/>
          <a:lstStyle/>
          <a:p>
            <a:pPr eaLnBrk="1" hangingPunct="1">
              <a:buFontTx/>
              <a:buNone/>
            </a:pPr>
            <a:r>
              <a:rPr lang="tr-TR" altLang="tr-TR" sz="2400" b="1" u="sng" dirty="0" smtClean="0">
                <a:solidFill>
                  <a:srgbClr val="000099"/>
                </a:solidFill>
                <a:latin typeface="Verdana" pitchFamily="34" charset="0"/>
              </a:rPr>
              <a:t>İLKELERİ (1/2)</a:t>
            </a:r>
          </a:p>
          <a:p>
            <a:pPr eaLnBrk="1" hangingPunct="1"/>
            <a:endParaRPr lang="tr-TR" altLang="tr-TR" sz="2400" b="1" u="sng" dirty="0" smtClean="0">
              <a:solidFill>
                <a:schemeClr val="tx2"/>
              </a:solidFill>
              <a:latin typeface="Verdana" pitchFamily="34" charset="0"/>
            </a:endParaRPr>
          </a:p>
          <a:p>
            <a:pPr eaLnBrk="1" hangingPunct="1"/>
            <a:r>
              <a:rPr lang="tr-TR" altLang="tr-TR" sz="1800" b="1" u="sng" dirty="0" smtClean="0">
                <a:solidFill>
                  <a:schemeClr val="tx2"/>
                </a:solidFill>
              </a:rPr>
              <a:t>TEMEL ABS OLARAK TASARLANAN</a:t>
            </a:r>
            <a:r>
              <a:rPr lang="tr-TR" altLang="tr-TR" sz="1800" b="1" dirty="0" smtClean="0"/>
              <a:t> VE KADASTRO TARAFINDAN SAĞLANAN KAMU HİZMETLERİ AB ÜLKELERİNİN HEPSİNDE MEVCUT OLMALIDIR,</a:t>
            </a:r>
          </a:p>
          <a:p>
            <a:pPr eaLnBrk="1" hangingPunct="1">
              <a:buFontTx/>
              <a:buNone/>
            </a:pPr>
            <a:endParaRPr lang="tr-TR" altLang="tr-TR" sz="1800" b="1" dirty="0" smtClean="0"/>
          </a:p>
          <a:p>
            <a:pPr eaLnBrk="1" hangingPunct="1"/>
            <a:r>
              <a:rPr lang="tr-TR" altLang="tr-TR" sz="1800" b="1" dirty="0" smtClean="0"/>
              <a:t>KADASTRO </a:t>
            </a:r>
            <a:r>
              <a:rPr lang="tr-TR" altLang="tr-TR" sz="1800" b="1" u="sng" dirty="0" smtClean="0">
                <a:solidFill>
                  <a:schemeClr val="tx2"/>
                </a:solidFill>
              </a:rPr>
              <a:t>DEVLET SORUMLULUĞU</a:t>
            </a:r>
            <a:r>
              <a:rPr lang="tr-TR" altLang="tr-TR" sz="1800" b="1" dirty="0" smtClean="0"/>
              <a:t> ALTINDAKİ KAYITLAR OLARAK TANIMLANMAKTADIR,</a:t>
            </a:r>
          </a:p>
          <a:p>
            <a:pPr eaLnBrk="1" hangingPunct="1">
              <a:buFontTx/>
              <a:buNone/>
            </a:pPr>
            <a:endParaRPr lang="tr-TR" altLang="tr-TR" sz="1800" b="1" dirty="0" smtClean="0"/>
          </a:p>
          <a:p>
            <a:pPr eaLnBrk="1" hangingPunct="1"/>
            <a:r>
              <a:rPr lang="tr-TR" altLang="tr-TR" sz="1800" b="1" dirty="0" smtClean="0"/>
              <a:t>KİŞİSEL BİLGİLERİ KORUMAK AMACIYLA KADASTRAL BİLGİLERE </a:t>
            </a:r>
            <a:r>
              <a:rPr lang="tr-TR" altLang="tr-TR" sz="1800" b="1" u="sng" dirty="0" smtClean="0">
                <a:solidFill>
                  <a:schemeClr val="tx2"/>
                </a:solidFill>
              </a:rPr>
              <a:t>İLGİLİ KANUN VE YÖNETMELİKLERİ</a:t>
            </a:r>
            <a:r>
              <a:rPr lang="tr-TR" altLang="tr-TR" sz="1800" b="1" dirty="0" smtClean="0"/>
              <a:t> KAPSAMINDA ULAŞILABİLİR,</a:t>
            </a:r>
          </a:p>
          <a:p>
            <a:pPr eaLnBrk="1" hangingPunct="1"/>
            <a:endParaRPr lang="tr-TR" altLang="tr-TR" sz="1800" dirty="0" smtClean="0"/>
          </a:p>
        </p:txBody>
      </p:sp>
    </p:spTree>
    <p:extLst>
      <p:ext uri="{BB962C8B-B14F-4D97-AF65-F5344CB8AC3E}">
        <p14:creationId xmlns:p14="http://schemas.microsoft.com/office/powerpoint/2010/main" val="2744092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2"/>
          <p:cNvSpPr>
            <a:spLocks noGrp="1" noChangeArrowheads="1"/>
          </p:cNvSpPr>
          <p:nvPr>
            <p:ph type="title"/>
          </p:nvPr>
        </p:nvSpPr>
        <p:spPr>
          <a:xfrm>
            <a:off x="685800" y="549275"/>
            <a:ext cx="6870700" cy="647700"/>
          </a:xfrm>
        </p:spPr>
        <p:txBody>
          <a:bodyPr/>
          <a:lstStyle/>
          <a:p>
            <a:pPr algn="l" eaLnBrk="1" hangingPunct="1"/>
            <a:r>
              <a:rPr lang="tr-TR" altLang="tr-TR" sz="2000" b="1" u="sng" dirty="0" smtClean="0">
                <a:solidFill>
                  <a:srgbClr val="000099"/>
                </a:solidFill>
                <a:latin typeface="Verdana" pitchFamily="34" charset="0"/>
              </a:rPr>
              <a:t>İLKELERİ (2/2)</a:t>
            </a:r>
            <a:br>
              <a:rPr lang="tr-TR" altLang="tr-TR" sz="2000" b="1" u="sng" dirty="0" smtClean="0">
                <a:solidFill>
                  <a:srgbClr val="000099"/>
                </a:solidFill>
                <a:latin typeface="Verdana" pitchFamily="34" charset="0"/>
              </a:rPr>
            </a:br>
            <a:endParaRPr lang="tr-TR" altLang="tr-TR" sz="2000" b="1" u="sng" dirty="0" smtClean="0">
              <a:solidFill>
                <a:srgbClr val="000099"/>
              </a:solidFill>
              <a:latin typeface="Verdana" pitchFamily="34" charset="0"/>
            </a:endParaRPr>
          </a:p>
        </p:txBody>
      </p:sp>
      <p:sp>
        <p:nvSpPr>
          <p:cNvPr id="49157" name="Rectangle 3"/>
          <p:cNvSpPr>
            <a:spLocks noGrp="1" noChangeArrowheads="1"/>
          </p:cNvSpPr>
          <p:nvPr>
            <p:ph type="body" idx="1"/>
          </p:nvPr>
        </p:nvSpPr>
        <p:spPr>
          <a:xfrm>
            <a:off x="685800" y="1700213"/>
            <a:ext cx="7696200" cy="3786187"/>
          </a:xfrm>
        </p:spPr>
        <p:txBody>
          <a:bodyPr/>
          <a:lstStyle/>
          <a:p>
            <a:pPr eaLnBrk="1" hangingPunct="1">
              <a:lnSpc>
                <a:spcPct val="90000"/>
              </a:lnSpc>
            </a:pPr>
            <a:r>
              <a:rPr lang="tr-TR" altLang="tr-TR" sz="1800" b="1" smtClean="0"/>
              <a:t>KADASTRODA ANA BİRİM PARSELDİR, HER BİR PARSELE TEK TANIMLI VE DEĞİŞTİRİLEMEYECEK BİR NUMARA VERİLİR,</a:t>
            </a:r>
          </a:p>
          <a:p>
            <a:pPr eaLnBrk="1" hangingPunct="1">
              <a:lnSpc>
                <a:spcPct val="90000"/>
              </a:lnSpc>
              <a:buFontTx/>
              <a:buNone/>
            </a:pPr>
            <a:endParaRPr lang="tr-TR" altLang="tr-TR" sz="1800" b="1" smtClean="0"/>
          </a:p>
          <a:p>
            <a:pPr eaLnBrk="1" hangingPunct="1">
              <a:lnSpc>
                <a:spcPct val="90000"/>
              </a:lnSpc>
            </a:pPr>
            <a:r>
              <a:rPr lang="tr-TR" altLang="tr-TR" sz="1800" b="1" smtClean="0"/>
              <a:t>PARSELİN VE DİĞER KADASTRAL NESNELERİN COĞRAFİ TANIMLAMASI </a:t>
            </a:r>
            <a:r>
              <a:rPr lang="tr-TR" altLang="tr-TR" sz="1800" b="1" i="1" u="sng" smtClean="0">
                <a:solidFill>
                  <a:schemeClr val="tx2"/>
                </a:solidFill>
              </a:rPr>
              <a:t>UYGUN DERECEDE BİR DOĞRULUKTA</a:t>
            </a:r>
            <a:r>
              <a:rPr lang="tr-TR" altLang="tr-TR" sz="1800" b="1" smtClean="0"/>
              <a:t> SAĞLANMALIDIR,</a:t>
            </a:r>
          </a:p>
          <a:p>
            <a:pPr eaLnBrk="1" hangingPunct="1">
              <a:lnSpc>
                <a:spcPct val="90000"/>
              </a:lnSpc>
              <a:buFontTx/>
              <a:buNone/>
            </a:pPr>
            <a:endParaRPr lang="tr-TR" altLang="tr-TR" sz="1800" b="1" smtClean="0"/>
          </a:p>
          <a:p>
            <a:pPr eaLnBrk="1" hangingPunct="1">
              <a:lnSpc>
                <a:spcPct val="90000"/>
              </a:lnSpc>
            </a:pPr>
            <a:r>
              <a:rPr lang="tr-TR" altLang="tr-TR" sz="1800" b="1" smtClean="0"/>
              <a:t>YER ALTINDA VEYA ÜSTÜNDE HER BİR AYRI ARAZİ NESNESİ TANIMLAYICI VERİLERİ; BOYUTLARI, DEĞERİ, ÜZERİNDEKİ HAKLAR VE SINIRLAMALARIDIR</a:t>
            </a:r>
          </a:p>
          <a:p>
            <a:pPr eaLnBrk="1" hangingPunct="1">
              <a:lnSpc>
                <a:spcPct val="90000"/>
              </a:lnSpc>
            </a:pPr>
            <a:endParaRPr lang="tr-TR" altLang="tr-TR" sz="1800" smtClean="0"/>
          </a:p>
        </p:txBody>
      </p:sp>
    </p:spTree>
    <p:extLst>
      <p:ext uri="{BB962C8B-B14F-4D97-AF65-F5344CB8AC3E}">
        <p14:creationId xmlns:p14="http://schemas.microsoft.com/office/powerpoint/2010/main" val="408893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2"/>
          <p:cNvSpPr>
            <a:spLocks noGrp="1" noChangeArrowheads="1"/>
          </p:cNvSpPr>
          <p:nvPr>
            <p:ph type="title"/>
          </p:nvPr>
        </p:nvSpPr>
        <p:spPr>
          <a:xfrm>
            <a:off x="602673" y="684415"/>
            <a:ext cx="6870700" cy="684213"/>
          </a:xfrm>
        </p:spPr>
        <p:txBody>
          <a:bodyPr/>
          <a:lstStyle/>
          <a:p>
            <a:pPr algn="l" eaLnBrk="1" hangingPunct="1"/>
            <a:r>
              <a:rPr lang="tr-TR" altLang="tr-TR" sz="2000" b="1" dirty="0" smtClean="0">
                <a:solidFill>
                  <a:srgbClr val="000099"/>
                </a:solidFill>
              </a:rPr>
              <a:t>AMAÇ</a:t>
            </a:r>
          </a:p>
        </p:txBody>
      </p:sp>
      <p:sp>
        <p:nvSpPr>
          <p:cNvPr id="50181" name="Rectangle 3"/>
          <p:cNvSpPr>
            <a:spLocks noGrp="1" noChangeArrowheads="1"/>
          </p:cNvSpPr>
          <p:nvPr>
            <p:ph type="body" idx="1"/>
          </p:nvPr>
        </p:nvSpPr>
        <p:spPr>
          <a:xfrm>
            <a:off x="684213" y="1341438"/>
            <a:ext cx="7696200" cy="4648200"/>
          </a:xfrm>
        </p:spPr>
        <p:txBody>
          <a:bodyPr/>
          <a:lstStyle/>
          <a:p>
            <a:pPr eaLnBrk="1" hangingPunct="1">
              <a:lnSpc>
                <a:spcPct val="80000"/>
              </a:lnSpc>
            </a:pPr>
            <a:r>
              <a:rPr lang="tr-TR" altLang="tr-TR" sz="1800" b="1" smtClean="0"/>
              <a:t>KADASTRO, ÜYE ÜLKELERİN HER BİRİNDE UYGULANAN HUKUKSAL SİTEME BAĞLI OLARAK YOĞUN ARAZİ BİLGİSİ İHTİVA EDER.</a:t>
            </a:r>
          </a:p>
          <a:p>
            <a:pPr eaLnBrk="1" hangingPunct="1">
              <a:lnSpc>
                <a:spcPct val="80000"/>
              </a:lnSpc>
            </a:pPr>
            <a:endParaRPr lang="tr-TR" altLang="tr-TR" sz="1800" b="1" smtClean="0"/>
          </a:p>
          <a:p>
            <a:pPr eaLnBrk="1" hangingPunct="1">
              <a:lnSpc>
                <a:spcPct val="80000"/>
              </a:lnSpc>
            </a:pPr>
            <a:r>
              <a:rPr lang="tr-TR" altLang="tr-TR" sz="1800" b="1" smtClean="0"/>
              <a:t>KADASTRO VE TAPU BİLGİLERİNİN KOMBİNASYONU; MÜLKİYETİN SORUNSUZ KULLANIMINI BÖYLECE AB ÜLKELERİNDE YATIRIMLAR VE TAŞINMAZ MAL PİYASASI İŞLEMLERİNİN KOLAYLAŞMASINI VE KORUNMASI SAĞLAR</a:t>
            </a:r>
          </a:p>
          <a:p>
            <a:pPr eaLnBrk="1" hangingPunct="1">
              <a:lnSpc>
                <a:spcPct val="80000"/>
              </a:lnSpc>
            </a:pPr>
            <a:endParaRPr lang="tr-TR" altLang="tr-TR" sz="1800" b="1" smtClean="0"/>
          </a:p>
          <a:p>
            <a:pPr eaLnBrk="1" hangingPunct="1">
              <a:lnSpc>
                <a:spcPct val="80000"/>
              </a:lnSpc>
            </a:pPr>
            <a:r>
              <a:rPr lang="tr-TR" altLang="tr-TR" sz="1800" b="1" smtClean="0"/>
              <a:t>KADASTRO BİLGİLERİ </a:t>
            </a:r>
            <a:r>
              <a:rPr lang="tr-TR" altLang="tr-TR" sz="1800" b="1" i="1" u="sng" smtClean="0">
                <a:solidFill>
                  <a:schemeClr val="tx2"/>
                </a:solidFill>
              </a:rPr>
              <a:t>CVA’NIN</a:t>
            </a:r>
            <a:r>
              <a:rPr lang="tr-TR" altLang="tr-TR" sz="1800" b="1" smtClean="0"/>
              <a:t> BİR PARÇASIDIR.</a:t>
            </a:r>
          </a:p>
          <a:p>
            <a:pPr eaLnBrk="1" hangingPunct="1">
              <a:lnSpc>
                <a:spcPct val="80000"/>
              </a:lnSpc>
            </a:pPr>
            <a:endParaRPr lang="tr-TR" altLang="tr-TR" sz="1800" b="1" smtClean="0"/>
          </a:p>
          <a:p>
            <a:pPr eaLnBrk="1" hangingPunct="1">
              <a:lnSpc>
                <a:spcPct val="80000"/>
              </a:lnSpc>
            </a:pPr>
            <a:r>
              <a:rPr lang="tr-TR" altLang="tr-TR" sz="1800" b="1" smtClean="0"/>
              <a:t>TOPLANAN KADASTRAL VERİLER DİĞER AMAÇLAR İÇİN DE KULLANILABİLMELİDİR.</a:t>
            </a:r>
          </a:p>
          <a:p>
            <a:pPr eaLnBrk="1" hangingPunct="1">
              <a:lnSpc>
                <a:spcPct val="80000"/>
              </a:lnSpc>
            </a:pPr>
            <a:endParaRPr lang="tr-TR" altLang="tr-TR" sz="1800" b="1" smtClean="0"/>
          </a:p>
          <a:p>
            <a:pPr eaLnBrk="1" hangingPunct="1">
              <a:lnSpc>
                <a:spcPct val="80000"/>
              </a:lnSpc>
            </a:pPr>
            <a:r>
              <a:rPr lang="tr-TR" altLang="tr-TR" sz="1800" b="1" smtClean="0"/>
              <a:t>KADASTRO BİLGİLERİNİN </a:t>
            </a:r>
            <a:r>
              <a:rPr lang="tr-TR" altLang="tr-TR" sz="1800" b="1" u="sng" smtClean="0">
                <a:solidFill>
                  <a:schemeClr val="tx2"/>
                </a:solidFill>
              </a:rPr>
              <a:t>LİSANSLAMA VE BEDELİ</a:t>
            </a:r>
            <a:r>
              <a:rPr lang="tr-TR" altLang="tr-TR" sz="1800" b="1" smtClean="0"/>
              <a:t>, O VERİLERE ULAŞIMI ENGELLEYECEK NİTELİKTE OLMAMALIDIR.</a:t>
            </a:r>
          </a:p>
        </p:txBody>
      </p:sp>
    </p:spTree>
    <p:extLst>
      <p:ext uri="{BB962C8B-B14F-4D97-AF65-F5344CB8AC3E}">
        <p14:creationId xmlns:p14="http://schemas.microsoft.com/office/powerpoint/2010/main" val="3427048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2"/>
          <p:cNvSpPr>
            <a:spLocks noGrp="1" noChangeArrowheads="1"/>
          </p:cNvSpPr>
          <p:nvPr>
            <p:ph type="title"/>
          </p:nvPr>
        </p:nvSpPr>
        <p:spPr>
          <a:xfrm>
            <a:off x="536171" y="551411"/>
            <a:ext cx="6870700" cy="684213"/>
          </a:xfrm>
        </p:spPr>
        <p:txBody>
          <a:bodyPr/>
          <a:lstStyle/>
          <a:p>
            <a:pPr algn="l" eaLnBrk="1" hangingPunct="1"/>
            <a:r>
              <a:rPr lang="tr-TR" altLang="tr-TR" sz="2000" b="1" dirty="0" smtClean="0">
                <a:solidFill>
                  <a:srgbClr val="000099"/>
                </a:solidFill>
              </a:rPr>
              <a:t>VİZYON</a:t>
            </a:r>
          </a:p>
        </p:txBody>
      </p:sp>
      <p:sp>
        <p:nvSpPr>
          <p:cNvPr id="51205" name="Rectangle 3"/>
          <p:cNvSpPr>
            <a:spLocks noGrp="1" noChangeArrowheads="1"/>
          </p:cNvSpPr>
          <p:nvPr>
            <p:ph type="body" idx="1"/>
          </p:nvPr>
        </p:nvSpPr>
        <p:spPr>
          <a:xfrm>
            <a:off x="684213" y="1268413"/>
            <a:ext cx="7696200" cy="4505325"/>
          </a:xfrm>
        </p:spPr>
        <p:txBody>
          <a:bodyPr/>
          <a:lstStyle/>
          <a:p>
            <a:pPr eaLnBrk="1" hangingPunct="1">
              <a:lnSpc>
                <a:spcPct val="90000"/>
              </a:lnSpc>
            </a:pPr>
            <a:r>
              <a:rPr lang="tr-TR" altLang="tr-TR" sz="1800" b="1" smtClean="0">
                <a:solidFill>
                  <a:schemeClr val="tx2"/>
                </a:solidFill>
              </a:rPr>
              <a:t>KADASTRAL BİLGİLER</a:t>
            </a:r>
            <a:r>
              <a:rPr lang="tr-TR" altLang="tr-TR" sz="1800" b="1" smtClean="0"/>
              <a:t>; YEREL, BÖLGESEL, ULUSAL VE AB DÜZEYİNDE </a:t>
            </a:r>
            <a:r>
              <a:rPr lang="tr-TR" altLang="tr-TR" sz="1800" b="1" u="sng" smtClean="0">
                <a:solidFill>
                  <a:schemeClr val="tx2"/>
                </a:solidFill>
              </a:rPr>
              <a:t>MEVCUT OLMALIDIR</a:t>
            </a:r>
            <a:r>
              <a:rPr lang="tr-TR" altLang="tr-TR" sz="1800" b="1" smtClean="0"/>
              <a:t>, BU NEDENLE ÜLKE İÇİNDE KADASTROYU OLUŞTURMAK VE GÜNCEL TUTMAK İÇİN İYİ BİR KOORDİNASYON VE İŞBİRLİĞİ SAĞLANMALIDIR,</a:t>
            </a:r>
          </a:p>
          <a:p>
            <a:pPr eaLnBrk="1" hangingPunct="1">
              <a:lnSpc>
                <a:spcPct val="90000"/>
              </a:lnSpc>
              <a:buFontTx/>
              <a:buNone/>
            </a:pPr>
            <a:endParaRPr lang="tr-TR" altLang="tr-TR" sz="1800" b="1" smtClean="0"/>
          </a:p>
          <a:p>
            <a:pPr eaLnBrk="1" hangingPunct="1">
              <a:lnSpc>
                <a:spcPct val="90000"/>
              </a:lnSpc>
            </a:pPr>
            <a:r>
              <a:rPr lang="tr-TR" altLang="tr-TR" sz="1800" b="1" smtClean="0"/>
              <a:t>KADASTRAL FAALİYETLERİN AMACI, ARAZİ YÖNETİMİ, ARAZİ İDARESİ, TAŞINMAZ MAL VERGİLENDİRMESİ YOLUYLA KAMU HİZMETLERİNİN ETKİN VE GÜVENLİ BİR ŞEKİLDE VERİLMESİNİ GELİŞTİRMEK YANINDA ÖZEL PROJELER KAPSAMINDA BELİRLİ BİR VERİ KAYNAĞINDAN GELEN VERİLERİN MAKİNE DİLİNDE OKUNUP YAZILMASINI DA SAĞLAMAKTIR </a:t>
            </a:r>
            <a:r>
              <a:rPr lang="tr-TR" altLang="tr-TR" sz="1800" b="1" u="sng" smtClean="0">
                <a:solidFill>
                  <a:schemeClr val="tx2"/>
                </a:solidFill>
              </a:rPr>
              <a:t>(ELEKTRONİK VERİ DEĞİŞİMİ) </a:t>
            </a:r>
          </a:p>
          <a:p>
            <a:pPr eaLnBrk="1" hangingPunct="1">
              <a:lnSpc>
                <a:spcPct val="90000"/>
              </a:lnSpc>
            </a:pPr>
            <a:endParaRPr lang="tr-TR" altLang="tr-TR" sz="1800" b="1" u="sng" smtClean="0">
              <a:solidFill>
                <a:schemeClr val="tx2"/>
              </a:solidFill>
            </a:endParaRPr>
          </a:p>
          <a:p>
            <a:pPr eaLnBrk="1" hangingPunct="1">
              <a:lnSpc>
                <a:spcPct val="90000"/>
              </a:lnSpc>
            </a:pPr>
            <a:endParaRPr lang="tr-TR" altLang="tr-TR" sz="2400" smtClean="0"/>
          </a:p>
        </p:txBody>
      </p:sp>
    </p:spTree>
    <p:extLst>
      <p:ext uri="{BB962C8B-B14F-4D97-AF65-F5344CB8AC3E}">
        <p14:creationId xmlns:p14="http://schemas.microsoft.com/office/powerpoint/2010/main" val="1095999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Text Box 2"/>
          <p:cNvSpPr txBox="1">
            <a:spLocks noChangeArrowheads="1"/>
          </p:cNvSpPr>
          <p:nvPr/>
        </p:nvSpPr>
        <p:spPr bwMode="auto">
          <a:xfrm>
            <a:off x="1527175" y="2728913"/>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0"/>
              </a:spcBef>
              <a:buFontTx/>
              <a:buNone/>
            </a:pPr>
            <a:endParaRPr lang="tr-TR" altLang="tr-TR" sz="2400">
              <a:latin typeface="Times New Roman" pitchFamily="18" charset="0"/>
            </a:endParaRPr>
          </a:p>
        </p:txBody>
      </p:sp>
      <p:sp>
        <p:nvSpPr>
          <p:cNvPr id="52229" name="Text Box 3"/>
          <p:cNvSpPr txBox="1">
            <a:spLocks noChangeArrowheads="1"/>
          </p:cNvSpPr>
          <p:nvPr/>
        </p:nvSpPr>
        <p:spPr bwMode="auto">
          <a:xfrm>
            <a:off x="1058863" y="26257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50000"/>
              </a:spcBef>
              <a:buFontTx/>
              <a:buNone/>
            </a:pPr>
            <a:endParaRPr lang="tr-TR" altLang="tr-TR" sz="2400">
              <a:latin typeface="Times New Roman" pitchFamily="18" charset="0"/>
            </a:endParaRPr>
          </a:p>
        </p:txBody>
      </p:sp>
      <p:sp>
        <p:nvSpPr>
          <p:cNvPr id="52230" name="Text Box 4"/>
          <p:cNvSpPr txBox="1">
            <a:spLocks noChangeArrowheads="1"/>
          </p:cNvSpPr>
          <p:nvPr/>
        </p:nvSpPr>
        <p:spPr bwMode="auto">
          <a:xfrm>
            <a:off x="1095375" y="28019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0"/>
              </a:spcBef>
              <a:buFontTx/>
              <a:buNone/>
            </a:pPr>
            <a:endParaRPr lang="tr-TR" altLang="tr-TR" sz="2400">
              <a:latin typeface="Times New Roman" pitchFamily="18" charset="0"/>
            </a:endParaRPr>
          </a:p>
        </p:txBody>
      </p:sp>
      <p:sp>
        <p:nvSpPr>
          <p:cNvPr id="52231" name="Text Box 5"/>
          <p:cNvSpPr txBox="1">
            <a:spLocks noChangeArrowheads="1"/>
          </p:cNvSpPr>
          <p:nvPr/>
        </p:nvSpPr>
        <p:spPr bwMode="auto">
          <a:xfrm>
            <a:off x="1311275" y="30178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0"/>
              </a:spcBef>
              <a:buFontTx/>
              <a:buNone/>
            </a:pPr>
            <a:endParaRPr lang="tr-TR" altLang="tr-TR" sz="2400">
              <a:latin typeface="Times New Roman" pitchFamily="18" charset="0"/>
            </a:endParaRPr>
          </a:p>
        </p:txBody>
      </p:sp>
      <p:sp>
        <p:nvSpPr>
          <p:cNvPr id="52232" name="Text Box 6"/>
          <p:cNvSpPr txBox="1">
            <a:spLocks noChangeArrowheads="1"/>
          </p:cNvSpPr>
          <p:nvPr/>
        </p:nvSpPr>
        <p:spPr bwMode="auto">
          <a:xfrm>
            <a:off x="1527175" y="323373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0"/>
              </a:spcBef>
              <a:buFontTx/>
              <a:buNone/>
            </a:pPr>
            <a:endParaRPr lang="tr-TR" altLang="tr-TR" sz="2400">
              <a:latin typeface="Times New Roman" pitchFamily="18" charset="0"/>
            </a:endParaRPr>
          </a:p>
        </p:txBody>
      </p:sp>
      <p:sp>
        <p:nvSpPr>
          <p:cNvPr id="52233" name="Text Box 7"/>
          <p:cNvSpPr txBox="1">
            <a:spLocks noChangeArrowheads="1"/>
          </p:cNvSpPr>
          <p:nvPr/>
        </p:nvSpPr>
        <p:spPr bwMode="auto">
          <a:xfrm>
            <a:off x="1331913" y="2565400"/>
            <a:ext cx="86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0"/>
              </a:spcBef>
              <a:buFontTx/>
              <a:buNone/>
            </a:pPr>
            <a:endParaRPr lang="tr-TR" altLang="tr-TR" sz="2400">
              <a:latin typeface="Times New Roman" pitchFamily="18" charset="0"/>
            </a:endParaRPr>
          </a:p>
        </p:txBody>
      </p:sp>
      <p:sp>
        <p:nvSpPr>
          <p:cNvPr id="52234" name="Text Box 8"/>
          <p:cNvSpPr txBox="1">
            <a:spLocks noChangeArrowheads="1"/>
          </p:cNvSpPr>
          <p:nvPr/>
        </p:nvSpPr>
        <p:spPr bwMode="auto">
          <a:xfrm>
            <a:off x="1547813" y="2781300"/>
            <a:ext cx="86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0"/>
              </a:spcBef>
              <a:buFontTx/>
              <a:buNone/>
            </a:pPr>
            <a:endParaRPr lang="tr-TR" altLang="tr-TR" sz="2400">
              <a:latin typeface="Times New Roman" pitchFamily="18" charset="0"/>
            </a:endParaRPr>
          </a:p>
        </p:txBody>
      </p:sp>
      <p:sp>
        <p:nvSpPr>
          <p:cNvPr id="52235" name="Text Box 9"/>
          <p:cNvSpPr txBox="1">
            <a:spLocks noChangeArrowheads="1"/>
          </p:cNvSpPr>
          <p:nvPr/>
        </p:nvSpPr>
        <p:spPr bwMode="auto">
          <a:xfrm>
            <a:off x="3924300" y="1628775"/>
            <a:ext cx="86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0"/>
              </a:spcBef>
              <a:buFontTx/>
              <a:buNone/>
            </a:pPr>
            <a:endParaRPr lang="tr-TR" altLang="tr-TR" sz="2400">
              <a:latin typeface="Times New Roman" pitchFamily="18" charset="0"/>
            </a:endParaRPr>
          </a:p>
        </p:txBody>
      </p:sp>
      <p:sp>
        <p:nvSpPr>
          <p:cNvPr id="52236" name="Rectangle 10"/>
          <p:cNvSpPr>
            <a:spLocks noChangeArrowheads="1"/>
          </p:cNvSpPr>
          <p:nvPr/>
        </p:nvSpPr>
        <p:spPr bwMode="auto">
          <a:xfrm>
            <a:off x="3059113" y="908050"/>
            <a:ext cx="3168650" cy="433388"/>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2400">
                <a:latin typeface="Times New Roman" pitchFamily="18" charset="0"/>
              </a:rPr>
              <a:t>AB’NE KATILIM</a:t>
            </a:r>
          </a:p>
        </p:txBody>
      </p:sp>
      <p:sp>
        <p:nvSpPr>
          <p:cNvPr id="52237" name="Rectangle 11"/>
          <p:cNvSpPr>
            <a:spLocks noChangeArrowheads="1"/>
          </p:cNvSpPr>
          <p:nvPr/>
        </p:nvSpPr>
        <p:spPr bwMode="auto">
          <a:xfrm>
            <a:off x="755650" y="2060575"/>
            <a:ext cx="1223963" cy="504825"/>
          </a:xfrm>
          <a:prstGeom prst="rect">
            <a:avLst/>
          </a:prstGeom>
          <a:solidFill>
            <a:schemeClr val="bg2"/>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1200" b="1">
                <a:latin typeface="Times New Roman" pitchFamily="18" charset="0"/>
              </a:rPr>
              <a:t>OTP</a:t>
            </a:r>
          </a:p>
        </p:txBody>
      </p:sp>
      <p:sp>
        <p:nvSpPr>
          <p:cNvPr id="52238" name="Rectangle 12"/>
          <p:cNvSpPr>
            <a:spLocks noChangeArrowheads="1"/>
          </p:cNvSpPr>
          <p:nvPr/>
        </p:nvSpPr>
        <p:spPr bwMode="auto">
          <a:xfrm>
            <a:off x="2124075" y="2060575"/>
            <a:ext cx="1295400" cy="504825"/>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1200" b="1">
                <a:latin typeface="Times New Roman" pitchFamily="18" charset="0"/>
              </a:rPr>
              <a:t>KURUMSAL </a:t>
            </a:r>
          </a:p>
          <a:p>
            <a:pPr algn="ctr" eaLnBrk="1" hangingPunct="1">
              <a:spcBef>
                <a:spcPct val="0"/>
              </a:spcBef>
              <a:buFontTx/>
              <a:buNone/>
            </a:pPr>
            <a:r>
              <a:rPr lang="tr-TR" altLang="tr-TR" sz="1200" b="1">
                <a:latin typeface="Times New Roman" pitchFamily="18" charset="0"/>
              </a:rPr>
              <a:t>OLUŞUM</a:t>
            </a:r>
          </a:p>
        </p:txBody>
      </p:sp>
      <p:sp>
        <p:nvSpPr>
          <p:cNvPr id="52239" name="Rectangle 13"/>
          <p:cNvSpPr>
            <a:spLocks noChangeArrowheads="1"/>
          </p:cNvSpPr>
          <p:nvPr/>
        </p:nvSpPr>
        <p:spPr bwMode="auto">
          <a:xfrm>
            <a:off x="3563938" y="2060575"/>
            <a:ext cx="1295400" cy="504825"/>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endParaRPr lang="tr-TR" altLang="tr-TR" sz="1200" b="1">
              <a:latin typeface="Times New Roman" pitchFamily="18" charset="0"/>
            </a:endParaRPr>
          </a:p>
          <a:p>
            <a:pPr algn="ctr" eaLnBrk="1" hangingPunct="1">
              <a:spcBef>
                <a:spcPct val="0"/>
              </a:spcBef>
              <a:buFontTx/>
              <a:buNone/>
            </a:pPr>
            <a:endParaRPr lang="tr-TR" altLang="tr-TR" sz="1200" b="1">
              <a:latin typeface="Times New Roman" pitchFamily="18" charset="0"/>
            </a:endParaRPr>
          </a:p>
          <a:p>
            <a:pPr algn="ctr" eaLnBrk="1" hangingPunct="1">
              <a:spcBef>
                <a:spcPct val="0"/>
              </a:spcBef>
              <a:buFontTx/>
              <a:buNone/>
            </a:pPr>
            <a:r>
              <a:rPr lang="tr-TR" altLang="tr-TR" sz="1200" b="1">
                <a:latin typeface="Times New Roman" pitchFamily="18" charset="0"/>
              </a:rPr>
              <a:t>ETKİN SERBEST</a:t>
            </a:r>
          </a:p>
          <a:p>
            <a:pPr algn="ctr" eaLnBrk="1" hangingPunct="1">
              <a:spcBef>
                <a:spcPct val="0"/>
              </a:spcBef>
              <a:buFontTx/>
              <a:buNone/>
            </a:pPr>
            <a:r>
              <a:rPr lang="tr-TR" altLang="tr-TR" sz="1200" b="1">
                <a:latin typeface="Times New Roman" pitchFamily="18" charset="0"/>
              </a:rPr>
              <a:t>PAZAR</a:t>
            </a:r>
          </a:p>
          <a:p>
            <a:pPr algn="ctr" eaLnBrk="1" hangingPunct="1">
              <a:spcBef>
                <a:spcPct val="0"/>
              </a:spcBef>
              <a:buFontTx/>
              <a:buNone/>
            </a:pPr>
            <a:endParaRPr lang="tr-TR" altLang="tr-TR" sz="2400">
              <a:latin typeface="Times New Roman" pitchFamily="18" charset="0"/>
            </a:endParaRPr>
          </a:p>
        </p:txBody>
      </p:sp>
      <p:sp>
        <p:nvSpPr>
          <p:cNvPr id="52240" name="Rectangle 14"/>
          <p:cNvSpPr>
            <a:spLocks noChangeArrowheads="1"/>
          </p:cNvSpPr>
          <p:nvPr/>
        </p:nvSpPr>
        <p:spPr bwMode="auto">
          <a:xfrm>
            <a:off x="5076825" y="2060575"/>
            <a:ext cx="1582738" cy="576263"/>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endParaRPr lang="tr-TR" altLang="tr-TR" sz="1200">
              <a:latin typeface="Times New Roman" pitchFamily="18" charset="0"/>
            </a:endParaRPr>
          </a:p>
          <a:p>
            <a:pPr algn="ctr" eaLnBrk="1" hangingPunct="1">
              <a:spcBef>
                <a:spcPct val="0"/>
              </a:spcBef>
              <a:buFontTx/>
              <a:buNone/>
            </a:pPr>
            <a:r>
              <a:rPr lang="tr-TR" altLang="tr-TR" sz="1200" b="1">
                <a:latin typeface="Times New Roman" pitchFamily="18" charset="0"/>
              </a:rPr>
              <a:t>İNSAN HAKLARI</a:t>
            </a:r>
          </a:p>
          <a:p>
            <a:pPr algn="ctr" eaLnBrk="1" hangingPunct="1">
              <a:spcBef>
                <a:spcPct val="0"/>
              </a:spcBef>
              <a:buFontTx/>
              <a:buNone/>
            </a:pPr>
            <a:r>
              <a:rPr lang="tr-TR" altLang="tr-TR" sz="1200" b="1">
                <a:latin typeface="Times New Roman" pitchFamily="18" charset="0"/>
              </a:rPr>
              <a:t>KORUNMASI</a:t>
            </a:r>
            <a:endParaRPr lang="tr-TR" altLang="tr-TR" sz="2400" b="1">
              <a:latin typeface="Times New Roman" pitchFamily="18" charset="0"/>
            </a:endParaRPr>
          </a:p>
        </p:txBody>
      </p:sp>
      <p:sp>
        <p:nvSpPr>
          <p:cNvPr id="52241" name="Rectangle 15"/>
          <p:cNvSpPr>
            <a:spLocks noChangeArrowheads="1"/>
          </p:cNvSpPr>
          <p:nvPr/>
        </p:nvSpPr>
        <p:spPr bwMode="auto">
          <a:xfrm>
            <a:off x="6877050" y="2060575"/>
            <a:ext cx="1655763" cy="576263"/>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1200" b="1">
                <a:latin typeface="Arial" pitchFamily="34" charset="0"/>
              </a:rPr>
              <a:t>YAŞANABİLİR</a:t>
            </a:r>
          </a:p>
          <a:p>
            <a:pPr algn="ctr" eaLnBrk="1" hangingPunct="1">
              <a:spcBef>
                <a:spcPct val="0"/>
              </a:spcBef>
              <a:buFontTx/>
              <a:buNone/>
            </a:pPr>
            <a:r>
              <a:rPr lang="tr-TR" altLang="tr-TR" sz="1200" b="1">
                <a:latin typeface="Arial" pitchFamily="34" charset="0"/>
              </a:rPr>
              <a:t>ÇEVRE</a:t>
            </a:r>
          </a:p>
        </p:txBody>
      </p:sp>
      <p:sp>
        <p:nvSpPr>
          <p:cNvPr id="52242" name="Rectangle 16"/>
          <p:cNvSpPr>
            <a:spLocks noChangeArrowheads="1"/>
          </p:cNvSpPr>
          <p:nvPr/>
        </p:nvSpPr>
        <p:spPr bwMode="auto">
          <a:xfrm>
            <a:off x="755650" y="2997200"/>
            <a:ext cx="1152525" cy="576263"/>
          </a:xfrm>
          <a:prstGeom prst="rect">
            <a:avLst/>
          </a:prstGeom>
          <a:solidFill>
            <a:srgbClr val="66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1200" b="1">
                <a:latin typeface="Times New Roman" pitchFamily="18" charset="0"/>
              </a:rPr>
              <a:t>IACS</a:t>
            </a:r>
          </a:p>
        </p:txBody>
      </p:sp>
      <p:sp>
        <p:nvSpPr>
          <p:cNvPr id="52243" name="Rectangle 17"/>
          <p:cNvSpPr>
            <a:spLocks noChangeArrowheads="1"/>
          </p:cNvSpPr>
          <p:nvPr/>
        </p:nvSpPr>
        <p:spPr bwMode="auto">
          <a:xfrm>
            <a:off x="2124075" y="2997200"/>
            <a:ext cx="1368425" cy="576263"/>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endParaRPr lang="tr-TR" altLang="tr-TR" sz="1200">
              <a:latin typeface="Times New Roman" pitchFamily="18" charset="0"/>
            </a:endParaRPr>
          </a:p>
          <a:p>
            <a:pPr algn="ctr" eaLnBrk="1" hangingPunct="1">
              <a:spcBef>
                <a:spcPct val="0"/>
              </a:spcBef>
              <a:buFontTx/>
              <a:buNone/>
            </a:pPr>
            <a:r>
              <a:rPr lang="tr-TR" altLang="tr-TR" sz="1200" b="1">
                <a:latin typeface="Times New Roman" pitchFamily="18" charset="0"/>
              </a:rPr>
              <a:t>ARAZİ YÖNETİM </a:t>
            </a:r>
          </a:p>
          <a:p>
            <a:pPr algn="ctr" eaLnBrk="1" hangingPunct="1">
              <a:spcBef>
                <a:spcPct val="0"/>
              </a:spcBef>
              <a:buFontTx/>
              <a:buNone/>
            </a:pPr>
            <a:r>
              <a:rPr lang="tr-TR" altLang="tr-TR" sz="1200" b="1">
                <a:latin typeface="Times New Roman" pitchFamily="18" charset="0"/>
              </a:rPr>
              <a:t>ALTYAPISI</a:t>
            </a:r>
          </a:p>
        </p:txBody>
      </p:sp>
      <p:sp>
        <p:nvSpPr>
          <p:cNvPr id="52244" name="Rectangle 18"/>
          <p:cNvSpPr>
            <a:spLocks noChangeArrowheads="1"/>
          </p:cNvSpPr>
          <p:nvPr/>
        </p:nvSpPr>
        <p:spPr bwMode="auto">
          <a:xfrm>
            <a:off x="3708400" y="2997200"/>
            <a:ext cx="1223963" cy="576263"/>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1200" b="1">
                <a:latin typeface="Times New Roman" pitchFamily="18" charset="0"/>
              </a:rPr>
              <a:t>ETKİN ARAZİ</a:t>
            </a:r>
          </a:p>
          <a:p>
            <a:pPr algn="ctr" eaLnBrk="1" hangingPunct="1">
              <a:spcBef>
                <a:spcPct val="0"/>
              </a:spcBef>
              <a:buFontTx/>
              <a:buNone/>
            </a:pPr>
            <a:r>
              <a:rPr lang="tr-TR" altLang="tr-TR" sz="1200" b="1">
                <a:latin typeface="Times New Roman" pitchFamily="18" charset="0"/>
              </a:rPr>
              <a:t>PİYASASI</a:t>
            </a:r>
          </a:p>
        </p:txBody>
      </p:sp>
      <p:sp>
        <p:nvSpPr>
          <p:cNvPr id="52245" name="Rectangle 19"/>
          <p:cNvSpPr>
            <a:spLocks noChangeArrowheads="1"/>
          </p:cNvSpPr>
          <p:nvPr/>
        </p:nvSpPr>
        <p:spPr bwMode="auto">
          <a:xfrm>
            <a:off x="5076825" y="2997200"/>
            <a:ext cx="1655763" cy="576263"/>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1200" b="1">
                <a:latin typeface="Times New Roman" pitchFamily="18" charset="0"/>
              </a:rPr>
              <a:t>TAŞINMAZ HAKLARI</a:t>
            </a:r>
          </a:p>
          <a:p>
            <a:pPr algn="ctr" eaLnBrk="1" hangingPunct="1">
              <a:spcBef>
                <a:spcPct val="0"/>
              </a:spcBef>
              <a:buFontTx/>
              <a:buNone/>
            </a:pPr>
            <a:r>
              <a:rPr lang="tr-TR" altLang="tr-TR" sz="1200" b="1">
                <a:latin typeface="Times New Roman" pitchFamily="18" charset="0"/>
              </a:rPr>
              <a:t>KORUNMASI</a:t>
            </a:r>
          </a:p>
        </p:txBody>
      </p:sp>
      <p:sp>
        <p:nvSpPr>
          <p:cNvPr id="52246" name="Rectangle 20"/>
          <p:cNvSpPr>
            <a:spLocks noChangeArrowheads="1"/>
          </p:cNvSpPr>
          <p:nvPr/>
        </p:nvSpPr>
        <p:spPr bwMode="auto">
          <a:xfrm>
            <a:off x="6877050" y="2997200"/>
            <a:ext cx="1728788" cy="576263"/>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1200" b="1">
                <a:latin typeface="Times New Roman" pitchFamily="18" charset="0"/>
              </a:rPr>
              <a:t>KAMUSAL VE KİŞİSEL</a:t>
            </a:r>
          </a:p>
          <a:p>
            <a:pPr algn="ctr" eaLnBrk="1" hangingPunct="1">
              <a:spcBef>
                <a:spcPct val="0"/>
              </a:spcBef>
              <a:buFontTx/>
              <a:buNone/>
            </a:pPr>
            <a:r>
              <a:rPr lang="tr-TR" altLang="tr-TR" sz="1200" b="1">
                <a:latin typeface="Times New Roman" pitchFamily="18" charset="0"/>
              </a:rPr>
              <a:t>HAK DOKUM.</a:t>
            </a:r>
          </a:p>
        </p:txBody>
      </p:sp>
      <p:sp>
        <p:nvSpPr>
          <p:cNvPr id="52247" name="Line 21"/>
          <p:cNvSpPr>
            <a:spLocks noChangeShapeType="1"/>
          </p:cNvSpPr>
          <p:nvPr/>
        </p:nvSpPr>
        <p:spPr bwMode="auto">
          <a:xfrm flipV="1">
            <a:off x="1331913" y="1628775"/>
            <a:ext cx="6408737" cy="71438"/>
          </a:xfrm>
          <a:prstGeom prst="line">
            <a:avLst/>
          </a:prstGeom>
          <a:noFill/>
          <a:ln w="9525">
            <a:solidFill>
              <a:srgbClr val="CC66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2248" name="Line 22"/>
          <p:cNvSpPr>
            <a:spLocks noChangeShapeType="1"/>
          </p:cNvSpPr>
          <p:nvPr/>
        </p:nvSpPr>
        <p:spPr bwMode="auto">
          <a:xfrm flipV="1">
            <a:off x="1331913" y="4076700"/>
            <a:ext cx="6408737" cy="73025"/>
          </a:xfrm>
          <a:prstGeom prst="line">
            <a:avLst/>
          </a:prstGeom>
          <a:noFill/>
          <a:ln w="9525">
            <a:solidFill>
              <a:srgbClr val="CC66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2249" name="Line 23"/>
          <p:cNvSpPr>
            <a:spLocks noChangeShapeType="1"/>
          </p:cNvSpPr>
          <p:nvPr/>
        </p:nvSpPr>
        <p:spPr bwMode="auto">
          <a:xfrm>
            <a:off x="1331913" y="1700213"/>
            <a:ext cx="0" cy="358775"/>
          </a:xfrm>
          <a:prstGeom prst="line">
            <a:avLst/>
          </a:prstGeom>
          <a:noFill/>
          <a:ln w="9525">
            <a:solidFill>
              <a:srgbClr val="CC66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2250" name="Line 24"/>
          <p:cNvSpPr>
            <a:spLocks noChangeShapeType="1"/>
          </p:cNvSpPr>
          <p:nvPr/>
        </p:nvSpPr>
        <p:spPr bwMode="auto">
          <a:xfrm>
            <a:off x="2771775" y="1700213"/>
            <a:ext cx="0" cy="358775"/>
          </a:xfrm>
          <a:prstGeom prst="line">
            <a:avLst/>
          </a:prstGeom>
          <a:noFill/>
          <a:ln w="9525">
            <a:solidFill>
              <a:srgbClr val="CC66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2251" name="Line 25"/>
          <p:cNvSpPr>
            <a:spLocks noChangeShapeType="1"/>
          </p:cNvSpPr>
          <p:nvPr/>
        </p:nvSpPr>
        <p:spPr bwMode="auto">
          <a:xfrm>
            <a:off x="4284663" y="1700213"/>
            <a:ext cx="0" cy="358775"/>
          </a:xfrm>
          <a:prstGeom prst="line">
            <a:avLst/>
          </a:prstGeom>
          <a:noFill/>
          <a:ln w="9525">
            <a:solidFill>
              <a:srgbClr val="CC66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2252" name="Line 26"/>
          <p:cNvSpPr>
            <a:spLocks noChangeShapeType="1"/>
          </p:cNvSpPr>
          <p:nvPr/>
        </p:nvSpPr>
        <p:spPr bwMode="auto">
          <a:xfrm>
            <a:off x="7740650" y="1628775"/>
            <a:ext cx="0" cy="431800"/>
          </a:xfrm>
          <a:prstGeom prst="line">
            <a:avLst/>
          </a:prstGeom>
          <a:noFill/>
          <a:ln w="9525">
            <a:solidFill>
              <a:srgbClr val="CC66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2253" name="Line 27"/>
          <p:cNvSpPr>
            <a:spLocks noChangeShapeType="1"/>
          </p:cNvSpPr>
          <p:nvPr/>
        </p:nvSpPr>
        <p:spPr bwMode="auto">
          <a:xfrm>
            <a:off x="5867400" y="1628775"/>
            <a:ext cx="0" cy="431800"/>
          </a:xfrm>
          <a:prstGeom prst="line">
            <a:avLst/>
          </a:prstGeom>
          <a:noFill/>
          <a:ln w="9525">
            <a:solidFill>
              <a:srgbClr val="CC66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2254" name="Line 28"/>
          <p:cNvSpPr>
            <a:spLocks noChangeShapeType="1"/>
          </p:cNvSpPr>
          <p:nvPr/>
        </p:nvSpPr>
        <p:spPr bwMode="auto">
          <a:xfrm flipV="1">
            <a:off x="1331913" y="3573463"/>
            <a:ext cx="0" cy="576262"/>
          </a:xfrm>
          <a:prstGeom prst="line">
            <a:avLst/>
          </a:prstGeom>
          <a:noFill/>
          <a:ln w="9525">
            <a:solidFill>
              <a:srgbClr val="CC66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55" name="Line 29"/>
          <p:cNvSpPr>
            <a:spLocks noChangeShapeType="1"/>
          </p:cNvSpPr>
          <p:nvPr/>
        </p:nvSpPr>
        <p:spPr bwMode="auto">
          <a:xfrm flipV="1">
            <a:off x="1331913" y="2565400"/>
            <a:ext cx="0" cy="431800"/>
          </a:xfrm>
          <a:prstGeom prst="line">
            <a:avLst/>
          </a:prstGeom>
          <a:noFill/>
          <a:ln w="9525">
            <a:solidFill>
              <a:srgbClr val="CC66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56" name="Line 30"/>
          <p:cNvSpPr>
            <a:spLocks noChangeShapeType="1"/>
          </p:cNvSpPr>
          <p:nvPr/>
        </p:nvSpPr>
        <p:spPr bwMode="auto">
          <a:xfrm flipV="1">
            <a:off x="2771775" y="2565400"/>
            <a:ext cx="0" cy="431800"/>
          </a:xfrm>
          <a:prstGeom prst="line">
            <a:avLst/>
          </a:prstGeom>
          <a:noFill/>
          <a:ln w="9525">
            <a:solidFill>
              <a:srgbClr val="CC66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57" name="Line 31"/>
          <p:cNvSpPr>
            <a:spLocks noChangeShapeType="1"/>
          </p:cNvSpPr>
          <p:nvPr/>
        </p:nvSpPr>
        <p:spPr bwMode="auto">
          <a:xfrm flipV="1">
            <a:off x="2771775" y="3573463"/>
            <a:ext cx="0" cy="576262"/>
          </a:xfrm>
          <a:prstGeom prst="line">
            <a:avLst/>
          </a:prstGeom>
          <a:noFill/>
          <a:ln w="9525">
            <a:solidFill>
              <a:srgbClr val="CC66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58" name="Line 32"/>
          <p:cNvSpPr>
            <a:spLocks noChangeShapeType="1"/>
          </p:cNvSpPr>
          <p:nvPr/>
        </p:nvSpPr>
        <p:spPr bwMode="auto">
          <a:xfrm flipV="1">
            <a:off x="4284663" y="2565400"/>
            <a:ext cx="0" cy="431800"/>
          </a:xfrm>
          <a:prstGeom prst="line">
            <a:avLst/>
          </a:prstGeom>
          <a:noFill/>
          <a:ln w="9525">
            <a:solidFill>
              <a:srgbClr val="CC66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59" name="Line 33"/>
          <p:cNvSpPr>
            <a:spLocks noChangeShapeType="1"/>
          </p:cNvSpPr>
          <p:nvPr/>
        </p:nvSpPr>
        <p:spPr bwMode="auto">
          <a:xfrm flipV="1">
            <a:off x="5867400" y="2636838"/>
            <a:ext cx="0" cy="360362"/>
          </a:xfrm>
          <a:prstGeom prst="line">
            <a:avLst/>
          </a:prstGeom>
          <a:noFill/>
          <a:ln w="9525">
            <a:solidFill>
              <a:srgbClr val="CC66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60" name="Line 34"/>
          <p:cNvSpPr>
            <a:spLocks noChangeShapeType="1"/>
          </p:cNvSpPr>
          <p:nvPr/>
        </p:nvSpPr>
        <p:spPr bwMode="auto">
          <a:xfrm flipV="1">
            <a:off x="7740650" y="2636838"/>
            <a:ext cx="0" cy="3603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61" name="Line 35"/>
          <p:cNvSpPr>
            <a:spLocks noChangeShapeType="1"/>
          </p:cNvSpPr>
          <p:nvPr/>
        </p:nvSpPr>
        <p:spPr bwMode="auto">
          <a:xfrm flipV="1">
            <a:off x="7740650" y="3573463"/>
            <a:ext cx="0" cy="504825"/>
          </a:xfrm>
          <a:prstGeom prst="line">
            <a:avLst/>
          </a:prstGeom>
          <a:noFill/>
          <a:ln w="9525">
            <a:solidFill>
              <a:srgbClr val="CC66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62" name="Line 36"/>
          <p:cNvSpPr>
            <a:spLocks noChangeShapeType="1"/>
          </p:cNvSpPr>
          <p:nvPr/>
        </p:nvSpPr>
        <p:spPr bwMode="auto">
          <a:xfrm flipV="1">
            <a:off x="5867400" y="3573463"/>
            <a:ext cx="0" cy="504825"/>
          </a:xfrm>
          <a:prstGeom prst="line">
            <a:avLst/>
          </a:prstGeom>
          <a:noFill/>
          <a:ln w="9525">
            <a:solidFill>
              <a:srgbClr val="CC66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63" name="Line 37"/>
          <p:cNvSpPr>
            <a:spLocks noChangeShapeType="1"/>
          </p:cNvSpPr>
          <p:nvPr/>
        </p:nvSpPr>
        <p:spPr bwMode="auto">
          <a:xfrm flipV="1">
            <a:off x="4284663" y="3573463"/>
            <a:ext cx="0" cy="576262"/>
          </a:xfrm>
          <a:prstGeom prst="line">
            <a:avLst/>
          </a:prstGeom>
          <a:noFill/>
          <a:ln w="9525">
            <a:solidFill>
              <a:srgbClr val="CC66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64" name="Rectangle 38"/>
          <p:cNvSpPr>
            <a:spLocks noChangeArrowheads="1"/>
          </p:cNvSpPr>
          <p:nvPr/>
        </p:nvSpPr>
        <p:spPr bwMode="auto">
          <a:xfrm>
            <a:off x="3419475" y="5516563"/>
            <a:ext cx="2087563" cy="504825"/>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1200" b="1">
                <a:latin typeface="Times New Roman" pitchFamily="18" charset="0"/>
              </a:rPr>
              <a:t>ETKİN KADASTRO</a:t>
            </a:r>
          </a:p>
        </p:txBody>
      </p:sp>
      <p:sp>
        <p:nvSpPr>
          <p:cNvPr id="52265" name="Rectangle 39"/>
          <p:cNvSpPr>
            <a:spLocks noChangeArrowheads="1"/>
          </p:cNvSpPr>
          <p:nvPr/>
        </p:nvSpPr>
        <p:spPr bwMode="auto">
          <a:xfrm>
            <a:off x="3419475" y="4652963"/>
            <a:ext cx="2087563" cy="504825"/>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algn="ctr" eaLnBrk="1" hangingPunct="1">
              <a:spcBef>
                <a:spcPct val="0"/>
              </a:spcBef>
              <a:buFontTx/>
              <a:buNone/>
            </a:pPr>
            <a:r>
              <a:rPr lang="tr-TR" altLang="tr-TR" sz="1200" b="1">
                <a:latin typeface="Times New Roman" pitchFamily="18" charset="0"/>
              </a:rPr>
              <a:t>ETKİN ARAZİ</a:t>
            </a:r>
          </a:p>
          <a:p>
            <a:pPr algn="ctr" eaLnBrk="1" hangingPunct="1">
              <a:spcBef>
                <a:spcPct val="0"/>
              </a:spcBef>
              <a:buFontTx/>
              <a:buNone/>
            </a:pPr>
            <a:r>
              <a:rPr lang="tr-TR" altLang="tr-TR" sz="1200" b="1">
                <a:latin typeface="Times New Roman" pitchFamily="18" charset="0"/>
              </a:rPr>
              <a:t>YÖNETİMİ</a:t>
            </a:r>
          </a:p>
        </p:txBody>
      </p:sp>
      <p:sp>
        <p:nvSpPr>
          <p:cNvPr id="52266" name="Line 40"/>
          <p:cNvSpPr>
            <a:spLocks noChangeShapeType="1"/>
          </p:cNvSpPr>
          <p:nvPr/>
        </p:nvSpPr>
        <p:spPr bwMode="auto">
          <a:xfrm flipV="1">
            <a:off x="4284663" y="1341438"/>
            <a:ext cx="0" cy="28733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67" name="Line 41"/>
          <p:cNvSpPr>
            <a:spLocks noChangeShapeType="1"/>
          </p:cNvSpPr>
          <p:nvPr/>
        </p:nvSpPr>
        <p:spPr bwMode="auto">
          <a:xfrm flipV="1">
            <a:off x="4284663" y="5157788"/>
            <a:ext cx="0" cy="3587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68" name="Line 42"/>
          <p:cNvSpPr>
            <a:spLocks noChangeShapeType="1"/>
          </p:cNvSpPr>
          <p:nvPr/>
        </p:nvSpPr>
        <p:spPr bwMode="auto">
          <a:xfrm flipV="1">
            <a:off x="4284663" y="4149725"/>
            <a:ext cx="0" cy="5032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52269" name="Rectangle 43"/>
          <p:cNvSpPr>
            <a:spLocks noChangeArrowheads="1"/>
          </p:cNvSpPr>
          <p:nvPr/>
        </p:nvSpPr>
        <p:spPr bwMode="auto">
          <a:xfrm>
            <a:off x="6372225" y="4581525"/>
            <a:ext cx="16716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50000"/>
              </a:spcBef>
              <a:buFontTx/>
              <a:buNone/>
            </a:pPr>
            <a:r>
              <a:rPr lang="tr-TR" altLang="tr-TR" sz="1000">
                <a:latin typeface="Times New Roman" pitchFamily="18" charset="0"/>
              </a:rPr>
              <a:t>Kaynak</a:t>
            </a:r>
            <a:r>
              <a:rPr lang="en-US" altLang="tr-TR" sz="1000">
                <a:latin typeface="Times New Roman" pitchFamily="18" charset="0"/>
              </a:rPr>
              <a:t>: Bogaerts </a:t>
            </a:r>
            <a:r>
              <a:rPr lang="en-US" altLang="tr-TR" sz="1000" i="1">
                <a:latin typeface="Times New Roman" pitchFamily="18" charset="0"/>
              </a:rPr>
              <a:t>et al</a:t>
            </a:r>
            <a:r>
              <a:rPr lang="en-US" altLang="tr-TR" sz="1000">
                <a:latin typeface="Times New Roman" pitchFamily="18" charset="0"/>
              </a:rPr>
              <a:t>, 2002</a:t>
            </a:r>
            <a:endParaRPr lang="en-AU" altLang="tr-TR" sz="1000">
              <a:latin typeface="Times New Roman" pitchFamily="18" charset="0"/>
            </a:endParaRPr>
          </a:p>
        </p:txBody>
      </p:sp>
      <p:sp>
        <p:nvSpPr>
          <p:cNvPr id="52270" name="Text Box 44"/>
          <p:cNvSpPr txBox="1">
            <a:spLocks noChangeArrowheads="1"/>
          </p:cNvSpPr>
          <p:nvPr/>
        </p:nvSpPr>
        <p:spPr bwMode="auto">
          <a:xfrm>
            <a:off x="396081" y="419879"/>
            <a:ext cx="7056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itchFamily="66" charset="0"/>
              </a:defRPr>
            </a:lvl1pPr>
            <a:lvl2pPr marL="742950" indent="-285750">
              <a:spcBef>
                <a:spcPct val="20000"/>
              </a:spcBef>
              <a:buChar char="–"/>
              <a:defRPr sz="2800">
                <a:solidFill>
                  <a:schemeClr val="tx1"/>
                </a:solidFill>
                <a:latin typeface="Comic Sans MS" pitchFamily="66" charset="0"/>
              </a:defRPr>
            </a:lvl2pPr>
            <a:lvl3pPr marL="1143000" indent="-228600">
              <a:spcBef>
                <a:spcPct val="20000"/>
              </a:spcBef>
              <a:buChar char="•"/>
              <a:defRPr sz="2400">
                <a:solidFill>
                  <a:schemeClr val="tx1"/>
                </a:solidFill>
                <a:latin typeface="Comic Sans MS" pitchFamily="66" charset="0"/>
              </a:defRPr>
            </a:lvl3pPr>
            <a:lvl4pPr marL="1600200" indent="-228600">
              <a:spcBef>
                <a:spcPct val="20000"/>
              </a:spcBef>
              <a:buChar char="–"/>
              <a:defRPr sz="2000">
                <a:solidFill>
                  <a:schemeClr val="tx1"/>
                </a:solidFill>
                <a:latin typeface="Comic Sans MS" pitchFamily="66" charset="0"/>
              </a:defRPr>
            </a:lvl4pPr>
            <a:lvl5pPr marL="2057400" indent="-228600">
              <a:spcBef>
                <a:spcPct val="20000"/>
              </a:spcBef>
              <a:buChar char="»"/>
              <a:defRPr sz="2000">
                <a:solidFill>
                  <a:schemeClr val="tx1"/>
                </a:solidFill>
                <a:latin typeface="Comic Sans MS" pitchFamily="66" charset="0"/>
              </a:defRPr>
            </a:lvl5pPr>
            <a:lvl6pPr marL="2514600" indent="-228600" eaLnBrk="0" fontAlgn="base" hangingPunct="0">
              <a:spcBef>
                <a:spcPct val="20000"/>
              </a:spcBef>
              <a:spcAft>
                <a:spcPct val="0"/>
              </a:spcAft>
              <a:buChar char="»"/>
              <a:defRPr sz="2000">
                <a:solidFill>
                  <a:schemeClr val="tx1"/>
                </a:solidFill>
                <a:latin typeface="Comic Sans MS" pitchFamily="66" charset="0"/>
              </a:defRPr>
            </a:lvl6pPr>
            <a:lvl7pPr marL="2971800" indent="-228600" eaLnBrk="0" fontAlgn="base" hangingPunct="0">
              <a:spcBef>
                <a:spcPct val="20000"/>
              </a:spcBef>
              <a:spcAft>
                <a:spcPct val="0"/>
              </a:spcAft>
              <a:buChar char="»"/>
              <a:defRPr sz="2000">
                <a:solidFill>
                  <a:schemeClr val="tx1"/>
                </a:solidFill>
                <a:latin typeface="Comic Sans MS" pitchFamily="66" charset="0"/>
              </a:defRPr>
            </a:lvl7pPr>
            <a:lvl8pPr marL="3429000" indent="-228600" eaLnBrk="0" fontAlgn="base" hangingPunct="0">
              <a:spcBef>
                <a:spcPct val="20000"/>
              </a:spcBef>
              <a:spcAft>
                <a:spcPct val="0"/>
              </a:spcAft>
              <a:buChar char="»"/>
              <a:defRPr sz="2000">
                <a:solidFill>
                  <a:schemeClr val="tx1"/>
                </a:solidFill>
                <a:latin typeface="Comic Sans MS" pitchFamily="66" charset="0"/>
              </a:defRPr>
            </a:lvl8pPr>
            <a:lvl9pPr marL="3886200" indent="-228600" eaLnBrk="0" fontAlgn="base" hangingPunct="0">
              <a:spcBef>
                <a:spcPct val="20000"/>
              </a:spcBef>
              <a:spcAft>
                <a:spcPct val="0"/>
              </a:spcAft>
              <a:buChar char="»"/>
              <a:defRPr sz="2000">
                <a:solidFill>
                  <a:schemeClr val="tx1"/>
                </a:solidFill>
                <a:latin typeface="Comic Sans MS" pitchFamily="66" charset="0"/>
              </a:defRPr>
            </a:lvl9pPr>
          </a:lstStyle>
          <a:p>
            <a:pPr eaLnBrk="1" hangingPunct="1">
              <a:spcBef>
                <a:spcPct val="50000"/>
              </a:spcBef>
              <a:buFontTx/>
              <a:buNone/>
            </a:pPr>
            <a:r>
              <a:rPr lang="tr-TR" altLang="tr-TR" sz="2000" b="1" dirty="0">
                <a:solidFill>
                  <a:srgbClr val="000099"/>
                </a:solidFill>
                <a:latin typeface="Times New Roman" pitchFamily="18" charset="0"/>
              </a:rPr>
              <a:t>AB’NE </a:t>
            </a:r>
            <a:r>
              <a:rPr lang="tr-TR" altLang="tr-TR" sz="2000" b="1" dirty="0" smtClean="0">
                <a:solidFill>
                  <a:srgbClr val="000099"/>
                </a:solidFill>
                <a:latin typeface="Times New Roman" pitchFamily="18" charset="0"/>
              </a:rPr>
              <a:t>Katılım Sürecinde Kadastronun Rolü</a:t>
            </a:r>
            <a:endParaRPr lang="tr-TR" altLang="tr-TR" sz="2000" b="1" dirty="0">
              <a:solidFill>
                <a:srgbClr val="000099"/>
              </a:solidFill>
              <a:latin typeface="Times New Roman" pitchFamily="18" charset="0"/>
            </a:endParaRPr>
          </a:p>
        </p:txBody>
      </p:sp>
    </p:spTree>
    <p:extLst>
      <p:ext uri="{BB962C8B-B14F-4D97-AF65-F5344CB8AC3E}">
        <p14:creationId xmlns:p14="http://schemas.microsoft.com/office/powerpoint/2010/main" val="11716767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12515</TotalTime>
  <Words>403</Words>
  <Application>Microsoft Office PowerPoint</Application>
  <PresentationFormat>On-screen Show (4:3)</PresentationFormat>
  <Paragraphs>76</Paragraphs>
  <Slides>8</Slides>
  <Notes>0</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8</vt:i4>
      </vt:variant>
    </vt:vector>
  </HeadingPairs>
  <TitlesOfParts>
    <vt:vector size="12" baseType="lpstr">
      <vt:lpstr>ekonomi</vt:lpstr>
      <vt:lpstr>1_Rics</vt:lpstr>
      <vt:lpstr>h.t.</vt:lpstr>
      <vt:lpstr>Microsoft Clip Gallery</vt:lpstr>
      <vt:lpstr>PowerPoint Presentation</vt:lpstr>
      <vt:lpstr>Avrupa Birliği</vt:lpstr>
      <vt:lpstr>PowerPoint Presentation</vt:lpstr>
      <vt:lpstr>PowerPoint Presentation</vt:lpstr>
      <vt:lpstr>İLKELERİ (2/2) </vt:lpstr>
      <vt:lpstr>AMAÇ</vt:lpstr>
      <vt:lpstr>VİZYON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818</cp:revision>
  <cp:lastPrinted>2016-10-24T07:53:35Z</cp:lastPrinted>
  <dcterms:created xsi:type="dcterms:W3CDTF">2016-09-18T09:35:24Z</dcterms:created>
  <dcterms:modified xsi:type="dcterms:W3CDTF">2020-02-28T11:06:46Z</dcterms:modified>
</cp:coreProperties>
</file>