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0" r:id="rId2"/>
    <p:sldId id="291" r:id="rId3"/>
    <p:sldId id="289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04" r:id="rId21"/>
    <p:sldId id="334" r:id="rId22"/>
    <p:sldId id="335" r:id="rId23"/>
    <p:sldId id="337" r:id="rId24"/>
    <p:sldId id="338" r:id="rId25"/>
    <p:sldId id="339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t>31.03.2018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31.03.2018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31.03.2018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31.03.2018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31.03.2018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31.03.2018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31.03.2018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31.03.2018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31.03.2018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kdörtgen 4"/>
          <p:cNvSpPr/>
          <p:nvPr/>
        </p:nvSpPr>
        <p:spPr>
          <a:xfrm>
            <a:off x="2339752" y="783848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791063" y="1911986"/>
            <a:ext cx="3561873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HÖKMANLYK </a:t>
            </a:r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ŞEKILI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331640" y="2377316"/>
            <a:ext cx="6588733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hökmanlyk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şekiliniň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ýokluk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galypy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tr-TR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däl</a:t>
            </a:r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syz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siz»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arkaly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aňladylýar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3200" dirty="0"/>
          </a:p>
        </p:txBody>
      </p:sp>
      <p:sp>
        <p:nvSpPr>
          <p:cNvPr id="6" name="Dikdörtgen 5"/>
          <p:cNvSpPr/>
          <p:nvPr/>
        </p:nvSpPr>
        <p:spPr>
          <a:xfrm>
            <a:off x="1187625" y="4437112"/>
            <a:ext cx="6917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Meselem: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Jogapkärçiligiň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adatdan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daşary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uludygyny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birje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sekunt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tr-TR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unutmaly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däl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Elbetde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Hojamam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ýatdan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çykarmaly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däl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(B.K., A. ä., I, 189s.)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601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kdörtgen 4"/>
          <p:cNvSpPr/>
          <p:nvPr/>
        </p:nvSpPr>
        <p:spPr>
          <a:xfrm>
            <a:off x="2339752" y="783848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791063" y="1911986"/>
            <a:ext cx="3561873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HÖKMANLYK </a:t>
            </a:r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ŞEKILI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691680" y="2584063"/>
            <a:ext cx="6120680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hökmanlyk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şekiliniň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ýoklugy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syz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siz»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arkaly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aňladylanda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bolsa 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/- 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me»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goşulmanyň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soňundan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getirilýär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1691680" y="4484349"/>
            <a:ext cx="64136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Meselem: </a:t>
            </a:r>
            <a:r>
              <a:rPr lang="tr-TR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Etmesiz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işleri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edýärsiň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Ol </a:t>
            </a:r>
            <a:r>
              <a:rPr lang="tr-TR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gelmesiz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wagtynda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geldi.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4079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kdörtgen 4"/>
          <p:cNvSpPr/>
          <p:nvPr/>
        </p:nvSpPr>
        <p:spPr>
          <a:xfrm>
            <a:off x="2339752" y="783848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791063" y="1911986"/>
            <a:ext cx="3561873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HÖKMANLYK </a:t>
            </a:r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ŞEKILI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71600" y="2753708"/>
            <a:ext cx="6989748" cy="23083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hökmanlyk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özünden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sorag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mi»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goşulmasyny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kabul edip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bilýär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</a:t>
            </a:r>
            <a:r>
              <a:rPr lang="tr-TR" sz="2400" dirty="0">
                <a:latin typeface="Times New Roman" panose="02020603050405020304" pitchFamily="18" charset="0"/>
              </a:rPr>
              <a:t>Ol </a:t>
            </a:r>
            <a:r>
              <a:rPr lang="tr-TR" sz="2400" dirty="0" err="1">
                <a:latin typeface="Times New Roman" panose="02020603050405020304" pitchFamily="18" charset="0"/>
              </a:rPr>
              <a:t>ýene</a:t>
            </a:r>
            <a:r>
              <a:rPr lang="tr-TR" sz="2400" dirty="0"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gelmelimi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endParaRPr lang="tr-TR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Eger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hökmanlyk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şekiliniň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ýoklugy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däl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aňladylýan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bolsa, onda,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/-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mi»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ol söze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goşulýar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</a:t>
            </a:r>
            <a:r>
              <a:rPr lang="tr-TR" sz="2400" dirty="0">
                <a:latin typeface="Times New Roman" panose="02020603050405020304" pitchFamily="18" charset="0"/>
              </a:rPr>
              <a:t>Ol </a:t>
            </a:r>
            <a:r>
              <a:rPr lang="tr-TR" sz="2400" dirty="0" err="1">
                <a:latin typeface="Times New Roman" panose="02020603050405020304" pitchFamily="18" charset="0"/>
              </a:rPr>
              <a:t>ýene</a:t>
            </a:r>
            <a:r>
              <a:rPr lang="tr-TR" sz="2400" dirty="0">
                <a:latin typeface="Times New Roman" panose="02020603050405020304" pitchFamily="18" charset="0"/>
              </a:rPr>
              <a:t> 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gelmeli </a:t>
            </a:r>
            <a:r>
              <a:rPr lang="tr-T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dälmi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0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kdörtgen 4"/>
          <p:cNvSpPr/>
          <p:nvPr/>
        </p:nvSpPr>
        <p:spPr>
          <a:xfrm>
            <a:off x="2339752" y="783848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791063" y="1911986"/>
            <a:ext cx="3561873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HÖKMANLYK </a:t>
            </a:r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ŞEKILI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43608" y="2525031"/>
            <a:ext cx="7200800" cy="175432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hökmanlyk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şekilinde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aňladylmaly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bolanda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onda işliklerden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öň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at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çalyşmalary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getirilýär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3600" dirty="0"/>
          </a:p>
        </p:txBody>
      </p:sp>
      <p:sp>
        <p:nvSpPr>
          <p:cNvPr id="6" name="Dikdörtgen 5"/>
          <p:cNvSpPr/>
          <p:nvPr/>
        </p:nvSpPr>
        <p:spPr>
          <a:xfrm>
            <a:off x="1331640" y="4365104"/>
            <a:ext cx="6912767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Men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okamaly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sen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okamaly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siz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okamaly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däl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ol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okamaly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olar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okamaly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däl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ol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okamaly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däl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biz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okamaly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biz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okamaly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däl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5835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kdörtgen 4"/>
          <p:cNvSpPr/>
          <p:nvPr/>
        </p:nvSpPr>
        <p:spPr>
          <a:xfrm>
            <a:off x="2339752" y="783848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724027" y="1926404"/>
            <a:ext cx="3561873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HÖKMANLYK </a:t>
            </a:r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ŞEKILI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84583" y="2636912"/>
            <a:ext cx="6840760" cy="267765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At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çalyşmalaryny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ulanman hem 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şahs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aňladyp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bolar. Bu 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ýagdaýda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hökmanlyk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şekilden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kategoriýasynyň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«-</a:t>
            </a:r>
            <a:r>
              <a:rPr lang="tr-TR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dy</a:t>
            </a: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/-</a:t>
            </a:r>
            <a:r>
              <a:rPr lang="tr-TR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di</a:t>
            </a: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»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getirilýär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aňladylýar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Meselem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bilmeli-di-m, bilmeli-di-k, bilmeli-di-ň, bilmeli-di-</a:t>
            </a:r>
            <a:r>
              <a:rPr lang="tr-TR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ňiz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bilmeli-di, bilmeli-di-</a:t>
            </a:r>
            <a:r>
              <a:rPr lang="tr-TR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ler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8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kdörtgen 4"/>
          <p:cNvSpPr/>
          <p:nvPr/>
        </p:nvSpPr>
        <p:spPr>
          <a:xfrm>
            <a:off x="2339752" y="783848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724027" y="1926404"/>
            <a:ext cx="3561873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HÖKMANLYK </a:t>
            </a:r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ŞEKILI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43608" y="2708920"/>
            <a:ext cx="7044988" cy="286232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36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36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hökmanlyk</a:t>
            </a:r>
            <a:r>
              <a:rPr lang="tr-TR" sz="36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şekili</a:t>
            </a:r>
            <a:r>
              <a:rPr lang="tr-TR" sz="36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gymyldy-hereketiň</a:t>
            </a:r>
            <a:r>
              <a:rPr lang="tr-TR" sz="36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hökmany</a:t>
            </a:r>
            <a:r>
              <a:rPr lang="tr-TR" sz="36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edilmelidigini</a:t>
            </a:r>
            <a:r>
              <a:rPr lang="tr-TR" sz="36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aňladýar</a:t>
            </a:r>
            <a:r>
              <a:rPr lang="tr-TR" sz="3600" dirty="0">
                <a:solidFill>
                  <a:srgbClr val="FFC000"/>
                </a:solidFill>
                <a:latin typeface="Times New Roman" panose="02020603050405020304" pitchFamily="18" charset="0"/>
              </a:rPr>
              <a:t>. </a:t>
            </a:r>
            <a:r>
              <a:rPr lang="tr-TR" sz="3600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Şol</a:t>
            </a:r>
            <a:r>
              <a:rPr lang="tr-TR" sz="36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häsiýeti</a:t>
            </a:r>
            <a:r>
              <a:rPr lang="tr-TR" sz="3600" dirty="0">
                <a:solidFill>
                  <a:srgbClr val="FFC000"/>
                </a:solidFill>
                <a:latin typeface="Times New Roman" panose="02020603050405020304" pitchFamily="18" charset="0"/>
              </a:rPr>
              <a:t> bilen </a:t>
            </a:r>
            <a:r>
              <a:rPr lang="tr-TR" sz="36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ol </a:t>
            </a:r>
            <a:r>
              <a:rPr lang="tr-TR" sz="3600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birnäçe</a:t>
            </a:r>
            <a:r>
              <a:rPr lang="tr-TR" sz="36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grammatik</a:t>
            </a:r>
            <a:r>
              <a:rPr lang="tr-TR" sz="36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aýratynlyklara</a:t>
            </a:r>
            <a:r>
              <a:rPr lang="tr-TR" sz="36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eýedir</a:t>
            </a:r>
            <a:r>
              <a:rPr lang="tr-TR" sz="3600" dirty="0">
                <a:solidFill>
                  <a:srgbClr val="FFC000"/>
                </a:solidFill>
                <a:latin typeface="Times New Roman" panose="02020603050405020304" pitchFamily="18" charset="0"/>
              </a:rPr>
              <a:t>. </a:t>
            </a:r>
            <a:endParaRPr lang="tr-TR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kdörtgen 4"/>
          <p:cNvSpPr/>
          <p:nvPr/>
        </p:nvSpPr>
        <p:spPr>
          <a:xfrm>
            <a:off x="2339752" y="783848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724027" y="1926404"/>
            <a:ext cx="3561873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HÖKMANLYK </a:t>
            </a:r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ŞEKILI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76572" y="2500434"/>
            <a:ext cx="7128792" cy="144655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4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1.Ol </a:t>
            </a:r>
            <a:r>
              <a:rPr lang="tr-TR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ýönekeý</a:t>
            </a:r>
            <a:r>
              <a:rPr lang="tr-TR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sözlemiň</a:t>
            </a:r>
            <a:r>
              <a:rPr lang="tr-TR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habary</a:t>
            </a:r>
            <a:r>
              <a:rPr lang="tr-TR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4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hyzmatynda</a:t>
            </a:r>
            <a:r>
              <a:rPr lang="tr-TR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4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bolýar</a:t>
            </a:r>
            <a:r>
              <a:rPr lang="tr-TR" sz="4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tr-TR" sz="4400" dirty="0"/>
          </a:p>
        </p:txBody>
      </p:sp>
      <p:sp>
        <p:nvSpPr>
          <p:cNvPr id="6" name="Dikdörtgen 5"/>
          <p:cNvSpPr/>
          <p:nvPr/>
        </p:nvSpPr>
        <p:spPr>
          <a:xfrm>
            <a:off x="1259632" y="4430723"/>
            <a:ext cx="7128792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: Şu gün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ýygnaga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gatnaşmaly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78946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kdörtgen 4"/>
          <p:cNvSpPr/>
          <p:nvPr/>
        </p:nvSpPr>
        <p:spPr>
          <a:xfrm>
            <a:off x="2339752" y="783848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724027" y="1926404"/>
            <a:ext cx="3561873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HÖKMANLYK </a:t>
            </a:r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ŞEKILI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27584" y="2844225"/>
            <a:ext cx="7488832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2.Ol </a:t>
            </a:r>
            <a:r>
              <a:rPr lang="tr-TR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aýyrgyç</a:t>
            </a:r>
            <a:r>
              <a:rPr lang="tr-TR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hyzmatynda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gelýär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484040" y="4013448"/>
            <a:ext cx="5752256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Aýlanyp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çykmaly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ýollar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onda 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bar.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Edilmeli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ençeme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işler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ýatyr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3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kdörtgen 4"/>
          <p:cNvSpPr/>
          <p:nvPr/>
        </p:nvSpPr>
        <p:spPr>
          <a:xfrm>
            <a:off x="2339752" y="783848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724027" y="1926404"/>
            <a:ext cx="3561873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HÖKMANLYK </a:t>
            </a:r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ŞEKILI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187624" y="2654351"/>
            <a:ext cx="6917740" cy="156966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32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3.Ol </a:t>
            </a:r>
            <a:r>
              <a:rPr lang="tr-TR" sz="3200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atlaşyp</a:t>
            </a:r>
            <a:r>
              <a:rPr lang="tr-TR" sz="32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gelen </a:t>
            </a:r>
            <a:r>
              <a:rPr lang="tr-TR" sz="3200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ýagdaýynda</a:t>
            </a:r>
            <a:r>
              <a:rPr lang="tr-TR" sz="32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tr-TR" sz="3200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ýagny</a:t>
            </a:r>
            <a:r>
              <a:rPr lang="tr-TR" sz="32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substantiwleşende</a:t>
            </a:r>
            <a:r>
              <a:rPr lang="tr-TR" sz="32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tr-TR" sz="3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atlaryň</a:t>
            </a:r>
            <a:r>
              <a:rPr 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üýtgediji</a:t>
            </a:r>
            <a:r>
              <a:rPr 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goşulmalary</a:t>
            </a:r>
            <a:r>
              <a:rPr 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 kabul </a:t>
            </a:r>
            <a:r>
              <a:rPr lang="tr-TR" sz="3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edýär</a:t>
            </a:r>
            <a:r>
              <a:rPr 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187624" y="4509120"/>
            <a:ext cx="7205772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Meselem: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Seniň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okamalyň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köpmi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Özüň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almalyňy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aldyňmy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Ahmet </a:t>
            </a:r>
            <a:r>
              <a:rPr lang="tr-TR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bermelisini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beripmi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endParaRPr lang="tr-TR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6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kdörtgen 4"/>
          <p:cNvSpPr/>
          <p:nvPr/>
        </p:nvSpPr>
        <p:spPr>
          <a:xfrm>
            <a:off x="2339752" y="783848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724027" y="1926404"/>
            <a:ext cx="3561873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HÖKMANLYK </a:t>
            </a:r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ŞEKILI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48580" y="2492896"/>
            <a:ext cx="7056784" cy="218521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tr-TR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4.Işligiň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hökmanlyk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goşulmalarynyň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yzyndan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modallyk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öwüşginli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tr-TR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myş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/-</a:t>
            </a:r>
            <a:r>
              <a:rPr lang="tr-TR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miş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, -</a:t>
            </a:r>
            <a:r>
              <a:rPr lang="tr-TR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dyr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/-</a:t>
            </a:r>
            <a:r>
              <a:rPr lang="tr-TR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bilýär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goşulmasyny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kabul edenden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hökmanlyk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hem işlik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ýöňkemesiniň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üýtgeýär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555790" y="5085574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Meselem: Men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hökman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tapmalymyşym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557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tasarlama kiplerini;  fiilimsileri ve fiillerin görünüş kategorisini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2016 TÜRKMEN TÜRKÇESİ IV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48762" y="499628"/>
            <a:ext cx="576064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2135" y="830325"/>
            <a:ext cx="86805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82" y="3933056"/>
            <a:ext cx="1440160" cy="1767955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2411760" y="1147700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339752" y="2917393"/>
            <a:ext cx="5742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tr-TR" b="1" dirty="0" err="1">
                <a:latin typeface="Times New Roman" panose="02020603050405020304" pitchFamily="18" charset="0"/>
              </a:rPr>
              <a:t>Işligiň</a:t>
            </a:r>
            <a:r>
              <a:rPr lang="tr-TR" b="1" dirty="0"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</a:rPr>
              <a:t>hökmanlyk</a:t>
            </a:r>
            <a:r>
              <a:rPr lang="tr-TR" b="1" dirty="0"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</a:rPr>
              <a:t>formasy</a:t>
            </a:r>
            <a:endParaRPr lang="tr-TR" sz="2000" b="1" dirty="0"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Gymyldy-hereketiň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hökman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ýerine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ýetirilmelidigini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-da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ýerine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ýetirilmeli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däldigini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bildirýän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işliklere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işligiň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hökmanlyk</a:t>
            </a:r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formasy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diýilýär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Işligiň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hökmanlyk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formasy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düýp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işligiň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yzyna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tr-T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maly</a:t>
            </a:r>
            <a:r>
              <a:rPr lang="tr-T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-</a:t>
            </a:r>
            <a:r>
              <a:rPr lang="tr-TR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meli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goşulmasynyň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goşulmagy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bilen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ýasalýar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al-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maly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ser-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meli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9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48762" y="499628"/>
            <a:ext cx="576064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2135" y="830325"/>
            <a:ext cx="86805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82" y="3933056"/>
            <a:ext cx="1440160" cy="1767955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2411760" y="1147700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401452" y="2708920"/>
            <a:ext cx="5742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tr-TR" b="1" dirty="0" err="1">
                <a:latin typeface="Times New Roman" panose="02020603050405020304" pitchFamily="18" charset="0"/>
              </a:rPr>
              <a:t>Işligiň</a:t>
            </a:r>
            <a:r>
              <a:rPr lang="tr-TR" b="1" dirty="0"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</a:rPr>
              <a:t>hökmanlyk</a:t>
            </a:r>
            <a:r>
              <a:rPr lang="tr-TR" b="1" dirty="0"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latin typeface="Times New Roman" panose="02020603050405020304" pitchFamily="18" charset="0"/>
              </a:rPr>
              <a:t>formasy</a:t>
            </a:r>
            <a:endParaRPr lang="tr-TR" sz="2000" b="1" dirty="0">
              <a:latin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tr-TR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Hökmanlyk</a:t>
            </a:r>
            <a:r>
              <a:rPr lang="tr-T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formasyndaky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gymyldy-hereketiň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kime,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nämä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degişlidigini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bildirmek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üçin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onuň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öňünden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at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çalyşmasy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-da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gymyldy-hereketiň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kime,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nämä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degişli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bolsa,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şonuň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ady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getirilýär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 al-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maly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sen gör-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meli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ol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seret-meli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Hökmanlyk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formasyndaky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işlikleriň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ýöňkeme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goşulmalary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ýok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Hökmanlyk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formasynyň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ýoklugy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işlikden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soň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däl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sözüniň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getirilmegi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bilen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ýasalýar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almaly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däl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269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48762" y="499628"/>
            <a:ext cx="576064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2135" y="830325"/>
            <a:ext cx="86805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82" y="3933056"/>
            <a:ext cx="1440160" cy="1767955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2411760" y="1147700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637402" y="2599571"/>
            <a:ext cx="4572000" cy="2166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Tanamag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-a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beýle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-de dursun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welin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men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asyl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bu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ýigidiň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haýsy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halkdandygynam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çaklap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biljekgäl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Pereňistan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diýip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eşidipmidiň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Pereňmi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Pereňistan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!..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Hawa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hawa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eşidipdim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Eşitseň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bu adam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şol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ilden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bolmaly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Nesn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139977"/>
              </p:ext>
            </p:extLst>
          </p:nvPr>
        </p:nvGraphicFramePr>
        <p:xfrm>
          <a:off x="4242573" y="1810769"/>
          <a:ext cx="864097" cy="70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Resim" r:id="rId5" imgW="0" imgH="0" progId="StaticMetafile">
                  <p:embed/>
                </p:oleObj>
              </mc:Choice>
              <mc:Fallback>
                <p:oleObj name="Resim" r:id="rId5" imgW="0" imgH="0" progId="StaticMetafile">
                  <p:embed/>
                  <p:pic>
                    <p:nvPicPr>
                      <p:cNvPr id="5" name="Nesne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573" y="1810769"/>
                        <a:ext cx="864097" cy="70867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ikdörtgen 9"/>
          <p:cNvSpPr/>
          <p:nvPr/>
        </p:nvSpPr>
        <p:spPr>
          <a:xfrm>
            <a:off x="2267744" y="1902847"/>
            <a:ext cx="1870897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Atajan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Tagan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</a:rPr>
              <a:t>«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Keseki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</a:rPr>
              <a:t>» 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romany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5210349" y="1987908"/>
            <a:ext cx="2071786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Morfologik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derňew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087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48762" y="499628"/>
            <a:ext cx="576064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2135" y="830325"/>
            <a:ext cx="86805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82" y="3933056"/>
            <a:ext cx="1440160" cy="1767955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2411760" y="1147700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411760" y="3068960"/>
            <a:ext cx="5688632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Goja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çopan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Blokwiliň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uzyn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gonçly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kaşaň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ädigine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gyralary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düwmeli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sapançagabyna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döşi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lowurdawuk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ilikden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doly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geýimine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birlaý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üns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bilen ser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salyp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çykansoň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ýene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ädikde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nazaryny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saklady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Ol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ädigiň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gonjuna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öwran-öwran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seredip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«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Älhepus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gonjy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beýle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dar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ädigi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bu adam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nädip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geýýäkä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?! 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diýip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haýran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galdy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aýagynda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dagy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tikäýýälermikä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?»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Nesn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139977"/>
              </p:ext>
            </p:extLst>
          </p:nvPr>
        </p:nvGraphicFramePr>
        <p:xfrm>
          <a:off x="4242573" y="1810769"/>
          <a:ext cx="864097" cy="70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Resim" r:id="rId5" imgW="0" imgH="0" progId="StaticMetafile">
                  <p:embed/>
                </p:oleObj>
              </mc:Choice>
              <mc:Fallback>
                <p:oleObj name="Resim" r:id="rId5" imgW="0" imgH="0" progId="StaticMetafile">
                  <p:embed/>
                  <p:pic>
                    <p:nvPicPr>
                      <p:cNvPr id="5" name="Nesne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573" y="1810769"/>
                        <a:ext cx="864097" cy="70867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ikdörtgen 9"/>
          <p:cNvSpPr/>
          <p:nvPr/>
        </p:nvSpPr>
        <p:spPr>
          <a:xfrm>
            <a:off x="2194538" y="1824703"/>
            <a:ext cx="1945414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Atajan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Tagan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</a:rPr>
              <a:t>«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Keseki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</a:rPr>
              <a:t>» 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romany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5210349" y="1987908"/>
            <a:ext cx="2071786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Morfologik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derňew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807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48762" y="499628"/>
            <a:ext cx="576064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2135" y="830325"/>
            <a:ext cx="86805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82" y="3933056"/>
            <a:ext cx="1440160" cy="1767955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2411760" y="1147700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627784" y="2645046"/>
            <a:ext cx="5427494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görünýän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goşa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öý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seňkimi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diýip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şazada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sowal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Meňki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bolmaly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Mallaram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özüňkimi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Mal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baýyňky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Özüňem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baýyňkymy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Özüm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Allaňkydyryn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Ara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dymyşlyk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düşdi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Şol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dymyşlyk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hem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çopany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gorkuzdy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«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Ýene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näme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sorarka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bu?»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Ýöne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hiç zat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soralmady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69520" y="-2160240"/>
            <a:ext cx="246152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5" name="Nesn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573847"/>
              </p:ext>
            </p:extLst>
          </p:nvPr>
        </p:nvGraphicFramePr>
        <p:xfrm>
          <a:off x="4242573" y="1810769"/>
          <a:ext cx="864097" cy="70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Resim" r:id="rId5" imgW="0" imgH="0" progId="StaticMetafile">
                  <p:embed/>
                </p:oleObj>
              </mc:Choice>
              <mc:Fallback>
                <p:oleObj name="Resim" r:id="rId5" imgW="0" imgH="0" progId="StaticMetafile">
                  <p:embed/>
                  <p:pic>
                    <p:nvPicPr>
                      <p:cNvPr id="0" name="rectole000000000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573" y="1810769"/>
                        <a:ext cx="864097" cy="70867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ikdörtgen 5"/>
          <p:cNvSpPr/>
          <p:nvPr/>
        </p:nvSpPr>
        <p:spPr>
          <a:xfrm>
            <a:off x="2144525" y="1873108"/>
            <a:ext cx="1870897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Atajan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Tagan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</a:p>
          <a:p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</a:rPr>
              <a:t>«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Keseki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</a:rPr>
              <a:t>» 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romany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5210349" y="1987908"/>
            <a:ext cx="2071786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Morfologik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derňew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264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762000"/>
          </a:xfrm>
          <a:solidFill>
            <a:srgbClr val="FFC000"/>
          </a:solidFill>
        </p:spPr>
        <p:txBody>
          <a:bodyPr/>
          <a:lstStyle/>
          <a:p>
            <a:r>
              <a:rPr lang="tr-TR" b="1" dirty="0" smtClean="0"/>
              <a:t>TEMEL KAYNAKLAR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971600" y="1412776"/>
            <a:ext cx="7128792" cy="4425955"/>
          </a:xfrm>
          <a:prstGeom prst="rect">
            <a:avLst/>
          </a:prstGeom>
          <a:solidFill>
            <a:srgbClr val="92D050"/>
          </a:solidFill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(1969).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meseleleri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  <a:endParaRPr lang="tr-TR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Hıdırov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N.,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(1960).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Häzirki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Çöňňäyev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M. (1974).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Aşgabat: Türkmenistan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Neşiryatı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Pıgam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Dili,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Esenmedowa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A.(2010)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 Türkmen Dili (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Morfologiýa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Aşgabat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Larry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(1998),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Turkmen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Çarıyarov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(1978),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Orfoepik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Aşgabat.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Hamzayev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Grammatikası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Aşgabat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Talat ve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(1995),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Türkmence-Türkçe Sözlük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Veyisov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B.,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Babayeva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(2010)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dili (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praktikum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Yokarı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Mekdepleri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Aşgabat.</a:t>
            </a:r>
          </a:p>
          <a:p>
            <a:pPr>
              <a:lnSpc>
                <a:spcPct val="150000"/>
              </a:lnSpc>
            </a:pP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Söyegov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Muratgeldi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Arnazarov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Seyintanazr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Örnekli Türkmence Gramer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0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kdörtgen 4"/>
          <p:cNvSpPr/>
          <p:nvPr/>
        </p:nvSpPr>
        <p:spPr>
          <a:xfrm>
            <a:off x="2339752" y="783848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859332" y="1960312"/>
            <a:ext cx="5137304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HÖKMANLYK </a:t>
            </a:r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ŞEKILI-MALY/-MELI 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23428" y="2630866"/>
            <a:ext cx="7056784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hökmanlyk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manysy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taýdan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esasan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bitirilmegi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zerur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bolan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hökman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bolan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gymyldy-hereketi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800" dirty="0"/>
          </a:p>
        </p:txBody>
      </p:sp>
      <p:sp>
        <p:nvSpPr>
          <p:cNvPr id="8" name="Dikdörtgen 7"/>
          <p:cNvSpPr/>
          <p:nvPr/>
        </p:nvSpPr>
        <p:spPr>
          <a:xfrm>
            <a:off x="825098" y="4221088"/>
            <a:ext cx="7205772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Işliklerden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hökmanly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baglanyşykly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bolan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manyny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aňlatmaga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gatnaşýan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bolsa </a:t>
            </a:r>
            <a:r>
              <a:rPr lang="tr-TR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maly</a:t>
            </a:r>
            <a:r>
              <a:rPr lang="tr-T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 </a:t>
            </a:r>
            <a:r>
              <a:rPr lang="tr-TR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meli</a:t>
            </a:r>
            <a:r>
              <a:rPr lang="tr-T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goşulmasydyr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kdörtgen 4"/>
          <p:cNvSpPr/>
          <p:nvPr/>
        </p:nvSpPr>
        <p:spPr>
          <a:xfrm>
            <a:off x="2339752" y="783848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859332" y="1960312"/>
            <a:ext cx="5137304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HÖKMANLYK </a:t>
            </a:r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ŞEKILI-MALY/-MELI 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331640" y="2828836"/>
            <a:ext cx="6480720" cy="255454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maly</a:t>
            </a:r>
            <a:r>
              <a:rPr lang="tr-TR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/ </a:t>
            </a:r>
            <a:r>
              <a:rPr lang="tr-TR" sz="32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-</a:t>
            </a:r>
            <a:r>
              <a:rPr lang="tr-TR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meli</a:t>
            </a:r>
            <a:r>
              <a:rPr lang="tr-TR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goşulan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sözlerine </a:t>
            </a:r>
            <a:r>
              <a:rPr lang="tr-TR" sz="32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incelik</a:t>
            </a:r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ýogynlyk</a:t>
            </a:r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taýdan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eýerdilip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goşulýar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Meselem:  </a:t>
            </a:r>
            <a:r>
              <a:rPr lang="tr-TR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oka-</a:t>
            </a:r>
            <a:r>
              <a:rPr lang="tr-TR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maly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barla-</a:t>
            </a:r>
            <a:r>
              <a:rPr lang="tr-TR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maly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                işle-</a:t>
            </a:r>
            <a:r>
              <a:rPr lang="tr-TR" sz="3200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meli</a:t>
            </a:r>
            <a:r>
              <a:rPr 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tr-TR" sz="32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diňle-meli</a:t>
            </a:r>
            <a:r>
              <a:rPr lang="tr-TR" sz="3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endParaRPr lang="tr-TR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4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kdörtgen 4"/>
          <p:cNvSpPr/>
          <p:nvPr/>
        </p:nvSpPr>
        <p:spPr>
          <a:xfrm>
            <a:off x="2339752" y="783848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227783" y="2799873"/>
            <a:ext cx="2072106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-MA+LY /-ME+LI 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918683" y="3645024"/>
            <a:ext cx="7205772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maly</a:t>
            </a:r>
            <a:r>
              <a:rPr lang="tr-T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meli</a:t>
            </a:r>
            <a:r>
              <a:rPr lang="tr-TR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görnüşi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iki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bölekden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ýagny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/-me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-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ly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goşulmalarynyň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birleşmeginden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emele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gelipdir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3200" dirty="0"/>
          </a:p>
        </p:txBody>
      </p:sp>
      <p:sp>
        <p:nvSpPr>
          <p:cNvPr id="8" name="Dikdörtgen 7"/>
          <p:cNvSpPr/>
          <p:nvPr/>
        </p:nvSpPr>
        <p:spPr>
          <a:xfrm>
            <a:off x="2011732" y="2112712"/>
            <a:ext cx="5137304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HÖKMANLYK </a:t>
            </a:r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ŞEKILI-MALY/-MELI 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5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kdörtgen 4"/>
          <p:cNvSpPr/>
          <p:nvPr/>
        </p:nvSpPr>
        <p:spPr>
          <a:xfrm>
            <a:off x="2339752" y="783848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851920" y="2738916"/>
            <a:ext cx="1261949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-MA /-ME 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011732" y="2112712"/>
            <a:ext cx="5137304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HÖKMANLYK </a:t>
            </a:r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ŞEKILI-MALY/-MELI 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51992" y="3501008"/>
            <a:ext cx="7056784" cy="224676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birinji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bölegi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(-</a:t>
            </a:r>
            <a:r>
              <a:rPr lang="tr-TR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</a:t>
            </a:r>
            <a:r>
              <a:rPr lang="tr-TR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/- </a:t>
            </a:r>
            <a:r>
              <a:rPr lang="tr-T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me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ýokluk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galypyny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ýasamak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bilen, işliklerden at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ýasamaga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gatnaşýarlar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: süz-me, düz-me, 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gura-ma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bas-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algn="just"/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gowur-ma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çekdir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-me 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ş.m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3195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kdörtgen 4"/>
          <p:cNvSpPr/>
          <p:nvPr/>
        </p:nvSpPr>
        <p:spPr>
          <a:xfrm>
            <a:off x="2339752" y="783848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923928" y="2758715"/>
            <a:ext cx="1052596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-LY /-LI 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011732" y="2112712"/>
            <a:ext cx="5137304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HÖKMANLYK </a:t>
            </a:r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ŞEKILI-MALY/-MELI 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158346" y="3284984"/>
            <a:ext cx="6726022" cy="23083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ly</a:t>
            </a:r>
            <a:r>
              <a:rPr lang="tr-TR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/- </a:t>
            </a:r>
            <a:r>
              <a:rPr lang="tr-TR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li</a:t>
            </a:r>
            <a:r>
              <a:rPr lang="tr-TR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bolsa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köplenç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atlardan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sypat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ýasamaga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gatnaşýan</a:t>
            </a:r>
            <a:r>
              <a:rPr lang="tr-TR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goşulmadyr</a:t>
            </a:r>
            <a:r>
              <a:rPr lang="tr-TR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Meselem: </a:t>
            </a:r>
            <a:r>
              <a:rPr lang="tr-TR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barly</a:t>
            </a:r>
            <a:r>
              <a:rPr lang="tr-TR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hojalyk</a:t>
            </a:r>
            <a:r>
              <a:rPr lang="tr-TR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işli adam 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9316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kdörtgen 4"/>
          <p:cNvSpPr/>
          <p:nvPr/>
        </p:nvSpPr>
        <p:spPr>
          <a:xfrm>
            <a:off x="2339752" y="783848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011732" y="2112712"/>
            <a:ext cx="5137304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HÖKMANLYK </a:t>
            </a:r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ŞEKILI-MALY/-MELI 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15988" y="2780928"/>
            <a:ext cx="7128792" cy="138499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hökmanlyk</a:t>
            </a:r>
            <a:r>
              <a:rPr lang="tr-TR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şekili</a:t>
            </a:r>
            <a:r>
              <a:rPr lang="tr-TR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eýesi</a:t>
            </a:r>
            <a:r>
              <a:rPr lang="tr-TR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umumylaşan</a:t>
            </a:r>
            <a:r>
              <a:rPr lang="tr-TR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sözlemlerde </a:t>
            </a:r>
            <a:r>
              <a:rPr lang="tr-TR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umuman</a:t>
            </a:r>
            <a:r>
              <a:rPr lang="tr-TR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amala</a:t>
            </a:r>
            <a:r>
              <a:rPr lang="tr-TR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aşyrylmagy</a:t>
            </a:r>
            <a:r>
              <a:rPr lang="tr-TR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zerur</a:t>
            </a:r>
            <a:r>
              <a:rPr lang="tr-TR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bolan</a:t>
            </a:r>
            <a:r>
              <a:rPr lang="tr-TR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hereketi</a:t>
            </a:r>
            <a:r>
              <a:rPr lang="tr-TR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belli bir şahsa </a:t>
            </a:r>
            <a:r>
              <a:rPr lang="tr-TR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dahylsyz</a:t>
            </a:r>
            <a:r>
              <a:rPr lang="tr-TR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aňladýar</a:t>
            </a:r>
            <a:r>
              <a:rPr lang="tr-TR" sz="2800" dirty="0">
                <a:solidFill>
                  <a:schemeClr val="bg2"/>
                </a:solidFill>
                <a:latin typeface="Times New Roman" panose="02020603050405020304" pitchFamily="18" charset="0"/>
              </a:rPr>
              <a:t>. </a:t>
            </a:r>
            <a:endParaRPr lang="tr-TR" sz="2800" dirty="0">
              <a:solidFill>
                <a:schemeClr val="bg2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15988" y="4370027"/>
            <a:ext cx="6768751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Bu </a:t>
            </a:r>
            <a:r>
              <a:rPr lang="tr-TR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ýagdaýa</a:t>
            </a:r>
            <a:r>
              <a:rPr lang="tr-TR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«</a:t>
            </a:r>
            <a:r>
              <a:rPr lang="tr-TR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Halkyň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hakyny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iýmejek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hemmäni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bir gözde </a:t>
            </a:r>
            <a:r>
              <a:rPr lang="tr-TR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görjek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mirap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tutmaly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» </a:t>
            </a:r>
            <a:r>
              <a:rPr lang="tr-TR" sz="2400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d</a:t>
            </a:r>
            <a:r>
              <a:rPr lang="tr-TR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iýen</a:t>
            </a:r>
            <a:r>
              <a:rPr lang="tr-TR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sözlemden göz </a:t>
            </a:r>
            <a:r>
              <a:rPr lang="tr-TR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ýetirmek</a:t>
            </a:r>
            <a:r>
              <a:rPr lang="tr-TR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mümkindir</a:t>
            </a:r>
            <a:r>
              <a:rPr lang="tr-TR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tr-TR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2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ikdörtgen 4"/>
          <p:cNvSpPr/>
          <p:nvPr/>
        </p:nvSpPr>
        <p:spPr>
          <a:xfrm>
            <a:off x="2339752" y="783848"/>
            <a:ext cx="3848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Türkçesinde gereklilik kipi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011732" y="2112712"/>
            <a:ext cx="5137304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tr-T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HÖKMANLYK </a:t>
            </a:r>
            <a:r>
              <a:rPr lang="tr-T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ŞEKILI-MALY/-MELI </a:t>
            </a:r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941494" y="2708920"/>
            <a:ext cx="7277780" cy="206210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hökmanlyk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şahs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aňlatmaýar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Emma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hökmanlyk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şekiliniň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yzyna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kategoriýalarynyň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goşulmalary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goşulsa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welin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şahs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aňladýar</a:t>
            </a:r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0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712</TotalTime>
  <Words>1258</Words>
  <Application>Microsoft Office PowerPoint</Application>
  <PresentationFormat>Ekran Gösterisi (4:3)</PresentationFormat>
  <Paragraphs>149</Paragraphs>
  <Slides>25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3" baseType="lpstr">
      <vt:lpstr>Algerian</vt:lpstr>
      <vt:lpstr>Arial</vt:lpstr>
      <vt:lpstr>Calibri</vt:lpstr>
      <vt:lpstr>Cambria</vt:lpstr>
      <vt:lpstr>Times New Roman</vt:lpstr>
      <vt:lpstr>Wingdings</vt:lpstr>
      <vt:lpstr>Moda Tasarımı</vt:lpstr>
      <vt:lpstr>Resim</vt:lpstr>
      <vt:lpstr>ANKARA ÜNİVERSİTESİ DİL VE TARİH-COĞRAFYA FAKÜLTESİ</vt:lpstr>
      <vt:lpstr>PowerPoint Sunusu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112</cp:revision>
  <dcterms:created xsi:type="dcterms:W3CDTF">2016-09-19T14:10:52Z</dcterms:created>
  <dcterms:modified xsi:type="dcterms:W3CDTF">2018-03-31T11:30:53Z</dcterms:modified>
</cp:coreProperties>
</file>