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</p:sldMasterIdLst>
  <p:sldIdLst>
    <p:sldId id="256" r:id="rId2"/>
    <p:sldId id="257" r:id="rId3"/>
    <p:sldId id="259" r:id="rId4"/>
    <p:sldId id="258" r:id="rId5"/>
    <p:sldId id="262" r:id="rId6"/>
    <p:sldId id="261" r:id="rId7"/>
    <p:sldId id="260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94"/>
  </p:normalViewPr>
  <p:slideViewPr>
    <p:cSldViewPr snapToGrid="0" snapToObjects="1">
      <p:cViewPr varScale="1">
        <p:scale>
          <a:sx n="120" d="100"/>
          <a:sy n="120" d="100"/>
        </p:scale>
        <p:origin x="1400" y="1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0A98AF03-7270-45C2-A683-C5E353EF01A5}" type="datetime4">
              <a:rPr lang="en-US" smtClean="0"/>
              <a:pPr/>
              <a:t>February 19, 2019</a:t>
            </a:fld>
            <a:endParaRPr lang="en-US" dirty="0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8B37D5FE-740C-46F5-801A-FA5477D9711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B5AFD-D735-4504-A039-ADEBB6448D55}" type="datetime4">
              <a:rPr lang="en-US" smtClean="0"/>
              <a:pPr/>
              <a:t>February 19, 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5C8118-FB93-4E87-B380-0175F2FE2167}" type="datetime4">
              <a:rPr lang="en-US" smtClean="0"/>
              <a:pPr/>
              <a:t>February 19, 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A93482-8E69-40F7-BCAD-5662A6CADB27}" type="datetime4">
              <a:rPr lang="en-US" smtClean="0"/>
              <a:pPr/>
              <a:t>February 19, 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B7EAE1-CAAC-4AEF-919E-158692B1E55E}" type="datetime4">
              <a:rPr lang="en-US" smtClean="0"/>
              <a:pPr/>
              <a:t>February 19, 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25A706-D8F2-4D1A-855A-CADC92600C26}" type="datetime4">
              <a:rPr lang="en-US" smtClean="0"/>
              <a:pPr/>
              <a:t>February 19, 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B4F123-1704-49AC-9D15-C4B1462B8014}" type="datetime4">
              <a:rPr lang="en-US" smtClean="0"/>
              <a:pPr/>
              <a:t>February 19, 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127EC2-47FB-48A1-8644-C8A81DDAA119}" type="datetime4">
              <a:rPr lang="en-US" smtClean="0"/>
              <a:pPr/>
              <a:t>February 19, 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EC3ED-7435-49F9-84C8-03CCA2F8DEDB}" type="datetime4">
              <a:rPr lang="en-US" smtClean="0"/>
              <a:pPr/>
              <a:t>February 19, 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C49BF1-FCD3-4395-8FF6-0047AF66228E}" type="datetime4">
              <a:rPr lang="en-US" smtClean="0"/>
              <a:pPr/>
              <a:t>February 19, 2019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861222-2C8B-4501-BE87-6797EC025925}" type="datetime4">
              <a:rPr lang="en-US" smtClean="0"/>
              <a:pPr/>
              <a:t>February 19, 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16C01193-8287-4834-A286-6B880643E934}" type="datetime4">
              <a:rPr lang="en-US" smtClean="0"/>
              <a:pPr/>
              <a:t>February 19, 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8B37D5FE-740C-46F5-801A-FA5477D9711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Frankfurt </a:t>
            </a:r>
            <a:r>
              <a:rPr lang="en-US" dirty="0" err="1"/>
              <a:t>Okulu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53991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490" y="710174"/>
            <a:ext cx="7024744" cy="1143000"/>
          </a:xfrm>
        </p:spPr>
        <p:txBody>
          <a:bodyPr>
            <a:normAutofit/>
          </a:bodyPr>
          <a:lstStyle/>
          <a:p>
            <a:r>
              <a:rPr lang="en-US" dirty="0" err="1"/>
              <a:t>Aydınlanmanın</a:t>
            </a:r>
            <a:r>
              <a:rPr lang="en-US" dirty="0"/>
              <a:t> </a:t>
            </a:r>
            <a:r>
              <a:rPr lang="en-US" dirty="0" err="1"/>
              <a:t>Diyalektiği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492" y="1853174"/>
            <a:ext cx="6777317" cy="3979455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Adorno </a:t>
            </a:r>
            <a:r>
              <a:rPr lang="en-US" dirty="0" err="1"/>
              <a:t>ve</a:t>
            </a:r>
            <a:r>
              <a:rPr lang="en-US" dirty="0"/>
              <a:t> Horkheimer </a:t>
            </a:r>
            <a:r>
              <a:rPr lang="en-US" dirty="0" err="1"/>
              <a:t>Aydınlanmanın</a:t>
            </a:r>
            <a:r>
              <a:rPr lang="en-US" dirty="0"/>
              <a:t> </a:t>
            </a:r>
            <a:r>
              <a:rPr lang="en-US" dirty="0" err="1"/>
              <a:t>Diyalektiği’nde</a:t>
            </a:r>
            <a:r>
              <a:rPr lang="en-US" dirty="0"/>
              <a:t> modern </a:t>
            </a:r>
            <a:r>
              <a:rPr lang="en-US" dirty="0" err="1"/>
              <a:t>çağın</a:t>
            </a:r>
            <a:r>
              <a:rPr lang="en-US" dirty="0"/>
              <a:t> </a:t>
            </a:r>
            <a:r>
              <a:rPr lang="en-US" dirty="0" err="1"/>
              <a:t>karamsar</a:t>
            </a:r>
            <a:r>
              <a:rPr lang="en-US" dirty="0"/>
              <a:t> </a:t>
            </a:r>
            <a:r>
              <a:rPr lang="en-US" dirty="0" err="1"/>
              <a:t>eleştirisini</a:t>
            </a:r>
            <a:r>
              <a:rPr lang="en-US" dirty="0"/>
              <a:t> </a:t>
            </a:r>
            <a:r>
              <a:rPr lang="en-US" dirty="0" err="1"/>
              <a:t>sunar</a:t>
            </a:r>
            <a:r>
              <a:rPr lang="en-US" dirty="0"/>
              <a:t>. </a:t>
            </a:r>
          </a:p>
          <a:p>
            <a:r>
              <a:rPr lang="en-US" dirty="0" err="1"/>
              <a:t>Onlara</a:t>
            </a:r>
            <a:r>
              <a:rPr lang="en-US" dirty="0"/>
              <a:t> </a:t>
            </a:r>
            <a:r>
              <a:rPr lang="en-US" dirty="0" err="1"/>
              <a:t>göre</a:t>
            </a:r>
            <a:r>
              <a:rPr lang="en-US" dirty="0"/>
              <a:t> </a:t>
            </a:r>
            <a:r>
              <a:rPr lang="en-US" dirty="0" err="1"/>
              <a:t>araçsal</a:t>
            </a:r>
            <a:r>
              <a:rPr lang="en-US" dirty="0"/>
              <a:t> </a:t>
            </a:r>
            <a:r>
              <a:rPr lang="en-US" dirty="0" err="1"/>
              <a:t>rasyonalite</a:t>
            </a:r>
            <a:r>
              <a:rPr lang="en-US" dirty="0"/>
              <a:t> </a:t>
            </a:r>
            <a:r>
              <a:rPr lang="en-US" dirty="0" err="1"/>
              <a:t>toplumsal</a:t>
            </a:r>
            <a:r>
              <a:rPr lang="en-US" dirty="0"/>
              <a:t> </a:t>
            </a:r>
            <a:r>
              <a:rPr lang="en-US" dirty="0" err="1"/>
              <a:t>yaşamı</a:t>
            </a:r>
            <a:r>
              <a:rPr lang="en-US" dirty="0"/>
              <a:t> </a:t>
            </a:r>
            <a:r>
              <a:rPr lang="en-US" dirty="0" err="1"/>
              <a:t>ele</a:t>
            </a:r>
            <a:r>
              <a:rPr lang="en-US" dirty="0"/>
              <a:t> </a:t>
            </a:r>
            <a:r>
              <a:rPr lang="en-US" dirty="0" err="1"/>
              <a:t>geçirerek</a:t>
            </a:r>
            <a:r>
              <a:rPr lang="en-US" dirty="0"/>
              <a:t> </a:t>
            </a:r>
            <a:r>
              <a:rPr lang="en-US" dirty="0" err="1"/>
              <a:t>istila</a:t>
            </a:r>
            <a:r>
              <a:rPr lang="en-US" dirty="0"/>
              <a:t> </a:t>
            </a:r>
            <a:r>
              <a:rPr lang="en-US" dirty="0" err="1"/>
              <a:t>eder</a:t>
            </a:r>
            <a:r>
              <a:rPr lang="en-US" dirty="0"/>
              <a:t>. </a:t>
            </a:r>
          </a:p>
          <a:p>
            <a:pPr lvl="1"/>
            <a:r>
              <a:rPr lang="en-US" dirty="0" err="1"/>
              <a:t>Müzik</a:t>
            </a:r>
            <a:r>
              <a:rPr lang="en-US" dirty="0"/>
              <a:t> </a:t>
            </a:r>
            <a:r>
              <a:rPr lang="en-US" dirty="0" err="1"/>
              <a:t>endüstrisinden</a:t>
            </a:r>
            <a:r>
              <a:rPr lang="en-US" dirty="0"/>
              <a:t> Hollywood </a:t>
            </a:r>
            <a:r>
              <a:rPr lang="en-US" dirty="0" err="1"/>
              <a:t>sinemasına</a:t>
            </a:r>
            <a:r>
              <a:rPr lang="en-US" dirty="0"/>
              <a:t>, </a:t>
            </a:r>
            <a:r>
              <a:rPr lang="en-US" dirty="0" err="1"/>
              <a:t>günlük</a:t>
            </a:r>
            <a:r>
              <a:rPr lang="en-US" dirty="0"/>
              <a:t> </a:t>
            </a:r>
            <a:r>
              <a:rPr lang="en-US" dirty="0" err="1"/>
              <a:t>fallardan</a:t>
            </a:r>
            <a:r>
              <a:rPr lang="en-US" dirty="0"/>
              <a:t> </a:t>
            </a:r>
            <a:r>
              <a:rPr lang="en-US" dirty="0" err="1"/>
              <a:t>eğlence</a:t>
            </a:r>
            <a:r>
              <a:rPr lang="en-US" dirty="0"/>
              <a:t> </a:t>
            </a:r>
            <a:r>
              <a:rPr lang="en-US" dirty="0" err="1"/>
              <a:t>yaşamına</a:t>
            </a:r>
            <a:r>
              <a:rPr lang="en-US" dirty="0"/>
              <a:t> her </a:t>
            </a:r>
            <a:r>
              <a:rPr lang="en-US" dirty="0" err="1"/>
              <a:t>alanın</a:t>
            </a:r>
            <a:r>
              <a:rPr lang="en-US" dirty="0"/>
              <a:t> </a:t>
            </a:r>
            <a:r>
              <a:rPr lang="en-US" dirty="0" err="1"/>
              <a:t>araçsallaşması</a:t>
            </a:r>
            <a:endParaRPr lang="en-US" dirty="0"/>
          </a:p>
          <a:p>
            <a:pPr lvl="1"/>
            <a:r>
              <a:rPr lang="en-US" dirty="0" err="1"/>
              <a:t>Geleneksel</a:t>
            </a:r>
            <a:r>
              <a:rPr lang="en-US" dirty="0"/>
              <a:t> </a:t>
            </a:r>
            <a:r>
              <a:rPr lang="en-US" dirty="0" err="1"/>
              <a:t>toplumlarda</a:t>
            </a:r>
            <a:r>
              <a:rPr lang="en-US" dirty="0"/>
              <a:t> </a:t>
            </a:r>
            <a:r>
              <a:rPr lang="en-US" dirty="0" err="1"/>
              <a:t>mitolojik</a:t>
            </a:r>
            <a:r>
              <a:rPr lang="en-US" dirty="0"/>
              <a:t> </a:t>
            </a:r>
            <a:r>
              <a:rPr lang="en-US" dirty="0" err="1"/>
              <a:t>açıklamaların</a:t>
            </a:r>
            <a:r>
              <a:rPr lang="en-US" dirty="0"/>
              <a:t> </a:t>
            </a:r>
            <a:r>
              <a:rPr lang="en-US" dirty="0" err="1"/>
              <a:t>yerini</a:t>
            </a:r>
            <a:r>
              <a:rPr lang="en-US" dirty="0"/>
              <a:t>, modern </a:t>
            </a:r>
            <a:r>
              <a:rPr lang="en-US" dirty="0" err="1"/>
              <a:t>toplumlarda</a:t>
            </a:r>
            <a:r>
              <a:rPr lang="en-US" dirty="0"/>
              <a:t> </a:t>
            </a:r>
            <a:r>
              <a:rPr lang="en-US" dirty="0" err="1"/>
              <a:t>rasyonalitenin</a:t>
            </a:r>
            <a:r>
              <a:rPr lang="en-US" dirty="0"/>
              <a:t> </a:t>
            </a:r>
            <a:r>
              <a:rPr lang="en-US" dirty="0" err="1"/>
              <a:t>hükümranlığı</a:t>
            </a:r>
            <a:r>
              <a:rPr lang="en-US" dirty="0"/>
              <a:t> </a:t>
            </a:r>
            <a:r>
              <a:rPr lang="en-US" dirty="0" err="1"/>
              <a:t>almıştır</a:t>
            </a:r>
            <a:r>
              <a:rPr lang="en-US" dirty="0"/>
              <a:t>. </a:t>
            </a:r>
          </a:p>
          <a:p>
            <a:pPr lvl="1"/>
            <a:r>
              <a:rPr lang="en-US" dirty="0" err="1"/>
              <a:t>Aklın</a:t>
            </a:r>
            <a:r>
              <a:rPr lang="en-US" dirty="0"/>
              <a:t> </a:t>
            </a:r>
            <a:r>
              <a:rPr lang="en-US" dirty="0" err="1"/>
              <a:t>mitleşmesi</a:t>
            </a:r>
            <a:r>
              <a:rPr lang="en-US" dirty="0"/>
              <a:t>: </a:t>
            </a:r>
            <a:r>
              <a:rPr lang="en-US" dirty="0" err="1"/>
              <a:t>Toplumun</a:t>
            </a:r>
            <a:r>
              <a:rPr lang="en-US" dirty="0"/>
              <a:t> </a:t>
            </a:r>
            <a:r>
              <a:rPr lang="en-US" dirty="0" err="1"/>
              <a:t>düzenlenme</a:t>
            </a:r>
            <a:r>
              <a:rPr lang="en-US" dirty="0"/>
              <a:t> </a:t>
            </a:r>
            <a:r>
              <a:rPr lang="en-US" dirty="0" err="1"/>
              <a:t>aracı</a:t>
            </a:r>
            <a:r>
              <a:rPr lang="en-US" dirty="0"/>
              <a:t> </a:t>
            </a:r>
            <a:r>
              <a:rPr lang="en-US" dirty="0" err="1"/>
              <a:t>haline</a:t>
            </a:r>
            <a:r>
              <a:rPr lang="en-US" dirty="0"/>
              <a:t> </a:t>
            </a:r>
            <a:r>
              <a:rPr lang="en-US" dirty="0" err="1"/>
              <a:t>gelmesi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25223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895E397-D116-7042-81A9-40867797128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258645" y="1621972"/>
            <a:ext cx="6637467" cy="4165642"/>
          </a:xfrm>
        </p:spPr>
        <p:txBody>
          <a:bodyPr/>
          <a:lstStyle/>
          <a:p>
            <a:r>
              <a:rPr lang="en-US" dirty="0"/>
              <a:t>“</a:t>
            </a:r>
            <a:r>
              <a:rPr lang="en-US" dirty="0" err="1"/>
              <a:t>İktisadi</a:t>
            </a:r>
            <a:r>
              <a:rPr lang="en-US" dirty="0"/>
              <a:t> </a:t>
            </a:r>
            <a:r>
              <a:rPr lang="en-US" dirty="0" err="1"/>
              <a:t>üretkenliğin</a:t>
            </a:r>
            <a:r>
              <a:rPr lang="en-US" dirty="0"/>
              <a:t> </a:t>
            </a:r>
            <a:r>
              <a:rPr lang="en-US" dirty="0" err="1"/>
              <a:t>artışı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yandan</a:t>
            </a:r>
            <a:r>
              <a:rPr lang="en-US" dirty="0"/>
              <a:t> </a:t>
            </a:r>
            <a:r>
              <a:rPr lang="en-US" dirty="0" err="1"/>
              <a:t>adil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dünya</a:t>
            </a:r>
            <a:r>
              <a:rPr lang="en-US" dirty="0"/>
              <a:t> </a:t>
            </a:r>
            <a:r>
              <a:rPr lang="en-US" dirty="0" err="1"/>
              <a:t>için</a:t>
            </a:r>
            <a:r>
              <a:rPr lang="en-US" dirty="0"/>
              <a:t> </a:t>
            </a:r>
            <a:r>
              <a:rPr lang="en-US" dirty="0" err="1"/>
              <a:t>gereken</a:t>
            </a:r>
            <a:r>
              <a:rPr lang="en-US" dirty="0"/>
              <a:t> </a:t>
            </a:r>
            <a:r>
              <a:rPr lang="en-US" dirty="0" err="1"/>
              <a:t>koşulları</a:t>
            </a:r>
            <a:r>
              <a:rPr lang="en-US" dirty="0"/>
              <a:t> </a:t>
            </a:r>
            <a:r>
              <a:rPr lang="en-US" dirty="0" err="1"/>
              <a:t>yaratırken</a:t>
            </a:r>
            <a:r>
              <a:rPr lang="en-US" dirty="0"/>
              <a:t>, </a:t>
            </a:r>
            <a:r>
              <a:rPr lang="en-US" dirty="0" err="1"/>
              <a:t>öte</a:t>
            </a:r>
            <a:r>
              <a:rPr lang="en-US" dirty="0"/>
              <a:t> </a:t>
            </a:r>
            <a:r>
              <a:rPr lang="en-US" dirty="0" err="1"/>
              <a:t>yandan</a:t>
            </a:r>
            <a:r>
              <a:rPr lang="en-US" dirty="0"/>
              <a:t> Teknik </a:t>
            </a:r>
            <a:r>
              <a:rPr lang="en-US" dirty="0" err="1"/>
              <a:t>aygıta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onun</a:t>
            </a:r>
            <a:r>
              <a:rPr lang="en-US" dirty="0"/>
              <a:t> </a:t>
            </a:r>
            <a:r>
              <a:rPr lang="en-US" dirty="0" err="1"/>
              <a:t>kontrolünü</a:t>
            </a:r>
            <a:r>
              <a:rPr lang="en-US" dirty="0"/>
              <a:t> </a:t>
            </a:r>
            <a:r>
              <a:rPr lang="en-US" dirty="0" err="1"/>
              <a:t>elinde</a:t>
            </a:r>
            <a:r>
              <a:rPr lang="en-US" dirty="0"/>
              <a:t> </a:t>
            </a:r>
            <a:r>
              <a:rPr lang="en-US" dirty="0" err="1"/>
              <a:t>tutan</a:t>
            </a:r>
            <a:r>
              <a:rPr lang="en-US" dirty="0"/>
              <a:t> </a:t>
            </a:r>
            <a:r>
              <a:rPr lang="en-US" dirty="0" err="1"/>
              <a:t>sosyal</a:t>
            </a:r>
            <a:r>
              <a:rPr lang="en-US" dirty="0"/>
              <a:t> </a:t>
            </a:r>
            <a:r>
              <a:rPr lang="en-US" dirty="0" err="1"/>
              <a:t>gruplara</a:t>
            </a:r>
            <a:r>
              <a:rPr lang="en-US" dirty="0"/>
              <a:t> </a:t>
            </a:r>
            <a:r>
              <a:rPr lang="en-US" dirty="0" err="1"/>
              <a:t>nüfusun</a:t>
            </a:r>
            <a:r>
              <a:rPr lang="en-US" dirty="0"/>
              <a:t> </a:t>
            </a:r>
            <a:r>
              <a:rPr lang="en-US" dirty="0" err="1"/>
              <a:t>geri</a:t>
            </a:r>
            <a:r>
              <a:rPr lang="en-US" dirty="0"/>
              <a:t> </a:t>
            </a:r>
            <a:r>
              <a:rPr lang="en-US" dirty="0" err="1"/>
              <a:t>kalanı</a:t>
            </a:r>
            <a:r>
              <a:rPr lang="en-US" dirty="0"/>
              <a:t> </a:t>
            </a:r>
            <a:r>
              <a:rPr lang="en-US" dirty="0" err="1"/>
              <a:t>üzerinde</a:t>
            </a:r>
            <a:r>
              <a:rPr lang="en-US" dirty="0"/>
              <a:t> </a:t>
            </a:r>
            <a:r>
              <a:rPr lang="en-US" dirty="0" err="1"/>
              <a:t>ölçüsüz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üstünlük</a:t>
            </a:r>
            <a:r>
              <a:rPr lang="en-US" dirty="0"/>
              <a:t> </a:t>
            </a:r>
            <a:r>
              <a:rPr lang="en-US" dirty="0" err="1"/>
              <a:t>sağlamaktadır</a:t>
            </a:r>
            <a:r>
              <a:rPr lang="en-US" dirty="0"/>
              <a:t>… </a:t>
            </a:r>
            <a:r>
              <a:rPr lang="en-US" dirty="0" err="1"/>
              <a:t>Birey</a:t>
            </a:r>
            <a:r>
              <a:rPr lang="en-US" dirty="0"/>
              <a:t> </a:t>
            </a:r>
            <a:r>
              <a:rPr lang="en-US" dirty="0" err="1"/>
              <a:t>kullandığı</a:t>
            </a:r>
            <a:r>
              <a:rPr lang="en-US" dirty="0"/>
              <a:t> </a:t>
            </a:r>
            <a:r>
              <a:rPr lang="en-US" dirty="0" err="1"/>
              <a:t>aygıtın</a:t>
            </a:r>
            <a:r>
              <a:rPr lang="en-US" dirty="0"/>
              <a:t> </a:t>
            </a:r>
            <a:r>
              <a:rPr lang="en-US" dirty="0" err="1"/>
              <a:t>önünde</a:t>
            </a:r>
            <a:r>
              <a:rPr lang="en-US" dirty="0"/>
              <a:t> </a:t>
            </a:r>
            <a:r>
              <a:rPr lang="en-US" dirty="0" err="1"/>
              <a:t>görünmez</a:t>
            </a:r>
            <a:r>
              <a:rPr lang="en-US" dirty="0"/>
              <a:t> hale </a:t>
            </a:r>
            <a:r>
              <a:rPr lang="en-US" dirty="0" err="1"/>
              <a:t>gelirken</a:t>
            </a:r>
            <a:r>
              <a:rPr lang="en-US" dirty="0"/>
              <a:t>, </a:t>
            </a:r>
            <a:r>
              <a:rPr lang="en-US" dirty="0" err="1"/>
              <a:t>geçimi</a:t>
            </a:r>
            <a:r>
              <a:rPr lang="en-US" dirty="0"/>
              <a:t> </a:t>
            </a:r>
            <a:r>
              <a:rPr lang="en-US" dirty="0" err="1"/>
              <a:t>bu</a:t>
            </a:r>
            <a:r>
              <a:rPr lang="en-US" dirty="0"/>
              <a:t> </a:t>
            </a:r>
            <a:r>
              <a:rPr lang="en-US" dirty="0" err="1"/>
              <a:t>aygıt</a:t>
            </a:r>
            <a:r>
              <a:rPr lang="en-US" dirty="0"/>
              <a:t> </a:t>
            </a:r>
            <a:r>
              <a:rPr lang="en-US" dirty="0" err="1"/>
              <a:t>tarafından</a:t>
            </a:r>
            <a:r>
              <a:rPr lang="en-US" dirty="0"/>
              <a:t> </a:t>
            </a:r>
            <a:r>
              <a:rPr lang="en-US" dirty="0" err="1"/>
              <a:t>hiç</a:t>
            </a:r>
            <a:r>
              <a:rPr lang="en-US" dirty="0"/>
              <a:t> </a:t>
            </a:r>
            <a:r>
              <a:rPr lang="en-US" dirty="0" err="1"/>
              <a:t>olmadığı</a:t>
            </a:r>
            <a:r>
              <a:rPr lang="en-US" dirty="0"/>
              <a:t> </a:t>
            </a:r>
            <a:r>
              <a:rPr lang="en-US" dirty="0" err="1"/>
              <a:t>kadar</a:t>
            </a:r>
            <a:r>
              <a:rPr lang="en-US" dirty="0"/>
              <a:t> </a:t>
            </a:r>
            <a:r>
              <a:rPr lang="en-US" dirty="0" err="1"/>
              <a:t>iyi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şekilde</a:t>
            </a:r>
            <a:r>
              <a:rPr lang="en-US" dirty="0"/>
              <a:t> </a:t>
            </a:r>
            <a:r>
              <a:rPr lang="en-US" dirty="0" err="1"/>
              <a:t>karşılanır</a:t>
            </a:r>
            <a:r>
              <a:rPr lang="en-US" dirty="0"/>
              <a:t>. Bu </a:t>
            </a:r>
            <a:r>
              <a:rPr lang="en-US" dirty="0" err="1"/>
              <a:t>adil</a:t>
            </a:r>
            <a:r>
              <a:rPr lang="en-US" dirty="0"/>
              <a:t> </a:t>
            </a:r>
            <a:r>
              <a:rPr lang="en-US" dirty="0" err="1"/>
              <a:t>olmayan</a:t>
            </a:r>
            <a:r>
              <a:rPr lang="en-US" dirty="0"/>
              <a:t> </a:t>
            </a:r>
            <a:r>
              <a:rPr lang="en-US" dirty="0" err="1"/>
              <a:t>durumda</a:t>
            </a:r>
            <a:r>
              <a:rPr lang="en-US" dirty="0"/>
              <a:t> </a:t>
            </a:r>
            <a:r>
              <a:rPr lang="en-US" dirty="0" err="1"/>
              <a:t>kitlelerin</a:t>
            </a:r>
            <a:r>
              <a:rPr lang="en-US" dirty="0"/>
              <a:t> </a:t>
            </a:r>
            <a:r>
              <a:rPr lang="en-US" dirty="0" err="1"/>
              <a:t>acizlikleri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onlara</a:t>
            </a:r>
            <a:r>
              <a:rPr lang="en-US" dirty="0"/>
              <a:t> </a:t>
            </a:r>
            <a:r>
              <a:rPr lang="en-US" dirty="0" err="1"/>
              <a:t>dağıtılan</a:t>
            </a:r>
            <a:r>
              <a:rPr lang="en-US" dirty="0"/>
              <a:t> </a:t>
            </a:r>
            <a:r>
              <a:rPr lang="en-US" dirty="0" err="1"/>
              <a:t>metaların</a:t>
            </a:r>
            <a:r>
              <a:rPr lang="en-US" dirty="0"/>
              <a:t> </a:t>
            </a:r>
            <a:r>
              <a:rPr lang="en-US" dirty="0" err="1"/>
              <a:t>niceliğiyle</a:t>
            </a:r>
            <a:r>
              <a:rPr lang="en-US" dirty="0"/>
              <a:t> </a:t>
            </a:r>
            <a:r>
              <a:rPr lang="en-US" dirty="0" err="1"/>
              <a:t>birlikte</a:t>
            </a:r>
            <a:r>
              <a:rPr lang="en-US" dirty="0"/>
              <a:t> </a:t>
            </a:r>
            <a:r>
              <a:rPr lang="en-US" dirty="0" err="1"/>
              <a:t>güdülebilirlikleri</a:t>
            </a:r>
            <a:r>
              <a:rPr lang="en-US" dirty="0"/>
              <a:t> de </a:t>
            </a:r>
            <a:r>
              <a:rPr lang="en-US" dirty="0" err="1"/>
              <a:t>artmaktadır</a:t>
            </a:r>
            <a:r>
              <a:rPr lang="en-US" dirty="0"/>
              <a:t>…” (</a:t>
            </a:r>
            <a:r>
              <a:rPr lang="en-US" dirty="0" err="1"/>
              <a:t>Aydınlanmanın</a:t>
            </a:r>
            <a:r>
              <a:rPr lang="en-US" dirty="0"/>
              <a:t> </a:t>
            </a:r>
            <a:r>
              <a:rPr lang="en-US" dirty="0" err="1"/>
              <a:t>Diyalektiği</a:t>
            </a:r>
            <a:r>
              <a:rPr lang="en-US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6939319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490" y="710174"/>
            <a:ext cx="7024744" cy="1143000"/>
          </a:xfrm>
        </p:spPr>
        <p:txBody>
          <a:bodyPr>
            <a:normAutofit/>
          </a:bodyPr>
          <a:lstStyle/>
          <a:p>
            <a:r>
              <a:rPr lang="en-US" dirty="0" err="1"/>
              <a:t>Kültür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Toplum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492" y="1853174"/>
            <a:ext cx="6777317" cy="3979455"/>
          </a:xfrm>
        </p:spPr>
        <p:txBody>
          <a:bodyPr>
            <a:normAutofit fontScale="92500" lnSpcReduction="10000"/>
          </a:bodyPr>
          <a:lstStyle/>
          <a:p>
            <a:r>
              <a:rPr lang="en-US" dirty="0" err="1"/>
              <a:t>Kültürün</a:t>
            </a:r>
            <a:r>
              <a:rPr lang="en-US" dirty="0"/>
              <a:t> </a:t>
            </a:r>
            <a:r>
              <a:rPr lang="en-US" dirty="0" err="1"/>
              <a:t>endüstrileşmesi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ticarileşmesi</a:t>
            </a:r>
            <a:r>
              <a:rPr lang="en-US" dirty="0"/>
              <a:t>;</a:t>
            </a:r>
          </a:p>
          <a:p>
            <a:pPr lvl="1"/>
            <a:r>
              <a:rPr lang="en-US" dirty="0" err="1"/>
              <a:t>Kitle</a:t>
            </a:r>
            <a:r>
              <a:rPr lang="en-US" dirty="0"/>
              <a:t> </a:t>
            </a:r>
            <a:r>
              <a:rPr lang="en-US" dirty="0" err="1"/>
              <a:t>kültürü</a:t>
            </a:r>
            <a:r>
              <a:rPr lang="en-US" dirty="0"/>
              <a:t> </a:t>
            </a:r>
            <a:r>
              <a:rPr lang="en-US" dirty="0" err="1"/>
              <a:t>toplumun</a:t>
            </a:r>
            <a:r>
              <a:rPr lang="en-US" dirty="0"/>
              <a:t> </a:t>
            </a:r>
            <a:r>
              <a:rPr lang="en-US" dirty="0" err="1"/>
              <a:t>standartlaşması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düzenin</a:t>
            </a:r>
            <a:r>
              <a:rPr lang="en-US" dirty="0"/>
              <a:t> </a:t>
            </a:r>
            <a:r>
              <a:rPr lang="en-US" dirty="0" err="1"/>
              <a:t>devamlılığının</a:t>
            </a:r>
            <a:r>
              <a:rPr lang="en-US" dirty="0"/>
              <a:t> </a:t>
            </a:r>
            <a:r>
              <a:rPr lang="en-US" dirty="0" err="1"/>
              <a:t>sağlanması</a:t>
            </a:r>
            <a:endParaRPr lang="en-US" dirty="0"/>
          </a:p>
          <a:p>
            <a:pPr lvl="1"/>
            <a:r>
              <a:rPr lang="en-US" dirty="0" err="1"/>
              <a:t>Sosyalleşme</a:t>
            </a:r>
            <a:r>
              <a:rPr lang="en-US" dirty="0"/>
              <a:t>; </a:t>
            </a:r>
            <a:r>
              <a:rPr lang="en-US" dirty="0" err="1"/>
              <a:t>sosyo-politik</a:t>
            </a:r>
            <a:r>
              <a:rPr lang="en-US" dirty="0"/>
              <a:t> </a:t>
            </a:r>
            <a:r>
              <a:rPr lang="en-US" dirty="0" err="1"/>
              <a:t>gerçekliğin</a:t>
            </a:r>
            <a:r>
              <a:rPr lang="en-US" dirty="0"/>
              <a:t> </a:t>
            </a:r>
            <a:r>
              <a:rPr lang="en-US" dirty="0" err="1"/>
              <a:t>aracısı</a:t>
            </a:r>
            <a:r>
              <a:rPr lang="en-US" dirty="0"/>
              <a:t>, </a:t>
            </a:r>
            <a:r>
              <a:rPr lang="en-US" dirty="0" err="1"/>
              <a:t>çağdaş</a:t>
            </a:r>
            <a:r>
              <a:rPr lang="en-US" dirty="0"/>
              <a:t> </a:t>
            </a:r>
            <a:r>
              <a:rPr lang="en-US" dirty="0" err="1"/>
              <a:t>toplumların</a:t>
            </a:r>
            <a:r>
              <a:rPr lang="en-US" dirty="0"/>
              <a:t> </a:t>
            </a:r>
            <a:r>
              <a:rPr lang="en-US" dirty="0" err="1"/>
              <a:t>temel</a:t>
            </a:r>
            <a:r>
              <a:rPr lang="en-US" dirty="0"/>
              <a:t> </a:t>
            </a:r>
            <a:r>
              <a:rPr lang="en-US" dirty="0" err="1"/>
              <a:t>kurumu</a:t>
            </a:r>
            <a:r>
              <a:rPr lang="en-US" dirty="0"/>
              <a:t>, </a:t>
            </a:r>
            <a:r>
              <a:rPr lang="en-US" dirty="0" err="1"/>
              <a:t>denetim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tahakküm</a:t>
            </a:r>
            <a:r>
              <a:rPr lang="en-US" dirty="0"/>
              <a:t> </a:t>
            </a:r>
            <a:r>
              <a:rPr lang="en-US" dirty="0" err="1"/>
              <a:t>aracı</a:t>
            </a:r>
            <a:endParaRPr lang="en-US" dirty="0"/>
          </a:p>
          <a:p>
            <a:r>
              <a:rPr lang="en-US" dirty="0" err="1"/>
              <a:t>Kitle</a:t>
            </a:r>
            <a:r>
              <a:rPr lang="en-US" dirty="0"/>
              <a:t> </a:t>
            </a:r>
            <a:r>
              <a:rPr lang="en-US" dirty="0" err="1"/>
              <a:t>tüketimi</a:t>
            </a:r>
            <a:endParaRPr lang="en-US" dirty="0"/>
          </a:p>
          <a:p>
            <a:pPr lvl="1"/>
            <a:r>
              <a:rPr lang="en-US" dirty="0" err="1"/>
              <a:t>Toplumun</a:t>
            </a:r>
            <a:r>
              <a:rPr lang="en-US" dirty="0"/>
              <a:t> </a:t>
            </a:r>
            <a:r>
              <a:rPr lang="en-US" dirty="0" err="1"/>
              <a:t>standartlaşması</a:t>
            </a:r>
            <a:r>
              <a:rPr lang="en-US" dirty="0"/>
              <a:t>, </a:t>
            </a:r>
            <a:r>
              <a:rPr lang="en-US" dirty="0" err="1"/>
              <a:t>homojenleşmesi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edilgenleşmesi</a:t>
            </a:r>
            <a:endParaRPr lang="en-US" dirty="0"/>
          </a:p>
          <a:p>
            <a:pPr lvl="1"/>
            <a:r>
              <a:rPr lang="en-US" dirty="0" err="1"/>
              <a:t>Rekabetçiliğin</a:t>
            </a:r>
            <a:r>
              <a:rPr lang="en-US" dirty="0"/>
              <a:t> </a:t>
            </a:r>
            <a:r>
              <a:rPr lang="en-US" dirty="0" err="1"/>
              <a:t>teşviki</a:t>
            </a:r>
            <a:endParaRPr lang="en-US" dirty="0"/>
          </a:p>
          <a:p>
            <a:pPr lvl="1"/>
            <a:r>
              <a:rPr lang="en-US" dirty="0" err="1"/>
              <a:t>Tüketim</a:t>
            </a:r>
            <a:r>
              <a:rPr lang="en-US" dirty="0"/>
              <a:t>; </a:t>
            </a:r>
            <a:r>
              <a:rPr lang="en-US" dirty="0" err="1"/>
              <a:t>kitlelerin</a:t>
            </a:r>
            <a:r>
              <a:rPr lang="en-US" dirty="0"/>
              <a:t> </a:t>
            </a:r>
            <a:r>
              <a:rPr lang="en-US" dirty="0" err="1"/>
              <a:t>tahakküm</a:t>
            </a:r>
            <a:r>
              <a:rPr lang="en-US" dirty="0"/>
              <a:t> </a:t>
            </a:r>
            <a:r>
              <a:rPr lang="en-US" dirty="0" err="1"/>
              <a:t>altına</a:t>
            </a:r>
            <a:r>
              <a:rPr lang="en-US" dirty="0"/>
              <a:t> </a:t>
            </a:r>
            <a:r>
              <a:rPr lang="en-US" dirty="0" err="1"/>
              <a:t>alınması</a:t>
            </a:r>
            <a:r>
              <a:rPr lang="en-US" dirty="0"/>
              <a:t> (</a:t>
            </a:r>
            <a:r>
              <a:rPr lang="en-US" dirty="0" err="1"/>
              <a:t>icat</a:t>
            </a:r>
            <a:r>
              <a:rPr lang="en-US" dirty="0"/>
              <a:t> </a:t>
            </a:r>
            <a:r>
              <a:rPr lang="en-US" dirty="0" err="1"/>
              <a:t>edilen</a:t>
            </a:r>
            <a:r>
              <a:rPr lang="en-US" dirty="0"/>
              <a:t> </a:t>
            </a:r>
            <a:r>
              <a:rPr lang="en-US" dirty="0" err="1"/>
              <a:t>ihtiyaçlar</a:t>
            </a:r>
            <a:r>
              <a:rPr lang="en-US" dirty="0"/>
              <a:t>)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13709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490" y="710174"/>
            <a:ext cx="7024744" cy="1143000"/>
          </a:xfrm>
        </p:spPr>
        <p:txBody>
          <a:bodyPr>
            <a:normAutofit/>
          </a:bodyPr>
          <a:lstStyle/>
          <a:p>
            <a:r>
              <a:rPr lang="en-US" dirty="0" err="1"/>
              <a:t>Kültür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Toplum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492" y="1853174"/>
            <a:ext cx="6777317" cy="3979455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(Horkheimer) </a:t>
            </a:r>
            <a:r>
              <a:rPr lang="en-US" dirty="0" err="1"/>
              <a:t>Kültürel</a:t>
            </a:r>
            <a:r>
              <a:rPr lang="en-US" dirty="0"/>
              <a:t> </a:t>
            </a:r>
            <a:r>
              <a:rPr lang="en-US" dirty="0" err="1"/>
              <a:t>üretim</a:t>
            </a:r>
            <a:r>
              <a:rPr lang="en-US" dirty="0"/>
              <a:t> </a:t>
            </a:r>
            <a:r>
              <a:rPr lang="en-US" dirty="0" err="1"/>
              <a:t>yalnızca</a:t>
            </a:r>
            <a:r>
              <a:rPr lang="en-US" dirty="0"/>
              <a:t> </a:t>
            </a:r>
            <a:r>
              <a:rPr lang="en-US" dirty="0" err="1"/>
              <a:t>üreticisinin</a:t>
            </a:r>
            <a:r>
              <a:rPr lang="en-US" dirty="0"/>
              <a:t> </a:t>
            </a:r>
            <a:r>
              <a:rPr lang="en-US" dirty="0" err="1"/>
              <a:t>öznelliğini</a:t>
            </a:r>
            <a:r>
              <a:rPr lang="en-US" dirty="0"/>
              <a:t> </a:t>
            </a:r>
            <a:r>
              <a:rPr lang="en-US" dirty="0" err="1"/>
              <a:t>yansıtmaz</a:t>
            </a:r>
            <a:r>
              <a:rPr lang="en-US" dirty="0"/>
              <a:t>. </a:t>
            </a:r>
            <a:r>
              <a:rPr lang="en-US" dirty="0" err="1"/>
              <a:t>Aynı</a:t>
            </a:r>
            <a:r>
              <a:rPr lang="en-US" dirty="0"/>
              <a:t> </a:t>
            </a:r>
            <a:r>
              <a:rPr lang="en-US" dirty="0" err="1"/>
              <a:t>zamanda</a:t>
            </a:r>
            <a:r>
              <a:rPr lang="en-US" dirty="0"/>
              <a:t> </a:t>
            </a:r>
            <a:r>
              <a:rPr lang="en-US" dirty="0" err="1"/>
              <a:t>toplumsal</a:t>
            </a:r>
            <a:r>
              <a:rPr lang="en-US" dirty="0"/>
              <a:t> </a:t>
            </a:r>
            <a:r>
              <a:rPr lang="en-US" dirty="0" err="1"/>
              <a:t>eğilimlerin</a:t>
            </a:r>
            <a:r>
              <a:rPr lang="en-US" dirty="0"/>
              <a:t> </a:t>
            </a:r>
            <a:r>
              <a:rPr lang="en-US" dirty="0" err="1"/>
              <a:t>ifadesidir</a:t>
            </a:r>
            <a:r>
              <a:rPr lang="en-US" dirty="0"/>
              <a:t>. </a:t>
            </a:r>
          </a:p>
          <a:p>
            <a:r>
              <a:rPr lang="en-US" dirty="0" err="1"/>
              <a:t>Standartlaşma</a:t>
            </a:r>
            <a:r>
              <a:rPr lang="en-US" dirty="0"/>
              <a:t>;</a:t>
            </a:r>
          </a:p>
          <a:p>
            <a:pPr lvl="1"/>
            <a:r>
              <a:rPr lang="en-US" dirty="0" err="1"/>
              <a:t>Kültürel</a:t>
            </a:r>
            <a:r>
              <a:rPr lang="en-US" dirty="0"/>
              <a:t> </a:t>
            </a:r>
            <a:r>
              <a:rPr lang="en-US" dirty="0" err="1"/>
              <a:t>üretimin</a:t>
            </a:r>
            <a:r>
              <a:rPr lang="en-US" dirty="0"/>
              <a:t> </a:t>
            </a:r>
            <a:r>
              <a:rPr lang="en-US" dirty="0" err="1"/>
              <a:t>formülizasyonu</a:t>
            </a:r>
            <a:endParaRPr lang="en-US" dirty="0"/>
          </a:p>
          <a:p>
            <a:pPr lvl="1"/>
            <a:r>
              <a:rPr lang="en-US" dirty="0" err="1"/>
              <a:t>Öngörülebilir</a:t>
            </a:r>
            <a:r>
              <a:rPr lang="en-US" dirty="0"/>
              <a:t> </a:t>
            </a:r>
            <a:r>
              <a:rPr lang="en-US" dirty="0" err="1"/>
              <a:t>örüntüler</a:t>
            </a:r>
            <a:endParaRPr lang="en-US" dirty="0"/>
          </a:p>
          <a:p>
            <a:pPr lvl="1"/>
            <a:r>
              <a:rPr lang="en-US" dirty="0" err="1"/>
              <a:t>Karlılığın</a:t>
            </a:r>
            <a:r>
              <a:rPr lang="en-US" dirty="0"/>
              <a:t> </a:t>
            </a:r>
            <a:r>
              <a:rPr lang="en-US" dirty="0" err="1"/>
              <a:t>boyunduruğu</a:t>
            </a:r>
            <a:r>
              <a:rPr lang="en-US" dirty="0"/>
              <a:t> </a:t>
            </a:r>
            <a:r>
              <a:rPr lang="en-US" dirty="0" err="1"/>
              <a:t>altında</a:t>
            </a:r>
            <a:r>
              <a:rPr lang="en-US" dirty="0"/>
              <a:t> </a:t>
            </a:r>
            <a:r>
              <a:rPr lang="en-US" dirty="0" err="1"/>
              <a:t>kültürel</a:t>
            </a:r>
            <a:r>
              <a:rPr lang="en-US" dirty="0"/>
              <a:t> </a:t>
            </a:r>
            <a:r>
              <a:rPr lang="en-US" dirty="0" err="1"/>
              <a:t>üretim</a:t>
            </a:r>
            <a:endParaRPr lang="en-US" dirty="0"/>
          </a:p>
          <a:p>
            <a:r>
              <a:rPr lang="en-US" dirty="0" err="1"/>
              <a:t>Bireyleşme</a:t>
            </a:r>
            <a:endParaRPr lang="en-US" dirty="0"/>
          </a:p>
          <a:p>
            <a:pPr lvl="1"/>
            <a:r>
              <a:rPr lang="en-US" dirty="0" err="1"/>
              <a:t>Birey</a:t>
            </a:r>
            <a:r>
              <a:rPr lang="en-US" dirty="0"/>
              <a:t> </a:t>
            </a:r>
            <a:r>
              <a:rPr lang="en-US" dirty="0" err="1"/>
              <a:t>mitinin</a:t>
            </a:r>
            <a:r>
              <a:rPr lang="en-US" dirty="0"/>
              <a:t> </a:t>
            </a:r>
            <a:r>
              <a:rPr lang="en-US" dirty="0" err="1"/>
              <a:t>üretimi</a:t>
            </a:r>
            <a:endParaRPr lang="en-US" dirty="0"/>
          </a:p>
          <a:p>
            <a:pPr lvl="1"/>
            <a:r>
              <a:rPr lang="en-US" dirty="0" err="1"/>
              <a:t>Kolektif</a:t>
            </a:r>
            <a:r>
              <a:rPr lang="en-US" dirty="0"/>
              <a:t> </a:t>
            </a:r>
            <a:r>
              <a:rPr lang="en-US" dirty="0" err="1"/>
              <a:t>olanakların</a:t>
            </a:r>
            <a:r>
              <a:rPr lang="en-US" dirty="0"/>
              <a:t> </a:t>
            </a:r>
            <a:r>
              <a:rPr lang="en-US" dirty="0" err="1"/>
              <a:t>istikrarsızlaşması</a:t>
            </a:r>
            <a:endParaRPr lang="en-US" dirty="0"/>
          </a:p>
          <a:p>
            <a:pPr lvl="1"/>
            <a:r>
              <a:rPr lang="en-US" dirty="0" err="1"/>
              <a:t>Kitle</a:t>
            </a:r>
            <a:r>
              <a:rPr lang="en-US" dirty="0"/>
              <a:t> </a:t>
            </a:r>
            <a:r>
              <a:rPr lang="en-US" dirty="0" err="1"/>
              <a:t>kültürünün</a:t>
            </a:r>
            <a:r>
              <a:rPr lang="en-US" dirty="0"/>
              <a:t> </a:t>
            </a:r>
            <a:r>
              <a:rPr lang="en-US" dirty="0" err="1"/>
              <a:t>yanılsaması</a:t>
            </a:r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33505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490" y="710174"/>
            <a:ext cx="7024744" cy="1143000"/>
          </a:xfrm>
        </p:spPr>
        <p:txBody>
          <a:bodyPr>
            <a:normAutofit/>
          </a:bodyPr>
          <a:lstStyle/>
          <a:p>
            <a:r>
              <a:rPr lang="en-US" dirty="0" err="1"/>
              <a:t>Teknoloji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492" y="1853174"/>
            <a:ext cx="6777317" cy="3979455"/>
          </a:xfrm>
        </p:spPr>
        <p:txBody>
          <a:bodyPr>
            <a:normAutofit/>
          </a:bodyPr>
          <a:lstStyle/>
          <a:p>
            <a:r>
              <a:rPr lang="en-US" dirty="0" err="1"/>
              <a:t>Teknoloji</a:t>
            </a:r>
            <a:r>
              <a:rPr lang="en-US" dirty="0"/>
              <a:t>; </a:t>
            </a:r>
            <a:r>
              <a:rPr lang="en-US" dirty="0" err="1"/>
              <a:t>kültürel</a:t>
            </a:r>
            <a:r>
              <a:rPr lang="en-US" dirty="0"/>
              <a:t> </a:t>
            </a:r>
            <a:r>
              <a:rPr lang="en-US" dirty="0" err="1"/>
              <a:t>ürünlerin</a:t>
            </a:r>
            <a:r>
              <a:rPr lang="en-US" dirty="0"/>
              <a:t> </a:t>
            </a:r>
            <a:r>
              <a:rPr lang="en-US" dirty="0" err="1"/>
              <a:t>üretimi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dolaşımı</a:t>
            </a:r>
            <a:endParaRPr lang="en-US" dirty="0"/>
          </a:p>
          <a:p>
            <a:pPr lvl="1"/>
            <a:r>
              <a:rPr lang="en-US" dirty="0" err="1"/>
              <a:t>Kültürel</a:t>
            </a:r>
            <a:r>
              <a:rPr lang="en-US" dirty="0"/>
              <a:t> </a:t>
            </a:r>
            <a:r>
              <a:rPr lang="en-US" dirty="0" err="1"/>
              <a:t>üretimde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deneyimde</a:t>
            </a:r>
            <a:r>
              <a:rPr lang="en-US" dirty="0"/>
              <a:t> </a:t>
            </a:r>
            <a:r>
              <a:rPr lang="en-US" dirty="0" err="1"/>
              <a:t>aynılaşma</a:t>
            </a:r>
            <a:r>
              <a:rPr lang="en-US" dirty="0"/>
              <a:t> (</a:t>
            </a:r>
            <a:r>
              <a:rPr lang="en-US" dirty="0" err="1"/>
              <a:t>kitle</a:t>
            </a:r>
            <a:r>
              <a:rPr lang="en-US" dirty="0"/>
              <a:t> </a:t>
            </a:r>
            <a:r>
              <a:rPr lang="en-US" dirty="0" err="1"/>
              <a:t>iletişimi</a:t>
            </a:r>
            <a:r>
              <a:rPr lang="en-US" dirty="0"/>
              <a:t>)</a:t>
            </a:r>
          </a:p>
          <a:p>
            <a:pPr lvl="1"/>
            <a:r>
              <a:rPr lang="en-US" dirty="0" err="1"/>
              <a:t>Kültürel</a:t>
            </a:r>
            <a:r>
              <a:rPr lang="en-US" dirty="0"/>
              <a:t> </a:t>
            </a:r>
            <a:r>
              <a:rPr lang="en-US" dirty="0" err="1"/>
              <a:t>içeriğin</a:t>
            </a:r>
            <a:r>
              <a:rPr lang="en-US" dirty="0"/>
              <a:t> </a:t>
            </a:r>
            <a:r>
              <a:rPr lang="en-US" dirty="0" err="1"/>
              <a:t>pasif</a:t>
            </a:r>
            <a:r>
              <a:rPr lang="en-US" dirty="0"/>
              <a:t> </a:t>
            </a:r>
            <a:r>
              <a:rPr lang="en-US" dirty="0" err="1"/>
              <a:t>tüketicisi</a:t>
            </a:r>
            <a:r>
              <a:rPr lang="en-US" dirty="0"/>
              <a:t>/ </a:t>
            </a:r>
            <a:r>
              <a:rPr lang="en-US" dirty="0" err="1"/>
              <a:t>izleyicisi</a:t>
            </a:r>
            <a:r>
              <a:rPr lang="en-US" dirty="0"/>
              <a:t>/</a:t>
            </a:r>
            <a:r>
              <a:rPr lang="en-US" dirty="0" err="1"/>
              <a:t>dinleyicisi</a:t>
            </a:r>
            <a:r>
              <a:rPr lang="en-US" dirty="0"/>
              <a:t> </a:t>
            </a:r>
            <a:r>
              <a:rPr lang="en-US" dirty="0" err="1"/>
              <a:t>olarak</a:t>
            </a:r>
            <a:r>
              <a:rPr lang="en-US" dirty="0"/>
              <a:t> </a:t>
            </a:r>
            <a:r>
              <a:rPr lang="en-US" dirty="0" err="1"/>
              <a:t>kitleler</a:t>
            </a:r>
            <a:endParaRPr lang="en-US" dirty="0"/>
          </a:p>
          <a:p>
            <a:pPr lvl="1"/>
            <a:r>
              <a:rPr lang="en-US" dirty="0" err="1"/>
              <a:t>Düşünsel</a:t>
            </a:r>
            <a:r>
              <a:rPr lang="en-US" dirty="0"/>
              <a:t> </a:t>
            </a:r>
            <a:r>
              <a:rPr lang="en-US" dirty="0" err="1"/>
              <a:t>edilgenleşme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siyasal</a:t>
            </a:r>
            <a:r>
              <a:rPr lang="en-US" dirty="0"/>
              <a:t> </a:t>
            </a:r>
            <a:r>
              <a:rPr lang="en-US" dirty="0" err="1"/>
              <a:t>atıllaşma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45234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490" y="710174"/>
            <a:ext cx="7024744" cy="1143000"/>
          </a:xfrm>
        </p:spPr>
        <p:txBody>
          <a:bodyPr>
            <a:normAutofit/>
          </a:bodyPr>
          <a:lstStyle/>
          <a:p>
            <a:r>
              <a:rPr lang="en-US" dirty="0" err="1"/>
              <a:t>Otoriteryanizm</a:t>
            </a:r>
            <a:r>
              <a:rPr lang="en-US" dirty="0"/>
              <a:t> - Adorno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492" y="1853174"/>
            <a:ext cx="6777317" cy="3979455"/>
          </a:xfrm>
        </p:spPr>
        <p:txBody>
          <a:bodyPr>
            <a:normAutofit fontScale="92500" lnSpcReduction="20000"/>
          </a:bodyPr>
          <a:lstStyle/>
          <a:p>
            <a:r>
              <a:rPr lang="en-US" dirty="0" err="1"/>
              <a:t>Bireyin</a:t>
            </a:r>
            <a:r>
              <a:rPr lang="en-US" dirty="0"/>
              <a:t> </a:t>
            </a:r>
            <a:r>
              <a:rPr lang="en-US" dirty="0" err="1"/>
              <a:t>Sonu</a:t>
            </a:r>
            <a:endParaRPr lang="en-US" dirty="0"/>
          </a:p>
          <a:p>
            <a:pPr lvl="1"/>
            <a:r>
              <a:rPr lang="en-US" dirty="0" err="1"/>
              <a:t>Standartlaştırılmış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monoton</a:t>
            </a:r>
            <a:r>
              <a:rPr lang="en-US" dirty="0"/>
              <a:t> </a:t>
            </a:r>
            <a:r>
              <a:rPr lang="en-US" dirty="0" err="1"/>
              <a:t>kitle</a:t>
            </a:r>
            <a:r>
              <a:rPr lang="en-US" dirty="0"/>
              <a:t> </a:t>
            </a:r>
            <a:r>
              <a:rPr lang="en-US" dirty="0" err="1"/>
              <a:t>kültürü</a:t>
            </a:r>
            <a:endParaRPr lang="en-US" dirty="0"/>
          </a:p>
          <a:p>
            <a:pPr lvl="1"/>
            <a:r>
              <a:rPr lang="en-US" dirty="0" err="1"/>
              <a:t>Baskılanma</a:t>
            </a:r>
            <a:r>
              <a:rPr lang="en-US" dirty="0"/>
              <a:t> </a:t>
            </a:r>
            <a:r>
              <a:rPr lang="en-US" dirty="0" err="1"/>
              <a:t>düzeyinin</a:t>
            </a:r>
            <a:r>
              <a:rPr lang="en-US" dirty="0"/>
              <a:t> </a:t>
            </a:r>
            <a:r>
              <a:rPr lang="en-US" dirty="0" err="1"/>
              <a:t>yükselişi</a:t>
            </a:r>
            <a:endParaRPr lang="en-US" dirty="0"/>
          </a:p>
          <a:p>
            <a:r>
              <a:rPr lang="en-US" dirty="0" err="1"/>
              <a:t>Bilinçaltının</a:t>
            </a:r>
            <a:r>
              <a:rPr lang="en-US" dirty="0"/>
              <a:t> </a:t>
            </a:r>
            <a:r>
              <a:rPr lang="en-US" dirty="0" err="1"/>
              <a:t>zaferi</a:t>
            </a:r>
            <a:endParaRPr lang="en-US" dirty="0"/>
          </a:p>
          <a:p>
            <a:pPr lvl="1"/>
            <a:r>
              <a:rPr lang="en-US" dirty="0" err="1"/>
              <a:t>Aileden</a:t>
            </a:r>
            <a:r>
              <a:rPr lang="en-US" dirty="0"/>
              <a:t> </a:t>
            </a:r>
            <a:r>
              <a:rPr lang="en-US" dirty="0" err="1"/>
              <a:t>kopuşla</a:t>
            </a:r>
            <a:r>
              <a:rPr lang="en-US" dirty="0"/>
              <a:t> </a:t>
            </a:r>
            <a:r>
              <a:rPr lang="en-US" dirty="0" err="1"/>
              <a:t>birlikte</a:t>
            </a:r>
            <a:r>
              <a:rPr lang="en-US" dirty="0"/>
              <a:t> </a:t>
            </a:r>
            <a:r>
              <a:rPr lang="en-US" dirty="0" err="1"/>
              <a:t>ortaya</a:t>
            </a:r>
            <a:r>
              <a:rPr lang="en-US" dirty="0"/>
              <a:t> </a:t>
            </a:r>
            <a:r>
              <a:rPr lang="en-US" dirty="0" err="1"/>
              <a:t>çıkan</a:t>
            </a:r>
            <a:r>
              <a:rPr lang="en-US" dirty="0"/>
              <a:t> </a:t>
            </a:r>
            <a:r>
              <a:rPr lang="en-US" dirty="0" err="1"/>
              <a:t>otorite</a:t>
            </a:r>
            <a:r>
              <a:rPr lang="en-US" dirty="0"/>
              <a:t> </a:t>
            </a:r>
            <a:r>
              <a:rPr lang="en-US" dirty="0" err="1"/>
              <a:t>boşluğu</a:t>
            </a:r>
            <a:endParaRPr lang="en-US" dirty="0"/>
          </a:p>
          <a:p>
            <a:pPr lvl="1"/>
            <a:r>
              <a:rPr lang="en-US" dirty="0" err="1"/>
              <a:t>Bireyin</a:t>
            </a:r>
            <a:r>
              <a:rPr lang="en-US" dirty="0"/>
              <a:t> </a:t>
            </a:r>
            <a:r>
              <a:rPr lang="en-US" dirty="0" err="1"/>
              <a:t>bilinçaltının</a:t>
            </a:r>
            <a:r>
              <a:rPr lang="en-US" dirty="0"/>
              <a:t> </a:t>
            </a:r>
            <a:r>
              <a:rPr lang="en-US" dirty="0" err="1"/>
              <a:t>kontrolü</a:t>
            </a:r>
            <a:endParaRPr lang="en-US" dirty="0"/>
          </a:p>
          <a:p>
            <a:pPr lvl="1"/>
            <a:r>
              <a:rPr lang="en-US" dirty="0" err="1"/>
              <a:t>Kişisel</a:t>
            </a:r>
            <a:r>
              <a:rPr lang="en-US" dirty="0"/>
              <a:t> </a:t>
            </a:r>
            <a:r>
              <a:rPr lang="en-US" dirty="0" err="1"/>
              <a:t>alanın</a:t>
            </a:r>
            <a:r>
              <a:rPr lang="en-US" dirty="0"/>
              <a:t> </a:t>
            </a:r>
            <a:r>
              <a:rPr lang="en-US" dirty="0" err="1"/>
              <a:t>tahakkümü</a:t>
            </a:r>
            <a:endParaRPr lang="en-US" dirty="0"/>
          </a:p>
          <a:p>
            <a:r>
              <a:rPr lang="en-US" dirty="0" err="1"/>
              <a:t>Ölümcül</a:t>
            </a:r>
            <a:r>
              <a:rPr lang="en-US" dirty="0"/>
              <a:t> </a:t>
            </a:r>
            <a:r>
              <a:rPr lang="en-US" dirty="0" err="1"/>
              <a:t>öfke</a:t>
            </a:r>
            <a:endParaRPr lang="en-US" dirty="0"/>
          </a:p>
          <a:p>
            <a:pPr lvl="1"/>
            <a:r>
              <a:rPr lang="en-US" dirty="0" err="1"/>
              <a:t>Otorite</a:t>
            </a:r>
            <a:r>
              <a:rPr lang="en-US" dirty="0"/>
              <a:t> </a:t>
            </a:r>
            <a:r>
              <a:rPr lang="en-US" dirty="0" err="1"/>
              <a:t>boşluğunun</a:t>
            </a:r>
            <a:r>
              <a:rPr lang="en-US" dirty="0"/>
              <a:t> </a:t>
            </a:r>
            <a:r>
              <a:rPr lang="en-US" dirty="0" err="1"/>
              <a:t>yerini</a:t>
            </a:r>
            <a:r>
              <a:rPr lang="en-US" dirty="0"/>
              <a:t> </a:t>
            </a:r>
            <a:r>
              <a:rPr lang="en-US" dirty="0" err="1"/>
              <a:t>ırkçılık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şiddet</a:t>
            </a:r>
            <a:r>
              <a:rPr lang="en-US" dirty="0"/>
              <a:t> </a:t>
            </a:r>
            <a:r>
              <a:rPr lang="en-US" dirty="0" err="1"/>
              <a:t>eğiliminin</a:t>
            </a:r>
            <a:r>
              <a:rPr lang="en-US" dirty="0"/>
              <a:t> </a:t>
            </a:r>
            <a:r>
              <a:rPr lang="en-US"/>
              <a:t>alması</a:t>
            </a:r>
            <a:endParaRPr lang="en-US" dirty="0"/>
          </a:p>
          <a:p>
            <a:pPr lvl="1"/>
            <a:r>
              <a:rPr lang="en-US" dirty="0" err="1"/>
              <a:t>Otoriteryan</a:t>
            </a:r>
            <a:r>
              <a:rPr lang="en-US" dirty="0"/>
              <a:t> </a:t>
            </a:r>
            <a:r>
              <a:rPr lang="en-US" dirty="0" err="1"/>
              <a:t>eğilimler</a:t>
            </a:r>
            <a:endParaRPr lang="en-US" dirty="0"/>
          </a:p>
          <a:p>
            <a:endParaRPr lang="en-US" dirty="0"/>
          </a:p>
          <a:p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74345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490" y="710174"/>
            <a:ext cx="7024744" cy="1143000"/>
          </a:xfrm>
        </p:spPr>
        <p:txBody>
          <a:bodyPr>
            <a:normAutofit/>
          </a:bodyPr>
          <a:lstStyle/>
          <a:p>
            <a:r>
              <a:rPr lang="en-US" dirty="0" err="1"/>
              <a:t>Modernliğin</a:t>
            </a:r>
            <a:r>
              <a:rPr lang="en-US" dirty="0"/>
              <a:t> </a:t>
            </a:r>
            <a:r>
              <a:rPr lang="en-US" dirty="0" err="1"/>
              <a:t>Eleştirisi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492" y="1853174"/>
            <a:ext cx="6777317" cy="3979455"/>
          </a:xfrm>
        </p:spPr>
        <p:txBody>
          <a:bodyPr>
            <a:normAutofit/>
          </a:bodyPr>
          <a:lstStyle/>
          <a:p>
            <a:r>
              <a:rPr lang="en-US" dirty="0"/>
              <a:t>Modern </a:t>
            </a:r>
            <a:r>
              <a:rPr lang="en-US" dirty="0" err="1"/>
              <a:t>toplumda</a:t>
            </a:r>
            <a:r>
              <a:rPr lang="en-US" dirty="0"/>
              <a:t> </a:t>
            </a:r>
            <a:r>
              <a:rPr lang="en-US" dirty="0" err="1"/>
              <a:t>kültür</a:t>
            </a:r>
            <a:r>
              <a:rPr lang="en-US" dirty="0"/>
              <a:t>, </a:t>
            </a:r>
            <a:r>
              <a:rPr lang="en-US" dirty="0" err="1"/>
              <a:t>bilim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teknoloji</a:t>
            </a:r>
            <a:r>
              <a:rPr lang="en-US" dirty="0"/>
              <a:t>; </a:t>
            </a:r>
            <a:r>
              <a:rPr lang="en-US" dirty="0" err="1"/>
              <a:t>düzenin</a:t>
            </a:r>
            <a:r>
              <a:rPr lang="en-US" dirty="0"/>
              <a:t> </a:t>
            </a:r>
            <a:r>
              <a:rPr lang="en-US" dirty="0" err="1"/>
              <a:t>değişmezliği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doğallığını</a:t>
            </a:r>
            <a:r>
              <a:rPr lang="en-US" dirty="0"/>
              <a:t> </a:t>
            </a:r>
            <a:r>
              <a:rPr lang="en-US" dirty="0" err="1"/>
              <a:t>destekler</a:t>
            </a:r>
            <a:r>
              <a:rPr lang="en-US" dirty="0"/>
              <a:t>. </a:t>
            </a:r>
          </a:p>
          <a:p>
            <a:r>
              <a:rPr lang="en-US" dirty="0" err="1"/>
              <a:t>Aydınlanma</a:t>
            </a:r>
            <a:r>
              <a:rPr lang="en-US" dirty="0"/>
              <a:t> </a:t>
            </a:r>
            <a:r>
              <a:rPr lang="en-US" dirty="0" err="1"/>
              <a:t>bu</a:t>
            </a:r>
            <a:r>
              <a:rPr lang="en-US" dirty="0"/>
              <a:t> modern </a:t>
            </a:r>
            <a:r>
              <a:rPr lang="en-US" dirty="0" err="1"/>
              <a:t>olgulara</a:t>
            </a:r>
            <a:r>
              <a:rPr lang="en-US" dirty="0"/>
              <a:t> </a:t>
            </a:r>
            <a:r>
              <a:rPr lang="en-US" dirty="0" err="1"/>
              <a:t>vurgu</a:t>
            </a:r>
            <a:r>
              <a:rPr lang="en-US" dirty="0"/>
              <a:t> </a:t>
            </a:r>
            <a:r>
              <a:rPr lang="en-US" dirty="0" err="1"/>
              <a:t>yaparak</a:t>
            </a:r>
            <a:r>
              <a:rPr lang="en-US" dirty="0"/>
              <a:t> </a:t>
            </a:r>
            <a:r>
              <a:rPr lang="en-US" dirty="0" err="1"/>
              <a:t>ürettiği</a:t>
            </a:r>
            <a:r>
              <a:rPr lang="en-US" dirty="0"/>
              <a:t> </a:t>
            </a:r>
            <a:r>
              <a:rPr lang="en-US" dirty="0" err="1"/>
              <a:t>özgürleşme</a:t>
            </a:r>
            <a:r>
              <a:rPr lang="en-US" dirty="0"/>
              <a:t> </a:t>
            </a:r>
            <a:r>
              <a:rPr lang="en-US" dirty="0" err="1"/>
              <a:t>yanılsamasının</a:t>
            </a:r>
            <a:r>
              <a:rPr lang="en-US" dirty="0"/>
              <a:t> </a:t>
            </a:r>
            <a:r>
              <a:rPr lang="en-US" dirty="0" err="1"/>
              <a:t>ardında</a:t>
            </a:r>
            <a:r>
              <a:rPr lang="en-US" dirty="0"/>
              <a:t> </a:t>
            </a:r>
            <a:r>
              <a:rPr lang="en-US" dirty="0" err="1"/>
              <a:t>tahakkümü</a:t>
            </a:r>
            <a:r>
              <a:rPr lang="en-US" dirty="0"/>
              <a:t> </a:t>
            </a:r>
            <a:r>
              <a:rPr lang="en-US" dirty="0" err="1"/>
              <a:t>örgütler</a:t>
            </a:r>
            <a:r>
              <a:rPr lang="en-US" dirty="0"/>
              <a:t>. </a:t>
            </a:r>
          </a:p>
          <a:p>
            <a:pPr lvl="1"/>
            <a:r>
              <a:rPr lang="en-US" dirty="0"/>
              <a:t>Modern </a:t>
            </a:r>
            <a:r>
              <a:rPr lang="en-US" dirty="0" err="1"/>
              <a:t>kurumlar</a:t>
            </a:r>
            <a:r>
              <a:rPr lang="en-US" dirty="0"/>
              <a:t> </a:t>
            </a:r>
            <a:r>
              <a:rPr lang="en-US" dirty="0" err="1"/>
              <a:t>edilgen</a:t>
            </a:r>
            <a:r>
              <a:rPr lang="en-US" dirty="0"/>
              <a:t> </a:t>
            </a:r>
            <a:r>
              <a:rPr lang="en-US" dirty="0" err="1"/>
              <a:t>yığınlar</a:t>
            </a:r>
            <a:r>
              <a:rPr lang="en-US" dirty="0"/>
              <a:t> </a:t>
            </a:r>
            <a:r>
              <a:rPr lang="en-US" dirty="0" err="1"/>
              <a:t>yaratarak</a:t>
            </a:r>
            <a:r>
              <a:rPr lang="en-US" dirty="0"/>
              <a:t> </a:t>
            </a:r>
            <a:r>
              <a:rPr lang="en-US" dirty="0" err="1"/>
              <a:t>kapitalizmin</a:t>
            </a:r>
            <a:r>
              <a:rPr lang="en-US" dirty="0"/>
              <a:t> </a:t>
            </a:r>
            <a:r>
              <a:rPr lang="en-US" dirty="0" err="1"/>
              <a:t>devamlılığını</a:t>
            </a:r>
            <a:r>
              <a:rPr lang="en-US" dirty="0"/>
              <a:t> </a:t>
            </a:r>
            <a:r>
              <a:rPr lang="en-US" dirty="0" err="1"/>
              <a:t>sağlar</a:t>
            </a:r>
            <a:r>
              <a:rPr lang="en-US" dirty="0"/>
              <a:t>. 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788208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Executive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Advantage">
      <a:majorFont>
        <a:latin typeface="Rockwell"/>
        <a:ea typeface=""/>
        <a:cs typeface=""/>
        <a:font script="Jpan" typeface="ＭＳ ゴシック"/>
        <a:font script="Hans" typeface="宋体"/>
        <a:font script="Hant" typeface="新細明體"/>
      </a:majorFont>
      <a:minorFont>
        <a:latin typeface="Rockwell"/>
        <a:ea typeface=""/>
        <a:cs typeface=""/>
        <a:font script="Jpan" typeface="ＭＳ ゴシック"/>
        <a:font script="Hans" typeface="宋体"/>
        <a:font script="Hant" typeface="新細明體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Austin.thmx</Template>
  <TotalTime>206</TotalTime>
  <Words>335</Words>
  <Application>Microsoft Macintosh PowerPoint</Application>
  <PresentationFormat>On-screen Show (4:3)</PresentationFormat>
  <Paragraphs>47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Rockwell</vt:lpstr>
      <vt:lpstr>Wingdings 2</vt:lpstr>
      <vt:lpstr>Austin</vt:lpstr>
      <vt:lpstr>Frankfurt Okulu</vt:lpstr>
      <vt:lpstr>Aydınlanmanın Diyalektiği</vt:lpstr>
      <vt:lpstr>PowerPoint Presentation</vt:lpstr>
      <vt:lpstr>Kültür ve Toplum</vt:lpstr>
      <vt:lpstr>Kültür ve Toplum</vt:lpstr>
      <vt:lpstr>Teknoloji</vt:lpstr>
      <vt:lpstr>Otoriteryanizm - Adorno</vt:lpstr>
      <vt:lpstr>Modernliğin Eleştirisi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Baudrillard</dc:title>
  <dc:creator>süreyya</dc:creator>
  <cp:lastModifiedBy>Haktan.Ural</cp:lastModifiedBy>
  <cp:revision>21</cp:revision>
  <dcterms:created xsi:type="dcterms:W3CDTF">2018-12-07T09:28:51Z</dcterms:created>
  <dcterms:modified xsi:type="dcterms:W3CDTF">2019-02-19T00:10:05Z</dcterms:modified>
</cp:coreProperties>
</file>