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4" r:id="rId7"/>
    <p:sldId id="263" r:id="rId8"/>
    <p:sldId id="262"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a:r>
            <a:br>
              <a:rPr lang="tr-TR" dirty="0" smtClean="0"/>
            </a:br>
            <a:r>
              <a:rPr lang="tr-TR" dirty="0" smtClean="0"/>
              <a:t>Eğitimde </a:t>
            </a:r>
            <a:r>
              <a:rPr lang="tr-TR" dirty="0"/>
              <a:t>Ölçülen Bilişsel </a:t>
            </a:r>
            <a:r>
              <a:rPr lang="tr-TR" dirty="0" smtClean="0"/>
              <a:t>Özelliklere İlişkin Sınıflamalar</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Benjamin </a:t>
            </a:r>
            <a:r>
              <a:rPr lang="tr-TR" dirty="0" err="1"/>
              <a:t>Bloom</a:t>
            </a:r>
            <a:r>
              <a:rPr lang="tr-TR" dirty="0"/>
              <a:t> Bilişsel Düzey Sınıflaması</a:t>
            </a:r>
          </a:p>
        </p:txBody>
      </p:sp>
      <p:sp>
        <p:nvSpPr>
          <p:cNvPr id="3" name="İçerik Yer Tutucusu 2"/>
          <p:cNvSpPr>
            <a:spLocks noGrp="1"/>
          </p:cNvSpPr>
          <p:nvPr>
            <p:ph idx="1"/>
          </p:nvPr>
        </p:nvSpPr>
        <p:spPr/>
        <p:txBody>
          <a:bodyPr/>
          <a:lstStyle/>
          <a:p>
            <a:pPr marL="0" indent="0" algn="just">
              <a:buNone/>
            </a:pPr>
            <a:r>
              <a:rPr lang="tr-TR" dirty="0" err="1"/>
              <a:t>Bloom</a:t>
            </a:r>
            <a:r>
              <a:rPr lang="tr-TR" dirty="0"/>
              <a:t> tarafından geliştirilen sınıflamanın (taksonomi) özellikle bilişsel boyutu dünyanın birçok ülkesinde yaygın alarak kullanılmıştır. Taksonominin bilişsel alanı hem öğrenme süreçlerine hem de zihin becerilerine uygun olduğu için eğitimde birçok öğrenme alanına </a:t>
            </a:r>
            <a:r>
              <a:rPr lang="tr-TR" dirty="0" smtClean="0"/>
              <a:t>uygulanabilir.</a:t>
            </a:r>
            <a:endParaRPr lang="tr-TR" dirty="0"/>
          </a:p>
        </p:txBody>
      </p:sp>
    </p:spTree>
    <p:extLst>
      <p:ext uri="{BB962C8B-B14F-4D97-AF65-F5344CB8AC3E}">
        <p14:creationId xmlns:p14="http://schemas.microsoft.com/office/powerpoint/2010/main" val="2264000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Bloom</a:t>
            </a:r>
            <a:r>
              <a:rPr lang="tr-TR" dirty="0"/>
              <a:t> Sınıflamasının Yeniden Gözden Geçirilmesi</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err="1"/>
              <a:t>Bloom’un</a:t>
            </a:r>
            <a:r>
              <a:rPr lang="tr-TR" dirty="0"/>
              <a:t> öğrencileri (</a:t>
            </a:r>
            <a:r>
              <a:rPr lang="tr-TR" dirty="0" err="1"/>
              <a:t>Anderson</a:t>
            </a:r>
            <a:r>
              <a:rPr lang="tr-TR" dirty="0"/>
              <a:t>, vd., 2001) bu taksonomi üzerinde çalışmışlar ve yeniden gözden geçirilmiş halini yayımlamışlardır. Yenilenen bilişsel süreçlerin aşamalı sınıflaması, öncekinde olduğu gibi altı temel boyutta ve basitten karmaşığa doğru bir yapı oluşturacak biçimde düzenlenmiştir.</a:t>
            </a:r>
          </a:p>
        </p:txBody>
      </p:sp>
    </p:spTree>
    <p:extLst>
      <p:ext uri="{BB962C8B-B14F-4D97-AF65-F5344CB8AC3E}">
        <p14:creationId xmlns:p14="http://schemas.microsoft.com/office/powerpoint/2010/main" val="2670586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Thomas </a:t>
            </a:r>
            <a:r>
              <a:rPr lang="tr-TR" dirty="0" err="1"/>
              <a:t>Haladyna</a:t>
            </a:r>
            <a:r>
              <a:rPr lang="tr-TR" dirty="0"/>
              <a:t> Sınıflaması</a:t>
            </a:r>
          </a:p>
        </p:txBody>
      </p:sp>
      <p:sp>
        <p:nvSpPr>
          <p:cNvPr id="3" name="İçerik Yer Tutucusu 2"/>
          <p:cNvSpPr>
            <a:spLocks noGrp="1"/>
          </p:cNvSpPr>
          <p:nvPr>
            <p:ph idx="1"/>
          </p:nvPr>
        </p:nvSpPr>
        <p:spPr/>
        <p:txBody>
          <a:bodyPr/>
          <a:lstStyle/>
          <a:p>
            <a:pPr marL="0" indent="0" algn="just">
              <a:buNone/>
            </a:pPr>
            <a:r>
              <a:rPr lang="tr-TR" dirty="0" err="1"/>
              <a:t>Bloom</a:t>
            </a:r>
            <a:r>
              <a:rPr lang="tr-TR" dirty="0"/>
              <a:t> sınıflaması, okul programlarında görev yapan eğitimciler tarafından fazlaca kabul gören bir sınıflama olmasına rağmen, bilişsel süreçlerin ölçülmesi üzerinde çalışan bilim adamları bu sınıflamayı eksik bulmuşlar ve yeni sınıflamalar üzerinde çalışmışlardır. Bunlardan biri de </a:t>
            </a:r>
            <a:r>
              <a:rPr lang="tr-TR" dirty="0" err="1"/>
              <a:t>Haladyna</a:t>
            </a:r>
            <a:r>
              <a:rPr lang="tr-TR" dirty="0"/>
              <a:t> (1997) tarafından geliştirilen aşamalı sınıflamadır. </a:t>
            </a:r>
            <a:r>
              <a:rPr lang="tr-TR" dirty="0" err="1"/>
              <a:t>Haladyna</a:t>
            </a:r>
            <a:r>
              <a:rPr lang="tr-TR" dirty="0"/>
              <a:t> bu sınıflamasını bilişsel psikolojinin verilerini dikkate alarak ve bireylerin üst düzey düşünme becerilerini kullanmalarını sağlayacak bir anlayışla geliştirmiştir. </a:t>
            </a:r>
          </a:p>
          <a:p>
            <a:pPr marL="0" indent="0" algn="just">
              <a:buNone/>
            </a:pPr>
            <a:endParaRPr lang="tr-TR" dirty="0"/>
          </a:p>
        </p:txBody>
      </p:sp>
    </p:spTree>
    <p:extLst>
      <p:ext uri="{BB962C8B-B14F-4D97-AF65-F5344CB8AC3E}">
        <p14:creationId xmlns:p14="http://schemas.microsoft.com/office/powerpoint/2010/main" val="10618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 sınıflamada sırasıyla anlama (</a:t>
            </a:r>
            <a:r>
              <a:rPr lang="tr-TR" dirty="0" err="1"/>
              <a:t>understanding</a:t>
            </a:r>
            <a:r>
              <a:rPr lang="tr-TR" dirty="0"/>
              <a:t>), problem çözme (problem </a:t>
            </a:r>
            <a:r>
              <a:rPr lang="tr-TR" dirty="0" err="1"/>
              <a:t>solving</a:t>
            </a:r>
            <a:r>
              <a:rPr lang="tr-TR" dirty="0"/>
              <a:t>), eleştirel düşünme (</a:t>
            </a:r>
            <a:r>
              <a:rPr lang="tr-TR" dirty="0" err="1"/>
              <a:t>critical</a:t>
            </a:r>
            <a:r>
              <a:rPr lang="tr-TR" dirty="0"/>
              <a:t> </a:t>
            </a:r>
            <a:r>
              <a:rPr lang="tr-TR" dirty="0" err="1"/>
              <a:t>thinking</a:t>
            </a:r>
            <a:r>
              <a:rPr lang="tr-TR" dirty="0"/>
              <a:t>) ve yaratıcılık (</a:t>
            </a:r>
            <a:r>
              <a:rPr lang="tr-TR" dirty="0" err="1"/>
              <a:t>creativity</a:t>
            </a:r>
            <a:r>
              <a:rPr lang="tr-TR" dirty="0"/>
              <a:t>) olmak üzere dört basamak yer almaktadır. Burada anlama basamağı </a:t>
            </a:r>
            <a:r>
              <a:rPr lang="tr-TR" dirty="0" err="1"/>
              <a:t>Bloom’un</a:t>
            </a:r>
            <a:r>
              <a:rPr lang="tr-TR" dirty="0"/>
              <a:t> sınıflamasında kavramayı kapsarken, problem çözme uygulamayı, eleştirel düşünme analiz ve değerlendirmeyi, yaratıcılık ise sentezi kapsamaktadır. Bu sınıflamada, </a:t>
            </a:r>
            <a:r>
              <a:rPr lang="tr-TR" dirty="0" err="1"/>
              <a:t>Bloom’un</a:t>
            </a:r>
            <a:r>
              <a:rPr lang="tr-TR" dirty="0"/>
              <a:t> bilgi basamağına yer verilmemiştir. </a:t>
            </a:r>
          </a:p>
        </p:txBody>
      </p:sp>
    </p:spTree>
    <p:extLst>
      <p:ext uri="{BB962C8B-B14F-4D97-AF65-F5344CB8AC3E}">
        <p14:creationId xmlns:p14="http://schemas.microsoft.com/office/powerpoint/2010/main" val="712702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err="1" smtClean="0"/>
              <a:t>Haladayna’nın</a:t>
            </a:r>
            <a:r>
              <a:rPr lang="tr-TR" dirty="0"/>
              <a:t> </a:t>
            </a:r>
            <a:r>
              <a:rPr lang="tr-TR" dirty="0" smtClean="0"/>
              <a:t>yapmış </a:t>
            </a:r>
            <a:r>
              <a:rPr lang="tr-TR" dirty="0"/>
              <a:t>olduğu ikinci sınıflama ise </a:t>
            </a:r>
            <a:r>
              <a:rPr lang="tr-TR" dirty="0" err="1"/>
              <a:t>Bloom’un</a:t>
            </a:r>
            <a:r>
              <a:rPr lang="tr-TR" dirty="0"/>
              <a:t> sınıflamasıyla büyük ölçüde benzerlik göstermektedir. Bu sınıflamanın dikkat çekici özelliği, diğer alternatif tek boyutlu sınıflamalar alt düzey basamaklara ağırlık verirken, bu sınıflamanın üst düzey basamaklara ağırlık vermesidir. </a:t>
            </a:r>
          </a:p>
          <a:p>
            <a:pPr marL="0" indent="0">
              <a:buNone/>
            </a:pPr>
            <a:endParaRPr lang="tr-TR" dirty="0"/>
          </a:p>
        </p:txBody>
      </p:sp>
    </p:spTree>
    <p:extLst>
      <p:ext uri="{BB962C8B-B14F-4D97-AF65-F5344CB8AC3E}">
        <p14:creationId xmlns:p14="http://schemas.microsoft.com/office/powerpoint/2010/main" val="24816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Marzano’nun</a:t>
            </a:r>
            <a:r>
              <a:rPr lang="tr-TR" dirty="0" smtClean="0"/>
              <a:t> Sınıflaması</a:t>
            </a:r>
            <a:endParaRPr lang="tr-TR" dirty="0"/>
          </a:p>
        </p:txBody>
      </p:sp>
      <p:sp>
        <p:nvSpPr>
          <p:cNvPr id="3" name="İçerik Yer Tutucusu 2"/>
          <p:cNvSpPr>
            <a:spLocks noGrp="1"/>
          </p:cNvSpPr>
          <p:nvPr>
            <p:ph idx="1"/>
          </p:nvPr>
        </p:nvSpPr>
        <p:spPr/>
        <p:txBody>
          <a:bodyPr>
            <a:normAutofit/>
          </a:bodyPr>
          <a:lstStyle/>
          <a:p>
            <a:pPr marL="0" indent="0" algn="just">
              <a:buNone/>
            </a:pPr>
            <a:r>
              <a:rPr lang="tr-TR" sz="2400" dirty="0" err="1"/>
              <a:t>Marzano</a:t>
            </a:r>
            <a:r>
              <a:rPr lang="tr-TR" sz="2400" dirty="0"/>
              <a:t> yaklaşık 10 yıl arayla iki ayrı sınıflama yapmıştır. İlk sınıflaması beş boyuttan oluşmuştur (</a:t>
            </a:r>
            <a:r>
              <a:rPr lang="tr-TR" sz="2400" dirty="0" err="1"/>
              <a:t>Marzano</a:t>
            </a:r>
            <a:r>
              <a:rPr lang="tr-TR" sz="2400" dirty="0"/>
              <a:t>, 1992). Bu beş boyut; </a:t>
            </a:r>
            <a:endParaRPr lang="tr-TR" sz="2400" dirty="0" smtClean="0"/>
          </a:p>
          <a:p>
            <a:pPr marL="0" indent="0" algn="just">
              <a:buNone/>
            </a:pPr>
            <a:r>
              <a:rPr lang="tr-TR" sz="2400" dirty="0" smtClean="0"/>
              <a:t>1) öğrenme </a:t>
            </a:r>
            <a:r>
              <a:rPr lang="tr-TR" sz="2400" dirty="0"/>
              <a:t>hakkında tutumlar ve algılamalar (</a:t>
            </a:r>
            <a:r>
              <a:rPr lang="tr-TR" sz="2400" dirty="0" err="1"/>
              <a:t>attitutes</a:t>
            </a:r>
            <a:r>
              <a:rPr lang="tr-TR" sz="2400" dirty="0"/>
              <a:t> </a:t>
            </a:r>
            <a:r>
              <a:rPr lang="tr-TR" sz="2400" dirty="0" err="1"/>
              <a:t>and</a:t>
            </a:r>
            <a:r>
              <a:rPr lang="tr-TR" sz="2400" dirty="0"/>
              <a:t> </a:t>
            </a:r>
            <a:r>
              <a:rPr lang="tr-TR" sz="2400" dirty="0" err="1"/>
              <a:t>perceptions</a:t>
            </a:r>
            <a:r>
              <a:rPr lang="tr-TR" sz="2400" dirty="0"/>
              <a:t> </a:t>
            </a:r>
            <a:r>
              <a:rPr lang="tr-TR" sz="2400" dirty="0" err="1" smtClean="0"/>
              <a:t>about</a:t>
            </a:r>
            <a:r>
              <a:rPr lang="tr-TR" sz="2400" dirty="0" smtClean="0"/>
              <a:t> </a:t>
            </a:r>
            <a:r>
              <a:rPr lang="tr-TR" sz="2400" dirty="0" err="1" smtClean="0"/>
              <a:t>learning</a:t>
            </a:r>
            <a:r>
              <a:rPr lang="tr-TR" sz="2400" dirty="0"/>
              <a:t>), </a:t>
            </a:r>
            <a:endParaRPr lang="tr-TR" sz="2400" dirty="0" smtClean="0"/>
          </a:p>
          <a:p>
            <a:pPr marL="0" indent="0" algn="just">
              <a:buNone/>
            </a:pPr>
            <a:r>
              <a:rPr lang="tr-TR" sz="2400" dirty="0" smtClean="0"/>
              <a:t>2) bilginin </a:t>
            </a:r>
            <a:r>
              <a:rPr lang="tr-TR" sz="2400" dirty="0"/>
              <a:t>elde edilmesi ve bütünleştirilmesi (</a:t>
            </a:r>
            <a:r>
              <a:rPr lang="tr-TR" sz="2400" dirty="0" err="1"/>
              <a:t>acquisition</a:t>
            </a:r>
            <a:r>
              <a:rPr lang="tr-TR" sz="2400" dirty="0"/>
              <a:t> </a:t>
            </a:r>
            <a:r>
              <a:rPr lang="tr-TR" sz="2400" dirty="0" err="1"/>
              <a:t>and</a:t>
            </a:r>
            <a:r>
              <a:rPr lang="tr-TR" sz="2400" dirty="0"/>
              <a:t> </a:t>
            </a:r>
            <a:r>
              <a:rPr lang="tr-TR" sz="2400" dirty="0" err="1"/>
              <a:t>integration</a:t>
            </a:r>
            <a:r>
              <a:rPr lang="tr-TR" sz="2400" dirty="0"/>
              <a:t> </a:t>
            </a:r>
            <a:r>
              <a:rPr lang="tr-TR" sz="2400" dirty="0" err="1" smtClean="0"/>
              <a:t>ofknowledge</a:t>
            </a:r>
            <a:r>
              <a:rPr lang="tr-TR" sz="2400" dirty="0"/>
              <a:t>), </a:t>
            </a:r>
            <a:endParaRPr lang="tr-TR" sz="2400" dirty="0" smtClean="0"/>
          </a:p>
          <a:p>
            <a:pPr marL="0" indent="0" algn="just">
              <a:buNone/>
            </a:pPr>
            <a:r>
              <a:rPr lang="tr-TR" sz="2400" dirty="0" smtClean="0"/>
              <a:t>3</a:t>
            </a:r>
            <a:r>
              <a:rPr lang="tr-TR" sz="2400" dirty="0"/>
              <a:t>) bilgiyi genişletme ve işleme (</a:t>
            </a:r>
            <a:r>
              <a:rPr lang="tr-TR" sz="2400" dirty="0" err="1"/>
              <a:t>extension</a:t>
            </a:r>
            <a:r>
              <a:rPr lang="tr-TR" sz="2400" dirty="0"/>
              <a:t> </a:t>
            </a:r>
            <a:r>
              <a:rPr lang="tr-TR" sz="2400" dirty="0" err="1"/>
              <a:t>and</a:t>
            </a:r>
            <a:r>
              <a:rPr lang="tr-TR" sz="2400" dirty="0"/>
              <a:t> </a:t>
            </a:r>
            <a:r>
              <a:rPr lang="tr-TR" sz="2400" dirty="0" err="1"/>
              <a:t>refinement</a:t>
            </a:r>
            <a:r>
              <a:rPr lang="tr-TR" sz="2400" dirty="0"/>
              <a:t> of </a:t>
            </a:r>
            <a:r>
              <a:rPr lang="tr-TR" sz="2400" dirty="0" err="1"/>
              <a:t>knowledge</a:t>
            </a:r>
            <a:r>
              <a:rPr lang="tr-TR" sz="2400" dirty="0"/>
              <a:t>), </a:t>
            </a:r>
            <a:endParaRPr lang="tr-TR" sz="2400" dirty="0" smtClean="0"/>
          </a:p>
          <a:p>
            <a:pPr marL="0" indent="0" algn="just">
              <a:buNone/>
            </a:pPr>
            <a:r>
              <a:rPr lang="tr-TR" sz="2400" dirty="0" smtClean="0"/>
              <a:t>4</a:t>
            </a:r>
            <a:r>
              <a:rPr lang="tr-TR" sz="2400" dirty="0"/>
              <a:t>) bilgiyi anlamlı kullanma (</a:t>
            </a:r>
            <a:r>
              <a:rPr lang="tr-TR" sz="2400" dirty="0" err="1"/>
              <a:t>meaningful</a:t>
            </a:r>
            <a:r>
              <a:rPr lang="tr-TR" sz="2400" dirty="0"/>
              <a:t> </a:t>
            </a:r>
            <a:r>
              <a:rPr lang="tr-TR" sz="2400" dirty="0" err="1"/>
              <a:t>use</a:t>
            </a:r>
            <a:r>
              <a:rPr lang="tr-TR" sz="2400" dirty="0"/>
              <a:t> of </a:t>
            </a:r>
            <a:r>
              <a:rPr lang="tr-TR" sz="2400" dirty="0" err="1"/>
              <a:t>knowledge</a:t>
            </a:r>
            <a:r>
              <a:rPr lang="tr-TR" sz="2400" dirty="0"/>
              <a:t>) ve </a:t>
            </a:r>
            <a:endParaRPr lang="tr-TR" sz="2400" dirty="0" smtClean="0"/>
          </a:p>
          <a:p>
            <a:pPr marL="0" indent="0" algn="just">
              <a:buNone/>
            </a:pPr>
            <a:r>
              <a:rPr lang="tr-TR" sz="2400" dirty="0" smtClean="0"/>
              <a:t>5</a:t>
            </a:r>
            <a:r>
              <a:rPr lang="tr-TR" sz="2400" dirty="0"/>
              <a:t>) üretici düşünme alışkanlığı (</a:t>
            </a:r>
            <a:r>
              <a:rPr lang="tr-TR" sz="2400" dirty="0" err="1"/>
              <a:t>productive</a:t>
            </a:r>
            <a:r>
              <a:rPr lang="tr-TR" sz="2400" dirty="0"/>
              <a:t> </a:t>
            </a:r>
            <a:r>
              <a:rPr lang="tr-TR" sz="2400" dirty="0" err="1"/>
              <a:t>habits</a:t>
            </a:r>
            <a:r>
              <a:rPr lang="tr-TR" sz="2400" dirty="0"/>
              <a:t> of </a:t>
            </a:r>
            <a:r>
              <a:rPr lang="tr-TR" sz="2400" dirty="0" err="1"/>
              <a:t>the</a:t>
            </a:r>
            <a:r>
              <a:rPr lang="tr-TR" sz="2400" dirty="0"/>
              <a:t> </a:t>
            </a:r>
            <a:r>
              <a:rPr lang="tr-TR" sz="2400" dirty="0" err="1"/>
              <a:t>mind</a:t>
            </a:r>
            <a:r>
              <a:rPr lang="tr-TR" sz="2400" dirty="0"/>
              <a:t>) olarak sıralanmıştır. </a:t>
            </a:r>
          </a:p>
        </p:txBody>
      </p:sp>
    </p:spTree>
    <p:extLst>
      <p:ext uri="{BB962C8B-B14F-4D97-AF65-F5344CB8AC3E}">
        <p14:creationId xmlns:p14="http://schemas.microsoft.com/office/powerpoint/2010/main" val="92749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err="1" smtClean="0"/>
              <a:t>Marzano’nun</a:t>
            </a:r>
            <a:r>
              <a:rPr lang="tr-TR" dirty="0" smtClean="0"/>
              <a:t> </a:t>
            </a:r>
            <a:r>
              <a:rPr lang="tr-TR" dirty="0"/>
              <a:t>(2001) yeni sınıflaması eskisinden oldukça farklıdır. Literatürdeki en yeni sınıflama olan bu sınıflamada, bilgi alanları (</a:t>
            </a:r>
            <a:r>
              <a:rPr lang="tr-TR" dirty="0" err="1"/>
              <a:t>domains</a:t>
            </a:r>
            <a:r>
              <a:rPr lang="tr-TR" dirty="0"/>
              <a:t> of </a:t>
            </a:r>
            <a:r>
              <a:rPr lang="tr-TR" dirty="0" err="1"/>
              <a:t>knowledge</a:t>
            </a:r>
            <a:r>
              <a:rPr lang="tr-TR" dirty="0"/>
              <a:t>) ve süreç düzeyleri (</a:t>
            </a:r>
            <a:r>
              <a:rPr lang="tr-TR" dirty="0" err="1"/>
              <a:t>levels</a:t>
            </a:r>
            <a:r>
              <a:rPr lang="tr-TR" dirty="0"/>
              <a:t> of </a:t>
            </a:r>
            <a:r>
              <a:rPr lang="tr-TR" dirty="0" err="1"/>
              <a:t>processing</a:t>
            </a:r>
            <a:r>
              <a:rPr lang="tr-TR" dirty="0"/>
              <a:t>) olmak üzere iki boyut bulunmaktadır. </a:t>
            </a:r>
            <a:r>
              <a:rPr lang="tr-TR" dirty="0" err="1"/>
              <a:t>Marzano</a:t>
            </a:r>
            <a:r>
              <a:rPr lang="tr-TR" dirty="0"/>
              <a:t> sınıflamasında diğer çok boyutlu sınıflamalar gibi bilgi çeşitlerini bilişsel süreçlerden ayırarak bilgi alanları boyutu adı altında yeni bir boyut içerisine almıştır. </a:t>
            </a:r>
          </a:p>
        </p:txBody>
      </p:sp>
    </p:spTree>
    <p:extLst>
      <p:ext uri="{BB962C8B-B14F-4D97-AF65-F5344CB8AC3E}">
        <p14:creationId xmlns:p14="http://schemas.microsoft.com/office/powerpoint/2010/main" val="2955258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en-US" sz="2400" dirty="0"/>
              <a:t>Anderson, L. W. </a:t>
            </a:r>
            <a:r>
              <a:rPr lang="en-US" sz="2400" dirty="0" err="1"/>
              <a:t>ve</a:t>
            </a:r>
            <a:r>
              <a:rPr lang="en-US" sz="2400" dirty="0"/>
              <a:t> </a:t>
            </a:r>
            <a:r>
              <a:rPr lang="en-US" sz="2400" dirty="0" err="1"/>
              <a:t>Krathwohl</a:t>
            </a:r>
            <a:r>
              <a:rPr lang="en-US" sz="2400" dirty="0"/>
              <a:t>, D.R. (Eds.) (2001). </a:t>
            </a:r>
            <a:r>
              <a:rPr lang="en-US" sz="2400" i="1" dirty="0"/>
              <a:t>A Taxonomy for Learning, Teaching and </a:t>
            </a:r>
            <a:r>
              <a:rPr lang="tr-TR" sz="2400" i="1" dirty="0" smtClean="0"/>
              <a:t>	</a:t>
            </a:r>
            <a:r>
              <a:rPr lang="en-US" sz="2400" i="1" dirty="0" smtClean="0"/>
              <a:t>Assessing</a:t>
            </a:r>
            <a:r>
              <a:rPr lang="en-US" sz="2400" i="1" dirty="0"/>
              <a:t>. A Revision of Bloom’s Taxonomy of Educational Objectives</a:t>
            </a:r>
            <a:r>
              <a:rPr lang="en-US" sz="2400" dirty="0"/>
              <a:t>. Complete </a:t>
            </a:r>
            <a:r>
              <a:rPr lang="tr-TR" sz="2400" dirty="0" smtClean="0"/>
              <a:t>	</a:t>
            </a:r>
            <a:r>
              <a:rPr lang="en-US" sz="2400" dirty="0" smtClean="0"/>
              <a:t>Edition</a:t>
            </a:r>
            <a:r>
              <a:rPr lang="en-US" sz="2400" dirty="0"/>
              <a:t>. Longman: New </a:t>
            </a:r>
            <a:r>
              <a:rPr lang="en-US" sz="2400" dirty="0" smtClean="0"/>
              <a:t>York</a:t>
            </a:r>
            <a:endParaRPr lang="tr-TR" sz="2400" dirty="0" smtClean="0"/>
          </a:p>
          <a:p>
            <a:pPr marL="0" indent="0" algn="just">
              <a:buNone/>
            </a:pPr>
            <a:endParaRPr lang="tr-TR" sz="2400" dirty="0"/>
          </a:p>
          <a:p>
            <a:pPr marL="0" indent="0" algn="just">
              <a:buNone/>
            </a:pPr>
            <a:r>
              <a:rPr lang="en-US" sz="2400" dirty="0" err="1"/>
              <a:t>Haladayna</a:t>
            </a:r>
            <a:r>
              <a:rPr lang="en-US" sz="2400" dirty="0"/>
              <a:t>, T. M. (1997) </a:t>
            </a:r>
            <a:r>
              <a:rPr lang="en-US" sz="2400" i="1" dirty="0"/>
              <a:t>Writing Test Items to Evaluate Higher order Thinking</a:t>
            </a:r>
            <a:r>
              <a:rPr lang="en-US" sz="2400" dirty="0"/>
              <a:t>. Boston: </a:t>
            </a:r>
            <a:r>
              <a:rPr lang="tr-TR" sz="2400" dirty="0" smtClean="0"/>
              <a:t>	</a:t>
            </a:r>
            <a:r>
              <a:rPr lang="en-US" sz="2400" dirty="0" err="1" smtClean="0"/>
              <a:t>Allynn</a:t>
            </a:r>
            <a:r>
              <a:rPr lang="en-US" sz="2400" dirty="0" smtClean="0"/>
              <a:t> </a:t>
            </a:r>
            <a:r>
              <a:rPr lang="en-US" sz="2400" dirty="0"/>
              <a:t>&amp; Bacon</a:t>
            </a:r>
            <a:r>
              <a:rPr lang="en-US" sz="2400" dirty="0" smtClean="0"/>
              <a:t>.</a:t>
            </a:r>
            <a:endParaRPr lang="tr-TR" sz="2400" dirty="0" smtClean="0"/>
          </a:p>
          <a:p>
            <a:pPr marL="0" indent="0" algn="just">
              <a:buNone/>
            </a:pPr>
            <a:endParaRPr lang="tr-TR" sz="2400" dirty="0" smtClean="0"/>
          </a:p>
          <a:p>
            <a:pPr marL="0" indent="0" algn="just">
              <a:buNone/>
            </a:pPr>
            <a:r>
              <a:rPr lang="en-US" sz="2400" dirty="0" err="1"/>
              <a:t>Marzano</a:t>
            </a:r>
            <a:r>
              <a:rPr lang="en-US" sz="2400" dirty="0"/>
              <a:t>, R. J. (1992</a:t>
            </a:r>
            <a:r>
              <a:rPr lang="en-US" sz="2400" i="1" dirty="0"/>
              <a:t>). A different kind of classroom</a:t>
            </a:r>
            <a:r>
              <a:rPr lang="en-US" sz="2400" dirty="0"/>
              <a:t>. Alexandria, Virginia: Association of </a:t>
            </a:r>
            <a:r>
              <a:rPr lang="tr-TR" sz="2400" dirty="0" smtClean="0"/>
              <a:t>	</a:t>
            </a:r>
            <a:r>
              <a:rPr lang="en-US" sz="2400" dirty="0" smtClean="0"/>
              <a:t>Supervision </a:t>
            </a:r>
            <a:r>
              <a:rPr lang="en-US" sz="2400" dirty="0"/>
              <a:t>and Curriculum Development (ASCD). </a:t>
            </a:r>
            <a:endParaRPr lang="tr-TR" sz="2400" dirty="0" smtClean="0"/>
          </a:p>
          <a:p>
            <a:pPr marL="0" indent="0" algn="just">
              <a:buNone/>
            </a:pPr>
            <a:endParaRPr lang="tr-TR" sz="2400" dirty="0" smtClean="0"/>
          </a:p>
          <a:p>
            <a:pPr marL="0" indent="0" algn="just">
              <a:buNone/>
            </a:pPr>
            <a:r>
              <a:rPr lang="en-US" sz="2400" dirty="0" err="1" smtClean="0"/>
              <a:t>Marzano</a:t>
            </a:r>
            <a:r>
              <a:rPr lang="en-US" sz="2400" dirty="0"/>
              <a:t>, R. J. (2001). </a:t>
            </a:r>
            <a:r>
              <a:rPr lang="en-US" sz="2400" i="1" dirty="0"/>
              <a:t>Designing a new taxonomy of educational objectives</a:t>
            </a:r>
            <a:r>
              <a:rPr lang="en-US" sz="2400" dirty="0"/>
              <a:t>. Thousand Oak, </a:t>
            </a:r>
            <a:r>
              <a:rPr lang="tr-TR" sz="2400" dirty="0" smtClean="0"/>
              <a:t>	</a:t>
            </a:r>
            <a:r>
              <a:rPr lang="en-US" sz="2400" dirty="0" smtClean="0"/>
              <a:t>California</a:t>
            </a:r>
            <a:r>
              <a:rPr lang="en-US" sz="2400" dirty="0"/>
              <a:t>: Corwin Press, Inc.</a:t>
            </a:r>
            <a:endParaRPr lang="tr-TR" sz="2400" dirty="0" smtClean="0"/>
          </a:p>
          <a:p>
            <a:endParaRPr lang="tr-TR" dirty="0"/>
          </a:p>
          <a:p>
            <a:endParaRPr lang="tr-TR" dirty="0"/>
          </a:p>
        </p:txBody>
      </p:sp>
    </p:spTree>
    <p:extLst>
      <p:ext uri="{BB962C8B-B14F-4D97-AF65-F5344CB8AC3E}">
        <p14:creationId xmlns:p14="http://schemas.microsoft.com/office/powerpoint/2010/main" val="26091091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446</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Eğitimde Ölçülen Bilişsel Özelliklere İlişkin Sınıflamalar</vt:lpstr>
      <vt:lpstr>Benjamin Bloom Bilişsel Düzey Sınıflaması</vt:lpstr>
      <vt:lpstr>Bloom Sınıflamasının Yeniden Gözden Geçirilmesi </vt:lpstr>
      <vt:lpstr>Thomas Haladyna Sınıflaması</vt:lpstr>
      <vt:lpstr>PowerPoint Sunusu</vt:lpstr>
      <vt:lpstr>PowerPoint Sunusu</vt:lpstr>
      <vt:lpstr>Marzano’nun Sınıflaması</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10</cp:revision>
  <dcterms:created xsi:type="dcterms:W3CDTF">2017-05-16T13:19:38Z</dcterms:created>
  <dcterms:modified xsi:type="dcterms:W3CDTF">2018-01-30T14:51:46Z</dcterms:modified>
</cp:coreProperties>
</file>