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04"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D0257190-89F4-40A8-9211-6FAF1466C453}"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927412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257190-89F4-40A8-9211-6FAF1466C453}"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2502007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257190-89F4-40A8-9211-6FAF1466C453}"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607394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D0257190-89F4-40A8-9211-6FAF1466C453}"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3712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0257190-89F4-40A8-9211-6FAF1466C453}"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29472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D0257190-89F4-40A8-9211-6FAF1466C453}"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61608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D0257190-89F4-40A8-9211-6FAF1466C453}"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308899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D0257190-89F4-40A8-9211-6FAF1466C453}"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97334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0257190-89F4-40A8-9211-6FAF1466C453}"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137427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257190-89F4-40A8-9211-6FAF1466C453}"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905703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0257190-89F4-40A8-9211-6FAF1466C453}"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79F03FEC-8676-4BD0-BD85-7FC144FCE98A}" type="slidenum">
              <a:rPr lang="en-GB" smtClean="0"/>
              <a:t>‹#›</a:t>
            </a:fld>
            <a:endParaRPr lang="en-GB"/>
          </a:p>
        </p:txBody>
      </p:sp>
    </p:spTree>
    <p:extLst>
      <p:ext uri="{BB962C8B-B14F-4D97-AF65-F5344CB8AC3E}">
        <p14:creationId xmlns:p14="http://schemas.microsoft.com/office/powerpoint/2010/main" val="1378937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57190-89F4-40A8-9211-6FAF1466C453}"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F03FEC-8676-4BD0-BD85-7FC144FCE98A}" type="slidenum">
              <a:rPr lang="en-GB" smtClean="0"/>
              <a:t>‹#›</a:t>
            </a:fld>
            <a:endParaRPr lang="en-GB"/>
          </a:p>
        </p:txBody>
      </p:sp>
    </p:spTree>
    <p:extLst>
      <p:ext uri="{BB962C8B-B14F-4D97-AF65-F5344CB8AC3E}">
        <p14:creationId xmlns:p14="http://schemas.microsoft.com/office/powerpoint/2010/main" val="3822629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186402"/>
          </a:xfrm>
        </p:spPr>
        <p:txBody>
          <a:bodyPr>
            <a:normAutofit/>
          </a:bodyPr>
          <a:lstStyle/>
          <a:p>
            <a:r>
              <a:rPr lang="tr-TR" sz="5400" b="1" smtClean="0"/>
              <a:t>12. </a:t>
            </a:r>
            <a:r>
              <a:rPr lang="tr-TR" sz="5400" b="1" dirty="0" smtClean="0"/>
              <a:t>HAFTA</a:t>
            </a:r>
            <a:endParaRPr lang="en-GB" sz="5400" b="1" dirty="0"/>
          </a:p>
        </p:txBody>
      </p:sp>
    </p:spTree>
    <p:extLst>
      <p:ext uri="{BB962C8B-B14F-4D97-AF65-F5344CB8AC3E}">
        <p14:creationId xmlns:p14="http://schemas.microsoft.com/office/powerpoint/2010/main" val="758211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6"/>
          <p:cNvSpPr>
            <a:spLocks noGrp="1" noChangeArrowheads="1"/>
          </p:cNvSpPr>
          <p:nvPr>
            <p:ph type="title"/>
          </p:nvPr>
        </p:nvSpPr>
        <p:spPr>
          <a:xfrm>
            <a:off x="1631950" y="115888"/>
            <a:ext cx="2863850" cy="6742112"/>
          </a:xfrm>
          <a:solidFill>
            <a:srgbClr val="CCFFFF"/>
          </a:solidFill>
          <a:ln w="19050">
            <a:solidFill>
              <a:srgbClr val="FF0000"/>
            </a:solidFill>
            <a:miter lim="800000"/>
            <a:headEnd/>
            <a:tailEnd/>
          </a:ln>
        </p:spPr>
        <p:txBody>
          <a:bodyPr/>
          <a:lstStyle/>
          <a:p>
            <a:pPr algn="l" eaLnBrk="1" hangingPunct="1">
              <a:lnSpc>
                <a:spcPct val="110000"/>
              </a:lnSpc>
            </a:pPr>
            <a:r>
              <a:rPr lang="tr-TR" altLang="tr-TR" sz="2000" b="1"/>
              <a:t>9.</a:t>
            </a:r>
            <a:r>
              <a:rPr lang="tr-TR" altLang="tr-TR" sz="2000"/>
              <a:t> Beyaz Kale saldırıdan kaçar. </a:t>
            </a:r>
            <a:br>
              <a:rPr lang="tr-TR" altLang="tr-TR" sz="2000"/>
            </a:br>
            <a:r>
              <a:rPr lang="tr-TR" altLang="tr-TR" sz="2000"/>
              <a:t/>
            </a:r>
            <a:br>
              <a:rPr lang="tr-TR" altLang="tr-TR" sz="2000"/>
            </a:br>
            <a:r>
              <a:rPr lang="tr-TR" altLang="tr-TR" sz="2000"/>
              <a:t>Tahtanın öteki yanına gider.</a:t>
            </a:r>
            <a:br>
              <a:rPr lang="tr-TR" altLang="tr-TR" sz="2000"/>
            </a:br>
            <a:r>
              <a:rPr lang="tr-TR" altLang="tr-TR" sz="2000"/>
              <a:t/>
            </a:r>
            <a:br>
              <a:rPr lang="tr-TR" altLang="tr-TR" sz="2000"/>
            </a:br>
            <a:r>
              <a:rPr lang="tr-TR" altLang="tr-TR" sz="2000"/>
              <a:t>Yalnız en uzağa gitmez çünkü o zaman arkadaşının yolunu kapatmış olur.</a:t>
            </a:r>
            <a:br>
              <a:rPr lang="tr-TR" altLang="tr-TR" sz="2000"/>
            </a:br>
            <a:r>
              <a:rPr lang="tr-TR" altLang="tr-TR" sz="2000"/>
              <a:t/>
            </a:r>
            <a:br>
              <a:rPr lang="tr-TR" altLang="tr-TR" sz="2000"/>
            </a:br>
            <a:r>
              <a:rPr lang="tr-TR" altLang="tr-TR" sz="2000"/>
              <a:t>Şimdi Siyah Şah yine Kalelerin üzerine gitmeye başlar.</a:t>
            </a:r>
            <a:br>
              <a:rPr lang="tr-TR" altLang="tr-TR" sz="2000"/>
            </a:br>
            <a:r>
              <a:rPr lang="tr-TR" altLang="tr-TR" sz="2000"/>
              <a:t/>
            </a:r>
            <a:br>
              <a:rPr lang="tr-TR" altLang="tr-TR" sz="2000"/>
            </a:br>
            <a:r>
              <a:rPr lang="tr-TR" altLang="tr-TR" sz="2000"/>
              <a:t>Bakalım zamanında oraya ulaşabilecek mi? </a:t>
            </a:r>
          </a:p>
        </p:txBody>
      </p:sp>
      <p:pic>
        <p:nvPicPr>
          <p:cNvPr id="161795" name="Picture 5" descr="fsquad9"/>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83114" y="80964"/>
            <a:ext cx="6084887" cy="6084887"/>
          </a:xfrm>
          <a:noFill/>
          <a:ln w="19050">
            <a:solidFill>
              <a:srgbClr val="FF0000"/>
            </a:solidFill>
            <a:miter lim="800000"/>
            <a:headEnd/>
            <a:tailEnd/>
          </a:ln>
        </p:spPr>
      </p:pic>
    </p:spTree>
    <p:extLst>
      <p:ext uri="{BB962C8B-B14F-4D97-AF65-F5344CB8AC3E}">
        <p14:creationId xmlns:p14="http://schemas.microsoft.com/office/powerpoint/2010/main" val="1694624522"/>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6"/>
          <p:cNvSpPr>
            <a:spLocks noGrp="1" noChangeArrowheads="1"/>
          </p:cNvSpPr>
          <p:nvPr>
            <p:ph type="title"/>
          </p:nvPr>
        </p:nvSpPr>
        <p:spPr>
          <a:xfrm>
            <a:off x="1703388" y="260350"/>
            <a:ext cx="3478212" cy="6597650"/>
          </a:xfrm>
          <a:solidFill>
            <a:srgbClr val="CCFFFF"/>
          </a:solidFill>
          <a:ln w="38100" cmpd="dbl">
            <a:solidFill>
              <a:srgbClr val="FF0000"/>
            </a:solidFill>
            <a:miter lim="800000"/>
            <a:headEnd/>
            <a:tailEnd/>
          </a:ln>
        </p:spPr>
        <p:txBody>
          <a:bodyPr/>
          <a:lstStyle/>
          <a:p>
            <a:pPr algn="l" eaLnBrk="1" hangingPunct="1">
              <a:lnSpc>
                <a:spcPct val="150000"/>
              </a:lnSpc>
            </a:pPr>
            <a:r>
              <a:rPr lang="tr-TR" altLang="tr-TR" sz="2400"/>
              <a:t>Bu derste nasıl </a:t>
            </a:r>
            <a:r>
              <a:rPr lang="tr-TR" altLang="tr-TR" sz="2400" b="1">
                <a:solidFill>
                  <a:srgbClr val="FF0000"/>
                </a:solidFill>
              </a:rPr>
              <a:t>MERDİVEN MATI</a:t>
            </a:r>
            <a:r>
              <a:rPr lang="tr-TR" altLang="tr-TR" sz="2400"/>
              <a:t> yapacağımızı göreceğiz.</a:t>
            </a:r>
            <a:br>
              <a:rPr lang="tr-TR" altLang="tr-TR" sz="2400"/>
            </a:br>
            <a:r>
              <a:rPr lang="tr-TR" altLang="tr-TR" sz="2400"/>
              <a:t/>
            </a:r>
            <a:br>
              <a:rPr lang="tr-TR" altLang="tr-TR" sz="2400"/>
            </a:br>
            <a:r>
              <a:rPr lang="tr-TR" altLang="tr-TR" sz="2400"/>
              <a:t>Bu konumdan başlayacağız.</a:t>
            </a:r>
            <a:br>
              <a:rPr lang="tr-TR" altLang="tr-TR" sz="2400"/>
            </a:br>
            <a:r>
              <a:rPr lang="tr-TR" altLang="tr-TR" sz="2400"/>
              <a:t/>
            </a:r>
            <a:br>
              <a:rPr lang="tr-TR" altLang="tr-TR" sz="2400"/>
            </a:br>
            <a:r>
              <a:rPr lang="tr-TR" altLang="tr-TR" sz="2400"/>
              <a:t>Siyah Şahı tahtanın en dibine sürükleyerek </a:t>
            </a:r>
            <a:r>
              <a:rPr lang="tr-TR" altLang="tr-TR" sz="2400" b="1"/>
              <a:t>MAT</a:t>
            </a:r>
            <a:r>
              <a:rPr lang="tr-TR" altLang="tr-TR" sz="2400"/>
              <a:t> edeceğiz.</a:t>
            </a:r>
          </a:p>
        </p:txBody>
      </p:sp>
      <p:pic>
        <p:nvPicPr>
          <p:cNvPr id="153603" name="Picture 5" descr="fsquad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159376" y="1052514"/>
            <a:ext cx="5400675" cy="5400675"/>
          </a:xfrm>
          <a:noFill/>
          <a:ln w="19050">
            <a:solidFill>
              <a:srgbClr val="FF0000"/>
            </a:solidFill>
            <a:miter lim="800000"/>
            <a:headEnd/>
            <a:tailEnd/>
          </a:ln>
        </p:spPr>
      </p:pic>
      <p:sp>
        <p:nvSpPr>
          <p:cNvPr id="153604" name="WordArt 8"/>
          <p:cNvSpPr>
            <a:spLocks noChangeArrowheads="1" noChangeShapeType="1" noTextEdit="1"/>
          </p:cNvSpPr>
          <p:nvPr/>
        </p:nvSpPr>
        <p:spPr bwMode="auto">
          <a:xfrm>
            <a:off x="5664200" y="260350"/>
            <a:ext cx="4732338" cy="647700"/>
          </a:xfrm>
          <a:prstGeom prst="rect">
            <a:avLst/>
          </a:prstGeom>
        </p:spPr>
        <p:txBody>
          <a:bodyPr wrap="none" fromWordArt="1">
            <a:prstTxWarp prst="textPlain">
              <a:avLst>
                <a:gd name="adj" fmla="val 50000"/>
              </a:avLst>
            </a:prstTxWarp>
          </a:bodyPr>
          <a:lstStyle/>
          <a:p>
            <a:pPr algn="ctr"/>
            <a:r>
              <a:rPr lang="en-GB" sz="3200" kern="10">
                <a:ln w="9525">
                  <a:solidFill>
                    <a:srgbClr val="FF0000"/>
                  </a:solidFill>
                  <a:round/>
                  <a:headEnd/>
                  <a:tailEnd/>
                </a:ln>
                <a:solidFill>
                  <a:srgbClr val="FFFF00"/>
                </a:solidFill>
                <a:latin typeface="Arial Black" panose="020B0A04020102020204" pitchFamily="34" charset="0"/>
              </a:rPr>
              <a:t>MERDİVEN MATI</a:t>
            </a:r>
          </a:p>
        </p:txBody>
      </p:sp>
    </p:spTree>
    <p:extLst>
      <p:ext uri="{BB962C8B-B14F-4D97-AF65-F5344CB8AC3E}">
        <p14:creationId xmlns:p14="http://schemas.microsoft.com/office/powerpoint/2010/main" val="3977281826"/>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6"/>
          <p:cNvSpPr>
            <a:spLocks noGrp="1" noChangeArrowheads="1"/>
          </p:cNvSpPr>
          <p:nvPr>
            <p:ph type="title"/>
          </p:nvPr>
        </p:nvSpPr>
        <p:spPr>
          <a:xfrm>
            <a:off x="7896226" y="115888"/>
            <a:ext cx="2663825" cy="6049962"/>
          </a:xfrm>
          <a:solidFill>
            <a:srgbClr val="CCFFFF"/>
          </a:solidFill>
          <a:ln w="38100" cmpd="dbl">
            <a:solidFill>
              <a:srgbClr val="FF0000"/>
            </a:solidFill>
            <a:miter lim="800000"/>
            <a:headEnd/>
            <a:tailEnd/>
          </a:ln>
        </p:spPr>
        <p:txBody>
          <a:bodyPr/>
          <a:lstStyle/>
          <a:p>
            <a:pPr eaLnBrk="1" hangingPunct="1">
              <a:lnSpc>
                <a:spcPct val="230000"/>
              </a:lnSpc>
            </a:pPr>
            <a:r>
              <a:rPr lang="tr-TR" altLang="tr-TR" sz="4000" b="1"/>
              <a:t>2.</a:t>
            </a:r>
            <a:r>
              <a:rPr lang="tr-TR" altLang="tr-TR" sz="4000"/>
              <a:t> İlk Kale Şaha saldırıyor. </a:t>
            </a:r>
          </a:p>
        </p:txBody>
      </p:sp>
      <p:pic>
        <p:nvPicPr>
          <p:cNvPr id="154627" name="Picture 5" descr="fsquad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15889"/>
            <a:ext cx="6119813" cy="6048375"/>
          </a:xfrm>
          <a:noFill/>
          <a:ln w="28575">
            <a:solidFill>
              <a:srgbClr val="FF0000"/>
            </a:solidFill>
            <a:miter lim="800000"/>
            <a:headEnd/>
            <a:tailEnd/>
          </a:ln>
        </p:spPr>
      </p:pic>
    </p:spTree>
    <p:extLst>
      <p:ext uri="{BB962C8B-B14F-4D97-AF65-F5344CB8AC3E}">
        <p14:creationId xmlns:p14="http://schemas.microsoft.com/office/powerpoint/2010/main" val="2401412076"/>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6"/>
          <p:cNvSpPr>
            <a:spLocks noGrp="1" noChangeArrowheads="1"/>
          </p:cNvSpPr>
          <p:nvPr>
            <p:ph type="title"/>
          </p:nvPr>
        </p:nvSpPr>
        <p:spPr>
          <a:xfrm>
            <a:off x="1703389" y="115888"/>
            <a:ext cx="2447925" cy="6265862"/>
          </a:xfrm>
          <a:solidFill>
            <a:srgbClr val="CCFFFF"/>
          </a:solidFill>
          <a:ln w="19050">
            <a:solidFill>
              <a:srgbClr val="FF0000"/>
            </a:solidFill>
            <a:miter lim="800000"/>
            <a:headEnd/>
            <a:tailEnd/>
          </a:ln>
        </p:spPr>
        <p:txBody>
          <a:bodyPr/>
          <a:lstStyle/>
          <a:p>
            <a:pPr algn="l" eaLnBrk="1" hangingPunct="1">
              <a:lnSpc>
                <a:spcPct val="120000"/>
              </a:lnSpc>
            </a:pPr>
            <a:r>
              <a:rPr lang="tr-TR" altLang="tr-TR" sz="2400" b="1"/>
              <a:t>3.</a:t>
            </a:r>
            <a:r>
              <a:rPr lang="tr-TR" altLang="tr-TR" sz="2400"/>
              <a:t> Şimdi öteki Kale şah çekiyor.</a:t>
            </a:r>
            <a:br>
              <a:rPr lang="tr-TR" altLang="tr-TR" sz="2400"/>
            </a:br>
            <a:r>
              <a:rPr lang="tr-TR" altLang="tr-TR" sz="2400"/>
              <a:t/>
            </a:r>
            <a:br>
              <a:rPr lang="tr-TR" altLang="tr-TR" sz="2400"/>
            </a:br>
            <a:r>
              <a:rPr lang="tr-TR" altLang="tr-TR" sz="2400"/>
              <a:t>Kaleler tahtayı merdiven gibi düşünürsek, adım adım yukarıya çıkıyorlar. </a:t>
            </a:r>
            <a:br>
              <a:rPr lang="tr-TR" altLang="tr-TR" sz="2400"/>
            </a:br>
            <a:r>
              <a:rPr lang="tr-TR" altLang="tr-TR" sz="2400"/>
              <a:t/>
            </a:r>
            <a:br>
              <a:rPr lang="tr-TR" altLang="tr-TR" sz="2400"/>
            </a:br>
            <a:r>
              <a:rPr lang="tr-TR" altLang="tr-TR" sz="2400"/>
              <a:t>Şah yine yukarıya çıkmalı. </a:t>
            </a:r>
          </a:p>
        </p:txBody>
      </p:sp>
      <p:pic>
        <p:nvPicPr>
          <p:cNvPr id="155651" name="Picture 5" descr="fsquad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224339" y="115888"/>
            <a:ext cx="6408737" cy="6265862"/>
          </a:xfrm>
          <a:noFill/>
          <a:ln w="19050">
            <a:solidFill>
              <a:srgbClr val="FF0000"/>
            </a:solidFill>
            <a:miter lim="800000"/>
            <a:headEnd/>
            <a:tailEnd/>
          </a:ln>
        </p:spPr>
      </p:pic>
    </p:spTree>
    <p:extLst>
      <p:ext uri="{BB962C8B-B14F-4D97-AF65-F5344CB8AC3E}">
        <p14:creationId xmlns:p14="http://schemas.microsoft.com/office/powerpoint/2010/main" val="2634053891"/>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6"/>
          <p:cNvSpPr>
            <a:spLocks noGrp="1" noChangeArrowheads="1"/>
          </p:cNvSpPr>
          <p:nvPr>
            <p:ph type="title"/>
          </p:nvPr>
        </p:nvSpPr>
        <p:spPr>
          <a:xfrm>
            <a:off x="7751763" y="115888"/>
            <a:ext cx="2736850" cy="6049962"/>
          </a:xfrm>
          <a:solidFill>
            <a:srgbClr val="CCFFFF"/>
          </a:solidFill>
          <a:ln w="28575">
            <a:solidFill>
              <a:srgbClr val="FF0000"/>
            </a:solidFill>
            <a:miter lim="800000"/>
            <a:headEnd/>
            <a:tailEnd/>
          </a:ln>
        </p:spPr>
        <p:txBody>
          <a:bodyPr/>
          <a:lstStyle/>
          <a:p>
            <a:pPr algn="l" eaLnBrk="1" hangingPunct="1">
              <a:lnSpc>
                <a:spcPct val="160000"/>
              </a:lnSpc>
            </a:pPr>
            <a:r>
              <a:rPr lang="tr-TR" altLang="tr-TR" sz="2400" b="1"/>
              <a:t>4.</a:t>
            </a:r>
            <a:r>
              <a:rPr lang="tr-TR" altLang="tr-TR" sz="2400"/>
              <a:t> Şimdi yine öteki Kale şah çekiyor. </a:t>
            </a:r>
            <a:br>
              <a:rPr lang="tr-TR" altLang="tr-TR" sz="2400"/>
            </a:br>
            <a:r>
              <a:rPr lang="tr-TR" altLang="tr-TR" sz="2400"/>
              <a:t/>
            </a:r>
            <a:br>
              <a:rPr lang="tr-TR" altLang="tr-TR" sz="2400"/>
            </a:br>
            <a:r>
              <a:rPr lang="tr-TR" altLang="tr-TR" sz="2400"/>
              <a:t>Meridivende yukarıya doğru bir adım daha atıldı.</a:t>
            </a:r>
            <a:br>
              <a:rPr lang="tr-TR" altLang="tr-TR" sz="2400"/>
            </a:br>
            <a:r>
              <a:rPr lang="tr-TR" altLang="tr-TR" sz="2400"/>
              <a:t/>
            </a:r>
            <a:br>
              <a:rPr lang="tr-TR" altLang="tr-TR" sz="2400"/>
            </a:br>
            <a:r>
              <a:rPr lang="tr-TR" altLang="tr-TR" sz="2400"/>
              <a:t>Basamaklar yavaş yavaş bitiyor! </a:t>
            </a:r>
          </a:p>
        </p:txBody>
      </p:sp>
      <p:pic>
        <p:nvPicPr>
          <p:cNvPr id="156675" name="Picture 5" descr="fsquad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58926" y="44450"/>
            <a:ext cx="6049963" cy="6121400"/>
          </a:xfrm>
          <a:noFill/>
          <a:ln w="19050">
            <a:solidFill>
              <a:srgbClr val="FF0000"/>
            </a:solidFill>
            <a:miter lim="800000"/>
            <a:headEnd/>
            <a:tailEnd/>
          </a:ln>
        </p:spPr>
      </p:pic>
    </p:spTree>
    <p:extLst>
      <p:ext uri="{BB962C8B-B14F-4D97-AF65-F5344CB8AC3E}">
        <p14:creationId xmlns:p14="http://schemas.microsoft.com/office/powerpoint/2010/main" val="3685151800"/>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6"/>
          <p:cNvSpPr>
            <a:spLocks noGrp="1" noChangeArrowheads="1"/>
          </p:cNvSpPr>
          <p:nvPr>
            <p:ph type="title"/>
          </p:nvPr>
        </p:nvSpPr>
        <p:spPr>
          <a:xfrm>
            <a:off x="1631950" y="115888"/>
            <a:ext cx="2808288" cy="5962650"/>
          </a:xfrm>
          <a:solidFill>
            <a:srgbClr val="CCFFFF"/>
          </a:solidFill>
          <a:ln w="19050">
            <a:solidFill>
              <a:srgbClr val="FF0000"/>
            </a:solidFill>
            <a:miter lim="800000"/>
            <a:headEnd/>
            <a:tailEnd/>
          </a:ln>
        </p:spPr>
        <p:txBody>
          <a:bodyPr/>
          <a:lstStyle/>
          <a:p>
            <a:pPr algn="l" eaLnBrk="1" hangingPunct="1">
              <a:lnSpc>
                <a:spcPct val="160000"/>
              </a:lnSpc>
            </a:pPr>
            <a:r>
              <a:rPr lang="tr-TR" altLang="tr-TR" sz="2400" b="1"/>
              <a:t>5.</a:t>
            </a:r>
            <a:r>
              <a:rPr lang="tr-TR" altLang="tr-TR" sz="2400"/>
              <a:t> Sıra öteki Kaleye geliyor. </a:t>
            </a:r>
            <a:br>
              <a:rPr lang="tr-TR" altLang="tr-TR" sz="2400"/>
            </a:br>
            <a:r>
              <a:rPr lang="tr-TR" altLang="tr-TR" sz="2400"/>
              <a:t/>
            </a:r>
            <a:br>
              <a:rPr lang="tr-TR" altLang="tr-TR" sz="2400"/>
            </a:br>
            <a:r>
              <a:rPr lang="tr-TR" altLang="tr-TR" sz="2400"/>
              <a:t>Şah yine yukarı çıkmak zorunda, aşağıya geçiş yok.</a:t>
            </a:r>
            <a:br>
              <a:rPr lang="tr-TR" altLang="tr-TR" sz="2400"/>
            </a:br>
            <a:r>
              <a:rPr lang="tr-TR" altLang="tr-TR" sz="2400"/>
              <a:t/>
            </a:r>
            <a:br>
              <a:rPr lang="tr-TR" altLang="tr-TR" sz="2400"/>
            </a:br>
            <a:r>
              <a:rPr lang="tr-TR" altLang="tr-TR" sz="2400"/>
              <a:t>Son basamağa gelindi! </a:t>
            </a:r>
          </a:p>
        </p:txBody>
      </p:sp>
      <p:pic>
        <p:nvPicPr>
          <p:cNvPr id="157699" name="Picture 5" descr="fsquad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83113" y="44451"/>
            <a:ext cx="6049962" cy="6049963"/>
          </a:xfrm>
          <a:noFill/>
          <a:ln w="19050">
            <a:solidFill>
              <a:srgbClr val="FF0000"/>
            </a:solidFill>
            <a:miter lim="800000"/>
            <a:headEnd/>
            <a:tailEnd/>
          </a:ln>
        </p:spPr>
      </p:pic>
    </p:spTree>
    <p:extLst>
      <p:ext uri="{BB962C8B-B14F-4D97-AF65-F5344CB8AC3E}">
        <p14:creationId xmlns:p14="http://schemas.microsoft.com/office/powerpoint/2010/main" val="1710158579"/>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6"/>
          <p:cNvSpPr>
            <a:spLocks noGrp="1" noChangeArrowheads="1"/>
          </p:cNvSpPr>
          <p:nvPr>
            <p:ph type="title"/>
          </p:nvPr>
        </p:nvSpPr>
        <p:spPr>
          <a:xfrm>
            <a:off x="7896226" y="115888"/>
            <a:ext cx="2663825" cy="6121400"/>
          </a:xfrm>
          <a:solidFill>
            <a:srgbClr val="CCFFFF"/>
          </a:solidFill>
          <a:ln>
            <a:solidFill>
              <a:srgbClr val="FF0000"/>
            </a:solidFill>
            <a:miter lim="800000"/>
            <a:headEnd/>
            <a:tailEnd/>
          </a:ln>
        </p:spPr>
        <p:txBody>
          <a:bodyPr/>
          <a:lstStyle/>
          <a:p>
            <a:pPr algn="l" eaLnBrk="1" hangingPunct="1"/>
            <a:r>
              <a:rPr lang="tr-TR" altLang="tr-TR" sz="2400" b="1"/>
              <a:t>6.</a:t>
            </a:r>
            <a:r>
              <a:rPr lang="tr-TR" altLang="tr-TR" sz="2400"/>
              <a:t> Birinci Kale tekrar harekete geçiyor. </a:t>
            </a:r>
            <a:br>
              <a:rPr lang="tr-TR" altLang="tr-TR" sz="2400"/>
            </a:br>
            <a:r>
              <a:rPr lang="tr-TR" altLang="tr-TR" sz="2400"/>
              <a:t/>
            </a:r>
            <a:br>
              <a:rPr lang="tr-TR" altLang="tr-TR" sz="2400"/>
            </a:br>
            <a:r>
              <a:rPr lang="tr-TR" altLang="tr-TR" sz="2400"/>
              <a:t>Bu sefer kaçacak yer yok.</a:t>
            </a:r>
            <a:br>
              <a:rPr lang="tr-TR" altLang="tr-TR" sz="2400"/>
            </a:br>
            <a:r>
              <a:rPr lang="tr-TR" altLang="tr-TR" sz="2400"/>
              <a:t/>
            </a:r>
            <a:br>
              <a:rPr lang="tr-TR" altLang="tr-TR" sz="2400"/>
            </a:br>
            <a:r>
              <a:rPr lang="tr-TR" altLang="tr-TR" sz="2400"/>
              <a:t>Aşağıya gidemez çünkü öteki Kalenin atış alanına girmiş olur.</a:t>
            </a:r>
            <a:br>
              <a:rPr lang="tr-TR" altLang="tr-TR" sz="2400"/>
            </a:br>
            <a:r>
              <a:rPr lang="tr-TR" altLang="tr-TR" sz="2400"/>
              <a:t/>
            </a:r>
            <a:br>
              <a:rPr lang="tr-TR" altLang="tr-TR" sz="2400"/>
            </a:br>
            <a:r>
              <a:rPr lang="tr-TR" altLang="tr-TR" sz="2400" b="1"/>
              <a:t>ŞAH MAT</a:t>
            </a:r>
            <a:r>
              <a:rPr lang="tr-TR" altLang="tr-TR" sz="2400"/>
              <a:t> Oyun bitmiştir. </a:t>
            </a:r>
          </a:p>
        </p:txBody>
      </p:sp>
      <p:pic>
        <p:nvPicPr>
          <p:cNvPr id="158723" name="Picture 5" descr="fsquad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15888"/>
            <a:ext cx="6119813" cy="6119812"/>
          </a:xfrm>
          <a:noFill/>
          <a:ln w="12700">
            <a:solidFill>
              <a:srgbClr val="FF0000"/>
            </a:solidFill>
            <a:miter lim="800000"/>
            <a:headEnd/>
            <a:tailEnd/>
          </a:ln>
        </p:spPr>
      </p:pic>
    </p:spTree>
    <p:extLst>
      <p:ext uri="{BB962C8B-B14F-4D97-AF65-F5344CB8AC3E}">
        <p14:creationId xmlns:p14="http://schemas.microsoft.com/office/powerpoint/2010/main" val="222531342"/>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6"/>
          <p:cNvSpPr>
            <a:spLocks noGrp="1" noChangeArrowheads="1"/>
          </p:cNvSpPr>
          <p:nvPr>
            <p:ph type="title"/>
          </p:nvPr>
        </p:nvSpPr>
        <p:spPr>
          <a:xfrm>
            <a:off x="1524000" y="115888"/>
            <a:ext cx="2700338" cy="6742112"/>
          </a:xfrm>
          <a:solidFill>
            <a:srgbClr val="CCFFFF"/>
          </a:solidFill>
          <a:ln w="12700">
            <a:solidFill>
              <a:srgbClr val="FF0000"/>
            </a:solidFill>
            <a:miter lim="800000"/>
            <a:headEnd/>
            <a:tailEnd/>
          </a:ln>
        </p:spPr>
        <p:txBody>
          <a:bodyPr/>
          <a:lstStyle/>
          <a:p>
            <a:pPr algn="l" eaLnBrk="1" hangingPunct="1">
              <a:lnSpc>
                <a:spcPct val="150000"/>
              </a:lnSpc>
            </a:pPr>
            <a:r>
              <a:rPr lang="tr-TR" altLang="tr-TR" sz="2000" b="1"/>
              <a:t>7.</a:t>
            </a:r>
            <a:r>
              <a:rPr lang="tr-TR" altLang="tr-TR" sz="2000"/>
              <a:t> Şimdi aynı konumu baştan inceleyeceğiz ama bu sefer Siyah işleri biraz zorlaştıracak.</a:t>
            </a:r>
            <a:br>
              <a:rPr lang="tr-TR" altLang="tr-TR" sz="2000"/>
            </a:br>
            <a:r>
              <a:rPr lang="tr-TR" altLang="tr-TR" sz="2000"/>
              <a:t/>
            </a:r>
            <a:br>
              <a:rPr lang="tr-TR" altLang="tr-TR" sz="2000"/>
            </a:br>
            <a:r>
              <a:rPr lang="tr-TR" altLang="tr-TR" sz="2000"/>
              <a:t>Şah bu sefer kalelerden birinin üzerine gitmeye çalışıyor.</a:t>
            </a:r>
            <a:br>
              <a:rPr lang="tr-TR" altLang="tr-TR" sz="2000"/>
            </a:br>
            <a:r>
              <a:rPr lang="tr-TR" altLang="tr-TR" sz="2000"/>
              <a:t/>
            </a:r>
            <a:br>
              <a:rPr lang="tr-TR" altLang="tr-TR" sz="2000"/>
            </a:br>
            <a:r>
              <a:rPr lang="tr-TR" altLang="tr-TR" sz="2000"/>
              <a:t>Bakalım ne olacak? </a:t>
            </a:r>
          </a:p>
        </p:txBody>
      </p:sp>
      <p:pic>
        <p:nvPicPr>
          <p:cNvPr id="159747" name="Picture 5" descr="fsquad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367213" y="115888"/>
            <a:ext cx="6183312" cy="6183312"/>
          </a:xfrm>
          <a:noFill/>
          <a:ln w="19050">
            <a:solidFill>
              <a:srgbClr val="FF0000"/>
            </a:solidFill>
            <a:miter lim="800000"/>
            <a:headEnd/>
            <a:tailEnd/>
          </a:ln>
        </p:spPr>
      </p:pic>
    </p:spTree>
    <p:extLst>
      <p:ext uri="{BB962C8B-B14F-4D97-AF65-F5344CB8AC3E}">
        <p14:creationId xmlns:p14="http://schemas.microsoft.com/office/powerpoint/2010/main" val="4255620005"/>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6"/>
          <p:cNvSpPr>
            <a:spLocks noGrp="1" noChangeArrowheads="1"/>
          </p:cNvSpPr>
          <p:nvPr>
            <p:ph type="title"/>
          </p:nvPr>
        </p:nvSpPr>
        <p:spPr>
          <a:xfrm>
            <a:off x="7751764" y="115889"/>
            <a:ext cx="2808287" cy="6192837"/>
          </a:xfrm>
          <a:solidFill>
            <a:srgbClr val="CCFFFF"/>
          </a:solidFill>
          <a:ln w="38100" cmpd="dbl">
            <a:solidFill>
              <a:srgbClr val="FF0000"/>
            </a:solidFill>
            <a:miter lim="800000"/>
            <a:headEnd/>
            <a:tailEnd/>
          </a:ln>
        </p:spPr>
        <p:txBody>
          <a:bodyPr/>
          <a:lstStyle/>
          <a:p>
            <a:pPr algn="l" eaLnBrk="1" hangingPunct="1">
              <a:lnSpc>
                <a:spcPct val="160000"/>
              </a:lnSpc>
            </a:pPr>
            <a:r>
              <a:rPr lang="tr-TR" altLang="tr-TR" sz="1800" b="1"/>
              <a:t>8.</a:t>
            </a:r>
            <a:r>
              <a:rPr lang="tr-TR" altLang="tr-TR" sz="1800"/>
              <a:t> Yine ikinci Kale Şaha ateş açıyor.</a:t>
            </a:r>
            <a:br>
              <a:rPr lang="tr-TR" altLang="tr-TR" sz="1800"/>
            </a:br>
            <a:r>
              <a:rPr lang="tr-TR" altLang="tr-TR" sz="1800"/>
              <a:t/>
            </a:r>
            <a:br>
              <a:rPr lang="tr-TR" altLang="tr-TR" sz="1800"/>
            </a:br>
            <a:r>
              <a:rPr lang="tr-TR" altLang="tr-TR" sz="1800"/>
              <a:t>Şimdi Siyah Şah cesur bir şekilde Kalenin üzerine gidiyor.</a:t>
            </a:r>
            <a:br>
              <a:rPr lang="tr-TR" altLang="tr-TR" sz="1800"/>
            </a:br>
            <a:r>
              <a:rPr lang="tr-TR" altLang="tr-TR" sz="1800"/>
              <a:t/>
            </a:r>
            <a:br>
              <a:rPr lang="tr-TR" altLang="tr-TR" sz="1800"/>
            </a:br>
            <a:r>
              <a:rPr lang="tr-TR" altLang="tr-TR" sz="1800"/>
              <a:t>Beyaz dikkatli olmalı, simdi ilk Kale ateş açarsa Siyah Şah öteki Kaleyi </a:t>
            </a:r>
            <a:r>
              <a:rPr lang="tr-TR" altLang="tr-TR" sz="1800" b="1"/>
              <a:t>ALABİLİR.</a:t>
            </a:r>
            <a:r>
              <a:rPr lang="tr-TR" altLang="tr-TR" sz="1800"/>
              <a:t/>
            </a:r>
            <a:br>
              <a:rPr lang="tr-TR" altLang="tr-TR" sz="1800"/>
            </a:br>
            <a:r>
              <a:rPr lang="tr-TR" altLang="tr-TR" sz="1800"/>
              <a:t/>
            </a:r>
            <a:br>
              <a:rPr lang="tr-TR" altLang="tr-TR" sz="1800"/>
            </a:br>
            <a:r>
              <a:rPr lang="tr-TR" altLang="tr-TR" sz="1800"/>
              <a:t>Öyleyse ne yapmalı? </a:t>
            </a:r>
          </a:p>
        </p:txBody>
      </p:sp>
      <p:pic>
        <p:nvPicPr>
          <p:cNvPr id="160771" name="Picture 5" descr="fsquad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115888"/>
            <a:ext cx="5976938" cy="6121400"/>
          </a:xfrm>
          <a:noFill/>
          <a:ln w="28575">
            <a:solidFill>
              <a:srgbClr val="FF0000"/>
            </a:solidFill>
            <a:miter lim="800000"/>
            <a:headEnd/>
            <a:tailEnd/>
          </a:ln>
        </p:spPr>
      </p:pic>
    </p:spTree>
    <p:extLst>
      <p:ext uri="{BB962C8B-B14F-4D97-AF65-F5344CB8AC3E}">
        <p14:creationId xmlns:p14="http://schemas.microsoft.com/office/powerpoint/2010/main" val="3631751630"/>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Words>
  <Application>Microsoft Office PowerPoint</Application>
  <PresentationFormat>Özel</PresentationFormat>
  <Paragraphs>11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12. HAFTA</vt:lpstr>
      <vt:lpstr>Bu derste nasıl MERDİVEN MATI yapacağımızı göreceğiz.  Bu konumdan başlayacağız.  Siyah Şahı tahtanın en dibine sürükleyerek MAT edeceğiz.</vt:lpstr>
      <vt:lpstr>2. İlk Kale Şaha saldırıyor. </vt:lpstr>
      <vt:lpstr>3. Şimdi öteki Kale şah çekiyor.  Kaleler tahtayı merdiven gibi düşünürsek, adım adım yukarıya çıkıyorlar.   Şah yine yukarıya çıkmalı. </vt:lpstr>
      <vt:lpstr>4. Şimdi yine öteki Kale şah çekiyor.   Meridivende yukarıya doğru bir adım daha atıldı.  Basamaklar yavaş yavaş bitiyor! </vt:lpstr>
      <vt:lpstr>5. Sıra öteki Kaleye geliyor.   Şah yine yukarı çıkmak zorunda, aşağıya geçiş yok.  Son basamağa gelindi! </vt:lpstr>
      <vt:lpstr>6. Birinci Kale tekrar harekete geçiyor.   Bu sefer kaçacak yer yok.  Aşağıya gidemez çünkü öteki Kalenin atış alanına girmiş olur.  ŞAH MAT Oyun bitmiştir. </vt:lpstr>
      <vt:lpstr>7. Şimdi aynı konumu baştan inceleyeceğiz ama bu sefer Siyah işleri biraz zorlaştıracak.  Şah bu sefer kalelerden birinin üzerine gitmeye çalışıyor.  Bakalım ne olacak? </vt:lpstr>
      <vt:lpstr>8. Yine ikinci Kale Şaha ateş açıyor.  Şimdi Siyah Şah cesur bir şekilde Kalenin üzerine gidiyor.  Beyaz dikkatli olmalı, simdi ilk Kale ateş açarsa Siyah Şah öteki Kaleyi ALABİLİR.  Öyleyse ne yapmalı? </vt:lpstr>
      <vt:lpstr>9. Beyaz Kale saldırıdan kaçar.   Tahtanın öteki yanına gider.  Yalnız en uzağa gitmez çünkü o zaman arkadaşının yolunu kapatmış olur.  Şimdi Siyah Şah yine Kalelerin üzerine gitmeye başlar.  Bakalım zamanında oraya ulaşabilecek mi?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HAFTA</dc:title>
  <dc:creator>user</dc:creator>
  <cp:lastModifiedBy>user</cp:lastModifiedBy>
  <cp:revision>4</cp:revision>
  <dcterms:created xsi:type="dcterms:W3CDTF">2020-04-27T08:28:51Z</dcterms:created>
  <dcterms:modified xsi:type="dcterms:W3CDTF">2020-05-03T13:16:16Z</dcterms:modified>
</cp:coreProperties>
</file>