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9" r:id="rId3"/>
    <p:sldId id="300" r:id="rId4"/>
    <p:sldId id="275" r:id="rId5"/>
    <p:sldId id="314" r:id="rId6"/>
    <p:sldId id="315" r:id="rId7"/>
    <p:sldId id="260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98A6-5BCE-4C81-85DB-A5F681BD31F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F709-797B-4C25-987F-B551ADACCB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92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63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3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5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85B85D-BEF6-0931-49E4-69F6D5A44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680511C-9714-902F-F7F2-9AD4C9E44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237EF-1CF2-3CD9-5657-AE2922A8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2FE7D2-AB82-1741-AD1A-C5BA1544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C6739F-5003-AB1F-CCCA-96BA1DF9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4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A68FEC-CD4D-8D79-B0B1-EA859D3F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F25101C-C05C-6C6B-1973-B9EB729B5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24EFD1-11B2-8AC2-04B4-D28CEBAC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98B9641-F781-58FE-A999-0B00C69A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C6C4706-4C51-241B-D68D-4A02A53B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4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18DC24C-0C35-E23F-816B-1A6C0358D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09489E8-B4C5-CC5B-18BB-58B6DE8F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396FEE-7D91-7652-794D-2A208013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7AEF38-7E4D-93F8-3B75-B067F5DA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374214-33E1-D1B1-1CA4-CC617E51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507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087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019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342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205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460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99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4822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44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7CDC5-3323-4319-A430-28297E5C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855EF4-F604-2C78-1462-4122AF8B9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661CAA-F654-58EC-FC52-D43CEADE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298937C-22FC-E47A-7934-9FACFDD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98AE3C-D7A0-D84F-8FE6-F13E108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784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00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3705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159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87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797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02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708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967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03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A6BE0E-95A8-2EF3-CAB2-FF552AEF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4D2CD6-31EB-F233-6B91-AE1D27A6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D40751-9546-9ED6-E875-A8EBA2E2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DDE7AD-5389-EA42-2C9A-6D32C38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470436-DFA0-0A94-BE66-B8B319BD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7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B5596-84C2-7E89-311C-BD949EC4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49A87-3EDB-9C42-67A5-5E865380F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4ED1EA-B4EE-99FB-FABE-1B4C811D0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A685D8-6F71-7751-C872-11B8AD90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14B297D-5702-608A-E697-1382E34A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07734B-3655-64F4-3C9E-462C0D3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8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C73D7C-A33D-37C6-DDFE-1AB452CC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070EC4-0429-AEC6-6BE2-7AFA67D77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15872A-F428-688D-1C88-E5489B3DB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358161A-EF18-D436-323A-4442F2F96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DED40FA-F7E4-207A-EE80-54EF50C27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3B838A-DDAE-50EF-5DEE-3F310E172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1313337-CE1F-77D4-1FCC-477D46CC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D26E750-FA65-8AB2-D404-4F75FD30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08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64923F-27A3-D437-220E-63EE3402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693DCD2-DF99-4226-63E3-7C0E188C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EF6D92A-FD96-91FB-78A3-F2BC9AE3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FEDE1AC-9E98-582E-B7AC-CD708C24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4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837E6C2-4A69-827A-A4A1-F801367D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66A2635-917D-63EC-11C3-75CB3CC8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3AF6D1-A5B2-5084-BAE9-08D72E74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C3C0A2-D6FC-7CAA-4C01-7344F458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116DBC-6451-FD39-1FC8-31DA6C68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A6CB817-5080-AF3A-388F-1E644239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AC64EE-A328-32D0-8DEF-DA19F9D2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4590AF-E590-D319-064C-B6FBDDBC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C1111B-257F-F8DF-3DB0-4884F9B5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7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5DEB89-2F44-91D0-DBD3-49E8A0B2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02866F1-F3B0-4B24-9A68-86E950218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47B16D2-76E5-345C-9C77-40F553185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1124F2-21A6-59FB-E3DC-4D55CAD5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8458285-202A-C91F-94D4-C3518D25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01E616-70D2-F98B-8A06-BB200AB6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7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1FD2A36-3F16-2B8E-1E4C-DE6713E7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34251F2-8633-6289-B13F-88B97233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E77417-E68A-B07A-1D09-F6EEA41EA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0BD6-419E-4360-B751-60DF7EA895B5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C62BC4A-D78C-825E-DB76-28F8EE5FA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6E0637-F26A-3417-FE92-86107A1DE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B60B-CB8A-43E5-9F4C-BFD98F793A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9383099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  <a:p>
            <a:pPr lvl="0"/>
            <a:r>
              <a:rPr lang="tr-TR" b="1" dirty="0">
                <a:latin typeface="Arial Narrow" panose="020B0606020202030204" pitchFamily="34" charset="0"/>
              </a:rPr>
              <a:t>THE BASIS OF EMOTIONS</a:t>
            </a:r>
            <a:endParaRPr b="1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F3DF44-548B-4EE3-A3A6-CA943696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1" y="3525011"/>
            <a:ext cx="4038600" cy="2006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39350" y="1604797"/>
            <a:ext cx="6816757" cy="10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1"/>
            <a:r>
              <a:rPr lang="en-US" altLang="tr-TR" sz="3200" dirty="0">
                <a:latin typeface="Arial Narrow" panose="020B0606020202030204" pitchFamily="34" charset="0"/>
              </a:rPr>
              <a:t>Emotions arise as a result of genetics and learning.</a:t>
            </a:r>
            <a:endParaRPr lang="tr-TR" altLang="tr-TR" sz="3200" b="1" dirty="0">
              <a:latin typeface="Arial Narrow" panose="020B0606020202030204" pitchFamily="34" charset="0"/>
            </a:endParaRPr>
          </a:p>
          <a:p>
            <a:pPr marL="626518" lvl="1" indent="0">
              <a:buNone/>
            </a:pPr>
            <a:r>
              <a:rPr lang="en-US" altLang="tr-TR" sz="3200" b="1" dirty="0">
                <a:latin typeface="Arial Narrow" panose="020B0606020202030204" pitchFamily="34" charset="0"/>
              </a:rPr>
              <a:t>It allows us to deal with important events.</a:t>
            </a:r>
            <a:endParaRPr lang="en-US" altLang="tr-TR" sz="2667" b="1" dirty="0">
              <a:latin typeface="Arial Narrow" panose="020B0606020202030204" pitchFamily="34" charset="0"/>
            </a:endParaRPr>
          </a:p>
          <a:p>
            <a:pPr marL="626518" lvl="1" indent="0">
              <a:buNone/>
            </a:pPr>
            <a:r>
              <a:rPr lang="en-US" altLang="tr-TR" sz="2667" dirty="0">
                <a:latin typeface="Arial Narrow" panose="020B0606020202030204" pitchFamily="34" charset="0"/>
              </a:rPr>
              <a:t>Genetic predisposition and learned emotional responses underlie most psychiatric disorders: depression, panic attacks and phobias.</a:t>
            </a:r>
            <a:endParaRPr lang="en-US" altLang="tr-TR" sz="32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F5F47FC-9414-4524-AF05-873706D78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171" y="213018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2005199" y="1139435"/>
            <a:ext cx="2282044" cy="4579120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7272867" y="1138767"/>
            <a:ext cx="4919133" cy="4580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altLang="tr-TR" sz="3200" dirty="0">
                <a:latin typeface="Arial Narrow" panose="020B0606020202030204" pitchFamily="34" charset="0"/>
              </a:rPr>
              <a:t>Paul Ekman: people around the world can recognize 7 facial </a:t>
            </a:r>
            <a:r>
              <a:rPr lang="en-US" altLang="tr-TR" sz="3200" dirty="0" err="1">
                <a:latin typeface="Arial Narrow" panose="020B0606020202030204" pitchFamily="34" charset="0"/>
              </a:rPr>
              <a:t>expressions:sadness</a:t>
            </a:r>
            <a:r>
              <a:rPr lang="en-US" altLang="tr-TR" sz="3200" dirty="0">
                <a:latin typeface="Arial Narrow" panose="020B0606020202030204" pitchFamily="34" charset="0"/>
              </a:rPr>
              <a:t>, fear, anger, disgust, contempt, happiness and surprise.</a:t>
            </a:r>
            <a:endParaRPr lang="tr-TR" altLang="tr-TR" sz="3200" i="1" dirty="0">
              <a:latin typeface="Arial Narrow" panose="020B0606020202030204" pitchFamily="34" charset="0"/>
            </a:endParaRPr>
          </a:p>
          <a:p>
            <a:pPr marL="118530" indent="0">
              <a:buNone/>
            </a:pPr>
            <a:endParaRPr lang="en-US" altLang="tr-TR" sz="3200" dirty="0">
              <a:latin typeface="Arial Narrow" panose="020B0606020202030204" pitchFamily="34" charset="0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199457" y="1316765"/>
            <a:ext cx="3666844" cy="389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333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842E76-CB73-4E21-ACDB-29B5923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09" y="2620214"/>
            <a:ext cx="2149576" cy="18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028734"/>
            <a:ext cx="787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67" y="2084852"/>
            <a:ext cx="2065036" cy="29220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67" y="2276873"/>
            <a:ext cx="3608340" cy="23961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71" y="1561201"/>
            <a:ext cx="3111836" cy="311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3392" y="1796819"/>
            <a:ext cx="6816757" cy="48005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altLang="tr-TR" sz="3200" b="1" dirty="0">
                <a:latin typeface="Arial Narrow" panose="020B0606020202030204" pitchFamily="34" charset="0"/>
              </a:rPr>
              <a:t>There are two important circuits in the brain related to emotions.</a:t>
            </a:r>
            <a:endParaRPr lang="tr-TR" altLang="tr-TR" sz="3200" b="1" dirty="0">
              <a:latin typeface="Arial Narrow" panose="020B0606020202030204" pitchFamily="34" charset="0"/>
            </a:endParaRPr>
          </a:p>
          <a:p>
            <a:r>
              <a:rPr lang="en-US" altLang="tr-TR" sz="3200" dirty="0">
                <a:latin typeface="Arial Narrow" panose="020B0606020202030204" pitchFamily="34" charset="0"/>
              </a:rPr>
              <a:t>The first of these is fast, unconscious.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en-US" altLang="tr-TR" sz="3200" dirty="0">
                <a:latin typeface="Arial Narrow" panose="020B0606020202030204" pitchFamily="34" charset="0"/>
              </a:rPr>
              <a:t>Recognizes incoming stimuli and reacts before reaching the level of consciousness</a:t>
            </a:r>
            <a:endParaRPr lang="tr-TR" altLang="tr-TR" sz="3200" dirty="0">
              <a:latin typeface="Arial Narrow" panose="020B0606020202030204" pitchFamily="34" charset="0"/>
            </a:endParaRPr>
          </a:p>
          <a:p>
            <a:r>
              <a:rPr lang="tr-TR" altLang="tr-TR" sz="3200" dirty="0" err="1">
                <a:latin typeface="Arial Narrow" panose="020B0606020202030204" pitchFamily="34" charset="0"/>
              </a:rPr>
              <a:t>Ex</a:t>
            </a:r>
            <a:r>
              <a:rPr lang="tr-TR" altLang="tr-TR" sz="3200" dirty="0">
                <a:latin typeface="Arial Narrow" panose="020B0606020202030204" pitchFamily="34" charset="0"/>
              </a:rPr>
              <a:t>: </a:t>
            </a:r>
            <a:r>
              <a:rPr lang="tr-TR" altLang="tr-TR" sz="3200" dirty="0" err="1">
                <a:latin typeface="Arial Narrow" panose="020B0606020202030204" pitchFamily="34" charset="0"/>
              </a:rPr>
              <a:t>Fear</a:t>
            </a:r>
            <a:r>
              <a:rPr lang="tr-TR" altLang="tr-TR" sz="3200" dirty="0">
                <a:latin typeface="Arial Narrow" panose="020B0606020202030204" pitchFamily="34" charset="0"/>
              </a:rPr>
              <a:t> of </a:t>
            </a:r>
            <a:r>
              <a:rPr lang="tr-TR" altLang="tr-TR" sz="3200" dirty="0" err="1">
                <a:latin typeface="Arial Narrow" panose="020B0606020202030204" pitchFamily="34" charset="0"/>
              </a:rPr>
              <a:t>spiders</a:t>
            </a:r>
            <a:r>
              <a:rPr lang="tr-TR" altLang="tr-TR" sz="3200" dirty="0">
                <a:latin typeface="Arial Narrow" panose="020B0606020202030204" pitchFamily="34" charset="0"/>
              </a:rPr>
              <a:t>, </a:t>
            </a:r>
            <a:r>
              <a:rPr lang="tr-TR" altLang="tr-TR" sz="3200" dirty="0" err="1">
                <a:latin typeface="Arial Narrow" panose="020B0606020202030204" pitchFamily="34" charset="0"/>
              </a:rPr>
              <a:t>heights</a:t>
            </a:r>
            <a:r>
              <a:rPr lang="tr-TR" altLang="tr-TR" sz="3200" dirty="0">
                <a:latin typeface="Arial Narrow" panose="020B0606020202030204" pitchFamily="34" charset="0"/>
              </a:rPr>
              <a:t>, </a:t>
            </a:r>
            <a:r>
              <a:rPr lang="tr-TR" altLang="tr-TR" sz="3200" dirty="0" err="1">
                <a:latin typeface="Arial Narrow" panose="020B0606020202030204" pitchFamily="34" charset="0"/>
              </a:rPr>
              <a:t>thunder</a:t>
            </a:r>
            <a:endParaRPr lang="en-US" altLang="tr-TR" sz="3200" dirty="0">
              <a:latin typeface="Arial Narrow" panose="020B0606020202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7A4E7F6-5E85-452E-B645-ACEB222C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564905"/>
            <a:ext cx="4032448" cy="2074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Geniş ekran</PresentationFormat>
  <Paragraphs>11</Paragraphs>
  <Slides>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Abril Fatface</vt:lpstr>
      <vt:lpstr>Arial</vt:lpstr>
      <vt:lpstr>Arial Narrow</vt:lpstr>
      <vt:lpstr>Calibri</vt:lpstr>
      <vt:lpstr>Calibri Light</vt:lpstr>
      <vt:lpstr>Raleway</vt:lpstr>
      <vt:lpstr>Office Teması</vt:lpstr>
      <vt:lpstr>1_Office Teması</vt:lpstr>
      <vt:lpstr> THE BASIS OF EMOTIONS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2025-09-09T18:47:59Z</dcterms:created>
  <dcterms:modified xsi:type="dcterms:W3CDTF">2025-09-09T18:48:24Z</dcterms:modified>
</cp:coreProperties>
</file>