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97" r:id="rId4"/>
    <p:sldId id="296" r:id="rId5"/>
    <p:sldId id="298" r:id="rId6"/>
    <p:sldId id="279" r:id="rId7"/>
    <p:sldId id="299" r:id="rId8"/>
    <p:sldId id="301" r:id="rId9"/>
    <p:sldId id="305" r:id="rId10"/>
    <p:sldId id="307" r:id="rId11"/>
    <p:sldId id="30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86" d="100"/>
          <a:sy n="86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3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5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25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0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39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13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4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88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3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5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78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4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7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2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3" y="147085"/>
            <a:ext cx="8810847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7368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Erken Okuryazarlık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1187624" y="2708920"/>
            <a:ext cx="6560235" cy="3240360"/>
          </a:xfrm>
        </p:spPr>
        <p:txBody>
          <a:bodyPr>
            <a:noAutofit/>
          </a:bodyPr>
          <a:lstStyle/>
          <a:p>
            <a:pPr algn="ctr"/>
            <a:r>
              <a:rPr lang="tr-TR" sz="4000" dirty="0" smtClean="0"/>
              <a:t>Harf Bilgisi</a:t>
            </a:r>
            <a:endParaRPr lang="tr-TR" sz="4000" dirty="0"/>
          </a:p>
          <a:p>
            <a:endParaRPr lang="tr-TR" sz="4000" dirty="0"/>
          </a:p>
          <a:p>
            <a:r>
              <a:rPr lang="tr-TR" dirty="0" smtClean="0"/>
              <a:t>Doç. Dr. Cevriye Ergül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1813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Çocuklar farklı yaş gruplarında farklı tür ve sayıda sözcük bilebilirler. </a:t>
            </a:r>
          </a:p>
          <a:p>
            <a:r>
              <a:rPr lang="tr-TR" dirty="0" smtClean="0"/>
              <a:t>Genel olarak;</a:t>
            </a:r>
          </a:p>
          <a:p>
            <a:pPr lvl="1"/>
            <a:r>
              <a:rPr lang="tr-TR" dirty="0" smtClean="0"/>
              <a:t>Alfabede </a:t>
            </a:r>
            <a:r>
              <a:rPr lang="tr-TR" dirty="0"/>
              <a:t>bulunan büyük ve küçük harfleri </a:t>
            </a:r>
            <a:r>
              <a:rPr lang="tr-TR" dirty="0" smtClean="0"/>
              <a:t>tanımak.</a:t>
            </a:r>
          </a:p>
          <a:p>
            <a:pPr lvl="1"/>
            <a:r>
              <a:rPr lang="tr-TR" dirty="0" smtClean="0"/>
              <a:t>Kendi </a:t>
            </a:r>
            <a:r>
              <a:rPr lang="tr-TR" dirty="0"/>
              <a:t>isminin içindeki tüm küçük harfleri tanımak.</a:t>
            </a:r>
          </a:p>
          <a:p>
            <a:pPr lvl="1"/>
            <a:r>
              <a:rPr lang="tr-TR" dirty="0"/>
              <a:t>Bildiği </a:t>
            </a:r>
            <a:r>
              <a:rPr lang="tr-TR" dirty="0" smtClean="0"/>
              <a:t>harfleri </a:t>
            </a:r>
            <a:r>
              <a:rPr lang="tr-TR" dirty="0"/>
              <a:t>(kitapların başlığı, sık </a:t>
            </a:r>
            <a:r>
              <a:rPr lang="tr-TR" dirty="0" smtClean="0"/>
              <a:t>görülen semboller</a:t>
            </a:r>
            <a:r>
              <a:rPr lang="tr-TR" dirty="0"/>
              <a:t>) içinden göstermek.</a:t>
            </a:r>
          </a:p>
          <a:p>
            <a:pPr lvl="1"/>
            <a:r>
              <a:rPr lang="tr-TR" dirty="0"/>
              <a:t>Harf </a:t>
            </a:r>
            <a:r>
              <a:rPr lang="tr-TR" dirty="0" smtClean="0"/>
              <a:t>ses </a:t>
            </a:r>
            <a:r>
              <a:rPr lang="tr-TR" dirty="0"/>
              <a:t>ve şekillerini </a:t>
            </a:r>
            <a:r>
              <a:rPr lang="tr-TR" dirty="0" smtClean="0"/>
              <a:t>ilişkilendirmek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367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 smtClean="0"/>
              <a:t>Harflerle </a:t>
            </a:r>
            <a:r>
              <a:rPr lang="tr-TR" dirty="0"/>
              <a:t>ilgili yorumlarda bulunmak. Örneğin çocuk, “A” harfi </a:t>
            </a:r>
            <a:r>
              <a:rPr lang="tr-TR" dirty="0" smtClean="0"/>
              <a:t>“anne” </a:t>
            </a:r>
            <a:r>
              <a:rPr lang="tr-TR" dirty="0" smtClean="0"/>
              <a:t>sözcüğünde</a:t>
            </a:r>
            <a:r>
              <a:rPr lang="tr-TR" dirty="0"/>
              <a:t>, “B” harfi de </a:t>
            </a:r>
            <a:r>
              <a:rPr lang="tr-TR" dirty="0" smtClean="0"/>
              <a:t>“bidon” </a:t>
            </a:r>
            <a:r>
              <a:rPr lang="tr-TR" dirty="0"/>
              <a:t>sözcüğünde vardır, diyebilir.</a:t>
            </a:r>
          </a:p>
          <a:p>
            <a:pPr lvl="1"/>
            <a:r>
              <a:rPr lang="tr-TR" dirty="0" smtClean="0"/>
              <a:t>Sözcüklerin </a:t>
            </a:r>
            <a:r>
              <a:rPr lang="tr-TR" dirty="0"/>
              <a:t>ilk harflerine dikkat </a:t>
            </a:r>
            <a:r>
              <a:rPr lang="tr-TR" dirty="0" smtClean="0"/>
              <a:t>etmek. </a:t>
            </a:r>
            <a:endParaRPr lang="tr-TR" dirty="0" smtClean="0"/>
          </a:p>
          <a:p>
            <a:pPr lvl="1"/>
            <a:r>
              <a:rPr lang="tr-TR" dirty="0" smtClean="0"/>
              <a:t>Harf-ses </a:t>
            </a:r>
            <a:r>
              <a:rPr lang="tr-TR" dirty="0"/>
              <a:t>ilişkisini </a:t>
            </a:r>
            <a:r>
              <a:rPr lang="tr-TR" dirty="0" smtClean="0"/>
              <a:t>kurmak.</a:t>
            </a:r>
            <a:endParaRPr lang="tr-TR" dirty="0"/>
          </a:p>
          <a:p>
            <a:pPr lvl="1"/>
            <a:r>
              <a:rPr lang="tr-TR" dirty="0" smtClean="0"/>
              <a:t>Bazı sözcükleri </a:t>
            </a:r>
            <a:r>
              <a:rPr lang="tr-TR" dirty="0"/>
              <a:t>tanımaya </a:t>
            </a:r>
            <a:r>
              <a:rPr lang="tr-TR" dirty="0" smtClean="0"/>
              <a:t>başlamak (özellikle marka isimleri, </a:t>
            </a:r>
            <a:r>
              <a:rPr lang="tr-TR" smtClean="0"/>
              <a:t>TV programları vb.).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53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Harf bilgisi</a:t>
            </a:r>
            <a:r>
              <a:rPr lang="tr-TR" dirty="0"/>
              <a:t>, çocukların, sözcüklerin harflerden oluştuğunu ve sözcükleri </a:t>
            </a:r>
            <a:r>
              <a:rPr lang="tr-TR" dirty="0" smtClean="0"/>
              <a:t>sözel dile </a:t>
            </a:r>
            <a:r>
              <a:rPr lang="tr-TR" dirty="0"/>
              <a:t>aktarırken harf seslerinin kullanıldığını ve farklı harfleri bir araya getirerek </a:t>
            </a:r>
            <a:r>
              <a:rPr lang="tr-TR" dirty="0" smtClean="0"/>
              <a:t>farklı sözcükler </a:t>
            </a:r>
            <a:r>
              <a:rPr lang="tr-TR" dirty="0"/>
              <a:t>oluşturulduğunu anlayabilmeleridir.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Harf-ses </a:t>
            </a:r>
            <a:r>
              <a:rPr lang="tr-TR" dirty="0"/>
              <a:t>bilgisi, her harfin bir </a:t>
            </a:r>
            <a:r>
              <a:rPr lang="tr-TR" dirty="0" smtClean="0"/>
              <a:t>sesi olduğunun </a:t>
            </a:r>
            <a:r>
              <a:rPr lang="tr-TR" dirty="0"/>
              <a:t>bilgisidir (</a:t>
            </a:r>
            <a:r>
              <a:rPr lang="tr-TR" dirty="0" err="1"/>
              <a:t>Bennett</a:t>
            </a:r>
            <a:r>
              <a:rPr lang="tr-TR" dirty="0"/>
              <a:t>- </a:t>
            </a:r>
            <a:r>
              <a:rPr lang="tr-TR" dirty="0" err="1"/>
              <a:t>Armistead</a:t>
            </a:r>
            <a:r>
              <a:rPr lang="tr-TR" dirty="0"/>
              <a:t>, Duke, ve </a:t>
            </a:r>
            <a:r>
              <a:rPr lang="tr-TR" dirty="0" err="1"/>
              <a:t>Moses</a:t>
            </a:r>
            <a:r>
              <a:rPr lang="tr-TR" dirty="0"/>
              <a:t>, 2005: 36-38).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Harf bilgisini </a:t>
            </a:r>
            <a:r>
              <a:rPr lang="tr-TR" dirty="0"/>
              <a:t>kazanan çocuklar kendi dillerine özgü harf sistemini öğrenmiş olurlar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656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Büyük küçük </a:t>
            </a:r>
            <a:r>
              <a:rPr lang="tr-TR" dirty="0"/>
              <a:t>harf </a:t>
            </a:r>
            <a:r>
              <a:rPr lang="tr-TR" dirty="0" smtClean="0"/>
              <a:t>isimleri </a:t>
            </a:r>
            <a:endParaRPr lang="tr-TR" dirty="0" smtClean="0"/>
          </a:p>
          <a:p>
            <a:r>
              <a:rPr lang="tr-TR" dirty="0" smtClean="0"/>
              <a:t>Harflerin </a:t>
            </a:r>
            <a:r>
              <a:rPr lang="tr-TR" dirty="0"/>
              <a:t>isimlerini ve yazılışlarındaki </a:t>
            </a:r>
            <a:r>
              <a:rPr lang="tr-TR" dirty="0" smtClean="0"/>
              <a:t>sembollerin </a:t>
            </a:r>
            <a:r>
              <a:rPr lang="tr-TR" dirty="0" smtClean="0"/>
              <a:t>birbiriyle </a:t>
            </a:r>
            <a:r>
              <a:rPr lang="tr-TR" dirty="0" smtClean="0"/>
              <a:t>ilişkisi 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harfin bir sese karşılık </a:t>
            </a:r>
            <a:r>
              <a:rPr lang="tr-TR" dirty="0" smtClean="0"/>
              <a:t>geldiği bilgisi </a:t>
            </a:r>
          </a:p>
          <a:p>
            <a:r>
              <a:rPr lang="tr-TR" dirty="0" smtClean="0"/>
              <a:t>Okuma gelişimindeki </a:t>
            </a:r>
            <a:r>
              <a:rPr lang="tr-TR" dirty="0"/>
              <a:t>önemi (</a:t>
            </a:r>
            <a:r>
              <a:rPr lang="tr-TR" dirty="0" err="1"/>
              <a:t>Chall</a:t>
            </a:r>
            <a:r>
              <a:rPr lang="tr-TR" dirty="0"/>
              <a:t>, 1967; </a:t>
            </a:r>
            <a:r>
              <a:rPr lang="tr-TR" dirty="0" err="1"/>
              <a:t>Treiman</a:t>
            </a:r>
            <a:r>
              <a:rPr lang="tr-TR" dirty="0"/>
              <a:t> ve </a:t>
            </a:r>
            <a:r>
              <a:rPr lang="tr-TR" dirty="0" err="1"/>
              <a:t>Rodriguez</a:t>
            </a:r>
            <a:r>
              <a:rPr lang="tr-TR" dirty="0"/>
              <a:t>, 1999). </a:t>
            </a:r>
            <a:endParaRPr lang="tr-TR" dirty="0" smtClean="0"/>
          </a:p>
          <a:p>
            <a:r>
              <a:rPr lang="tr-TR" dirty="0" smtClean="0"/>
              <a:t>Harfin </a:t>
            </a:r>
            <a:r>
              <a:rPr lang="tr-TR" dirty="0"/>
              <a:t>bir ismi </a:t>
            </a:r>
            <a:r>
              <a:rPr lang="tr-TR" dirty="0" smtClean="0"/>
              <a:t>olduğu, konuşma </a:t>
            </a:r>
            <a:r>
              <a:rPr lang="tr-TR" dirty="0"/>
              <a:t>dilinde de bir sesi </a:t>
            </a:r>
            <a:r>
              <a:rPr lang="tr-TR" dirty="0" smtClean="0"/>
              <a:t>olduğu bilgisi </a:t>
            </a:r>
            <a:r>
              <a:rPr lang="tr-TR" dirty="0"/>
              <a:t>(</a:t>
            </a:r>
            <a:r>
              <a:rPr lang="tr-TR" dirty="0" err="1"/>
              <a:t>Cabell</a:t>
            </a:r>
            <a:r>
              <a:rPr lang="tr-TR" dirty="0"/>
              <a:t>, </a:t>
            </a:r>
            <a:r>
              <a:rPr lang="tr-TR" dirty="0" err="1"/>
              <a:t>McGinty</a:t>
            </a:r>
            <a:r>
              <a:rPr lang="tr-TR" dirty="0"/>
              <a:t> ve </a:t>
            </a:r>
            <a:r>
              <a:rPr lang="tr-TR" dirty="0" err="1"/>
              <a:t>Justice</a:t>
            </a:r>
            <a:r>
              <a:rPr lang="tr-TR" dirty="0"/>
              <a:t>, </a:t>
            </a:r>
            <a:r>
              <a:rPr lang="tr-TR" dirty="0" smtClean="0"/>
              <a:t>2007: 328</a:t>
            </a:r>
            <a:r>
              <a:rPr lang="tr-T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587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sesleri </a:t>
            </a:r>
            <a:r>
              <a:rPr lang="tr-TR" dirty="0" smtClean="0"/>
              <a:t>öğrenirken ve sözcükleri </a:t>
            </a:r>
            <a:r>
              <a:rPr lang="tr-TR" dirty="0"/>
              <a:t>okurken harflerin isimlerinden </a:t>
            </a:r>
            <a:r>
              <a:rPr lang="tr-TR" dirty="0" smtClean="0"/>
              <a:t>yararlanmaktadır. Bu </a:t>
            </a:r>
            <a:r>
              <a:rPr lang="tr-TR" dirty="0"/>
              <a:t>nedenle harf </a:t>
            </a:r>
            <a:r>
              <a:rPr lang="tr-TR" dirty="0" smtClean="0"/>
              <a:t>bilgisi </a:t>
            </a:r>
            <a:r>
              <a:rPr lang="tr-TR" dirty="0" err="1"/>
              <a:t>sesbilgisel</a:t>
            </a:r>
            <a:r>
              <a:rPr lang="tr-TR" dirty="0"/>
              <a:t> farkındalığın </a:t>
            </a:r>
            <a:r>
              <a:rPr lang="tr-TR" dirty="0" smtClean="0"/>
              <a:t>gelişiminde bir </a:t>
            </a:r>
            <a:r>
              <a:rPr lang="tr-TR" dirty="0"/>
              <a:t>ö</a:t>
            </a:r>
            <a:r>
              <a:rPr lang="tr-TR" dirty="0" smtClean="0"/>
              <a:t>nkoşul beceridir </a:t>
            </a:r>
            <a:r>
              <a:rPr lang="tr-TR" dirty="0"/>
              <a:t>(Johnson, </a:t>
            </a:r>
            <a:r>
              <a:rPr lang="tr-TR" dirty="0" err="1"/>
              <a:t>Anderson</a:t>
            </a:r>
            <a:r>
              <a:rPr lang="tr-TR" dirty="0"/>
              <a:t> ve </a:t>
            </a:r>
            <a:r>
              <a:rPr lang="tr-TR" dirty="0" err="1"/>
              <a:t>Holligan</a:t>
            </a:r>
            <a:r>
              <a:rPr lang="tr-TR" dirty="0"/>
              <a:t>, 1996; </a:t>
            </a:r>
            <a:r>
              <a:rPr lang="tr-TR" dirty="0" err="1"/>
              <a:t>Treiman</a:t>
            </a:r>
            <a:r>
              <a:rPr lang="tr-TR" dirty="0"/>
              <a:t> ve </a:t>
            </a:r>
            <a:r>
              <a:rPr lang="tr-TR" dirty="0" err="1"/>
              <a:t>Rodriguez</a:t>
            </a:r>
            <a:r>
              <a:rPr lang="tr-TR" dirty="0"/>
              <a:t>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6471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Harf </a:t>
            </a:r>
            <a:r>
              <a:rPr lang="tr-TR" dirty="0"/>
              <a:t>bilgisi olmayan </a:t>
            </a:r>
            <a:r>
              <a:rPr lang="tr-TR" dirty="0" smtClean="0"/>
              <a:t>çocuklarda </a:t>
            </a:r>
            <a:r>
              <a:rPr lang="tr-TR" dirty="0" err="1" smtClean="0"/>
              <a:t>sesbilgisel</a:t>
            </a:r>
            <a:r>
              <a:rPr lang="tr-TR" dirty="0" smtClean="0"/>
              <a:t> farkındalık becerilerinin gelişmesinin </a:t>
            </a:r>
            <a:r>
              <a:rPr lang="tr-TR" dirty="0"/>
              <a:t>daha zor olduğu ve bu </a:t>
            </a:r>
            <a:r>
              <a:rPr lang="tr-TR" dirty="0" smtClean="0"/>
              <a:t>yüzden </a:t>
            </a:r>
            <a:r>
              <a:rPr lang="tr-TR" dirty="0"/>
              <a:t>de bu iki beceri </a:t>
            </a:r>
            <a:r>
              <a:rPr lang="tr-TR" dirty="0" smtClean="0"/>
              <a:t>öğretiminin birleştirilmesinin</a:t>
            </a:r>
            <a:r>
              <a:rPr lang="tr-TR" dirty="0"/>
              <a:t>, tek olarak </a:t>
            </a:r>
            <a:r>
              <a:rPr lang="tr-TR" dirty="0" smtClean="0"/>
              <a:t>öğretilmesine göre öğrenme sürecini </a:t>
            </a:r>
            <a:r>
              <a:rPr lang="tr-TR" dirty="0"/>
              <a:t>daha hızlandırdığı bildirilmektedir (</a:t>
            </a:r>
            <a:r>
              <a:rPr lang="tr-TR" dirty="0" err="1"/>
              <a:t>Bus</a:t>
            </a:r>
            <a:r>
              <a:rPr lang="tr-TR" dirty="0"/>
              <a:t> ve Van </a:t>
            </a:r>
            <a:r>
              <a:rPr lang="tr-TR" dirty="0" smtClean="0"/>
              <a:t>IJzendoorn,1999</a:t>
            </a:r>
            <a:r>
              <a:rPr lang="tr-TR" dirty="0"/>
              <a:t>; Roberts, 2003; </a:t>
            </a:r>
            <a:r>
              <a:rPr lang="tr-TR" dirty="0" err="1"/>
              <a:t>Schneider</a:t>
            </a:r>
            <a:r>
              <a:rPr lang="tr-TR" dirty="0"/>
              <a:t>, </a:t>
            </a:r>
            <a:r>
              <a:rPr lang="tr-TR" dirty="0" err="1"/>
              <a:t>Roth</a:t>
            </a:r>
            <a:r>
              <a:rPr lang="tr-TR" dirty="0"/>
              <a:t> ve </a:t>
            </a:r>
            <a:r>
              <a:rPr lang="tr-TR" dirty="0" err="1"/>
              <a:t>Ennemoser</a:t>
            </a:r>
            <a:r>
              <a:rPr lang="tr-TR" dirty="0"/>
              <a:t>, 2000). </a:t>
            </a:r>
          </a:p>
        </p:txBody>
      </p:sp>
    </p:spTree>
    <p:extLst>
      <p:ext uri="{BB962C8B-B14F-4D97-AF65-F5344CB8AC3E}">
        <p14:creationId xmlns:p14="http://schemas.microsoft.com/office/powerpoint/2010/main" val="333799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Harf </a:t>
            </a:r>
            <a:r>
              <a:rPr lang="tr-TR" dirty="0"/>
              <a:t>bilgisi </a:t>
            </a:r>
            <a:r>
              <a:rPr lang="tr-TR" dirty="0" smtClean="0"/>
              <a:t>okuma </a:t>
            </a:r>
            <a:r>
              <a:rPr lang="tr-TR" dirty="0"/>
              <a:t>başarısının ö</a:t>
            </a:r>
            <a:r>
              <a:rPr lang="tr-TR" dirty="0" smtClean="0"/>
              <a:t>nemli </a:t>
            </a:r>
            <a:r>
              <a:rPr lang="tr-TR" dirty="0"/>
              <a:t>bir </a:t>
            </a:r>
            <a:r>
              <a:rPr lang="tr-TR" dirty="0" err="1" smtClean="0"/>
              <a:t>yordayıcısıdır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smtClean="0"/>
              <a:t>Anasınıfında harfleri tanıyan </a:t>
            </a:r>
            <a:r>
              <a:rPr lang="tr-TR" dirty="0"/>
              <a:t>ç</a:t>
            </a:r>
            <a:r>
              <a:rPr lang="tr-TR" dirty="0" smtClean="0"/>
              <a:t>ocukların</a:t>
            </a:r>
            <a:r>
              <a:rPr lang="tr-TR" dirty="0"/>
              <a:t>, tanıyamayan ç</a:t>
            </a:r>
            <a:r>
              <a:rPr lang="tr-TR" dirty="0" smtClean="0"/>
              <a:t>ocuklara göre </a:t>
            </a:r>
            <a:r>
              <a:rPr lang="tr-TR" dirty="0"/>
              <a:t>okuma becerilerini </a:t>
            </a:r>
            <a:r>
              <a:rPr lang="tr-TR" dirty="0" smtClean="0"/>
              <a:t>daha hızlı </a:t>
            </a:r>
            <a:r>
              <a:rPr lang="tr-TR" dirty="0"/>
              <a:t>kazandıkları </a:t>
            </a:r>
            <a:r>
              <a:rPr lang="tr-TR" dirty="0" smtClean="0"/>
              <a:t>görülmüştür </a:t>
            </a:r>
            <a:r>
              <a:rPr lang="tr-TR" dirty="0"/>
              <a:t>(</a:t>
            </a:r>
            <a:r>
              <a:rPr lang="tr-TR" dirty="0" err="1"/>
              <a:t>Denton</a:t>
            </a:r>
            <a:r>
              <a:rPr lang="tr-TR" dirty="0"/>
              <a:t> ve West, 2002; </a:t>
            </a:r>
            <a:r>
              <a:rPr lang="tr-TR" dirty="0" err="1"/>
              <a:t>Riley</a:t>
            </a:r>
            <a:r>
              <a:rPr lang="tr-TR" dirty="0"/>
              <a:t>, 1996). </a:t>
            </a:r>
            <a:endParaRPr lang="tr-TR" dirty="0" smtClean="0"/>
          </a:p>
          <a:p>
            <a:r>
              <a:rPr lang="tr-TR" dirty="0" smtClean="0"/>
              <a:t>Okul </a:t>
            </a:r>
            <a:r>
              <a:rPr lang="tr-TR" dirty="0" smtClean="0"/>
              <a:t>öncesi</a:t>
            </a:r>
            <a:r>
              <a:rPr lang="tr-TR" dirty="0"/>
              <a:t> </a:t>
            </a:r>
            <a:r>
              <a:rPr lang="tr-TR" dirty="0" smtClean="0"/>
              <a:t>dönemdeki çocukların </a:t>
            </a:r>
            <a:r>
              <a:rPr lang="tr-TR" dirty="0"/>
              <a:t>harf bilgilerinin 6. sınıftaki okuma başarıları ile </a:t>
            </a:r>
            <a:r>
              <a:rPr lang="tr-TR" dirty="0" smtClean="0"/>
              <a:t>ilişkili </a:t>
            </a:r>
            <a:r>
              <a:rPr lang="tr-TR" dirty="0"/>
              <a:t>olduğunu </a:t>
            </a:r>
            <a:r>
              <a:rPr lang="tr-TR" dirty="0" smtClean="0"/>
              <a:t>belirlenmiştir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Badian</a:t>
            </a:r>
            <a:r>
              <a:rPr lang="tr-TR" dirty="0" smtClean="0"/>
              <a:t>, 1995).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605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Harf Bilgisinin Gelişimi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kendi isimlerini yazmayı öğrendiklerinde, </a:t>
            </a:r>
            <a:r>
              <a:rPr lang="tr-TR" dirty="0" smtClean="0"/>
              <a:t>bu </a:t>
            </a:r>
            <a:r>
              <a:rPr lang="tr-TR" dirty="0"/>
              <a:t>simgelere “harf” denildiğini fark ederler. </a:t>
            </a:r>
            <a:endParaRPr lang="tr-TR" dirty="0" smtClean="0"/>
          </a:p>
          <a:p>
            <a:r>
              <a:rPr lang="tr-TR" dirty="0"/>
              <a:t>Bazı küçük çocuklar “Annenin” A’sını, A harfi olarak değil de annenin “A” </a:t>
            </a:r>
            <a:r>
              <a:rPr lang="tr-TR" dirty="0" err="1"/>
              <a:t>sı</a:t>
            </a:r>
            <a:r>
              <a:rPr lang="tr-TR" dirty="0"/>
              <a:t> olarak tanırlar. </a:t>
            </a:r>
            <a:endParaRPr lang="tr-TR" dirty="0" smtClean="0"/>
          </a:p>
          <a:p>
            <a:r>
              <a:rPr lang="tr-TR" dirty="0" smtClean="0"/>
              <a:t>Bazı </a:t>
            </a:r>
            <a:r>
              <a:rPr lang="tr-TR" dirty="0"/>
              <a:t>belirli harflere anlamlar yükleyerek o harfleri tanımaya başlarlar. </a:t>
            </a:r>
            <a:r>
              <a:rPr lang="tr-TR" dirty="0" smtClean="0"/>
              <a:t>Bu </a:t>
            </a:r>
            <a:r>
              <a:rPr lang="tr-TR" dirty="0"/>
              <a:t>şekilde harfleri birbirinden ayırt </a:t>
            </a:r>
            <a:r>
              <a:rPr lang="tr-TR" dirty="0" smtClean="0"/>
              <a:t>ederler. 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4277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Anasınıfında çoğu çocuk büyük ve küçük harfleri doğru ve hızlı bir </a:t>
            </a:r>
            <a:r>
              <a:rPr lang="tr-TR" dirty="0" smtClean="0"/>
              <a:t>şekilde tanımayı </a:t>
            </a:r>
            <a:r>
              <a:rPr lang="tr-TR" dirty="0"/>
              <a:t>öğrenebilir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Harf </a:t>
            </a:r>
            <a:r>
              <a:rPr lang="tr-TR" dirty="0"/>
              <a:t>isimlerini ve seslerini bilme, </a:t>
            </a:r>
            <a:r>
              <a:rPr lang="tr-TR" dirty="0" smtClean="0"/>
              <a:t>birbirlerinden farklı becerilerdir.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Harf </a:t>
            </a:r>
            <a:r>
              <a:rPr lang="tr-TR" dirty="0"/>
              <a:t>isimleri </a:t>
            </a:r>
            <a:r>
              <a:rPr lang="tr-TR" dirty="0" smtClean="0"/>
              <a:t>sözcük </a:t>
            </a:r>
            <a:r>
              <a:rPr lang="tr-TR" dirty="0"/>
              <a:t>başında </a:t>
            </a:r>
            <a:r>
              <a:rPr lang="tr-TR" dirty="0" smtClean="0"/>
              <a:t>olduğunda daha </a:t>
            </a:r>
            <a:r>
              <a:rPr lang="tr-TR" dirty="0"/>
              <a:t>kolay </a:t>
            </a:r>
            <a:r>
              <a:rPr lang="tr-TR" dirty="0" smtClean="0"/>
              <a:t>öğrenilmektedir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427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Harf Bilgisinin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Harf isimlendirme, görsel bir sembolün </a:t>
            </a:r>
            <a:r>
              <a:rPr lang="tr-TR" dirty="0" smtClean="0"/>
              <a:t>ses temsiline </a:t>
            </a:r>
            <a:r>
              <a:rPr lang="tr-TR" dirty="0"/>
              <a:t>yol gösteren bir beceridir. </a:t>
            </a:r>
          </a:p>
          <a:p>
            <a:r>
              <a:rPr lang="tr-TR" dirty="0" smtClean="0"/>
              <a:t>Harfin </a:t>
            </a:r>
            <a:r>
              <a:rPr lang="tr-TR" dirty="0"/>
              <a:t>sesini </a:t>
            </a:r>
            <a:r>
              <a:rPr lang="tr-TR" dirty="0" smtClean="0"/>
              <a:t>bilme becerisi </a:t>
            </a:r>
            <a:r>
              <a:rPr lang="tr-TR" dirty="0"/>
              <a:t>daha </a:t>
            </a:r>
            <a:r>
              <a:rPr lang="tr-TR" dirty="0" smtClean="0"/>
              <a:t>zor bir beceridir.</a:t>
            </a:r>
          </a:p>
          <a:p>
            <a:r>
              <a:rPr lang="tr-TR" dirty="0" smtClean="0"/>
              <a:t>Bu beceri</a:t>
            </a:r>
            <a:r>
              <a:rPr lang="tr-TR" dirty="0" smtClean="0"/>
              <a:t> </a:t>
            </a:r>
            <a:r>
              <a:rPr lang="tr-TR" dirty="0"/>
              <a:t>her harfin tek tek </a:t>
            </a:r>
            <a:r>
              <a:rPr lang="tr-TR" dirty="0" err="1"/>
              <a:t>sesbirimsel</a:t>
            </a:r>
            <a:r>
              <a:rPr lang="tr-TR" dirty="0"/>
              <a:t> temsilini bilmeyi </a:t>
            </a:r>
            <a:r>
              <a:rPr lang="tr-TR" dirty="0" smtClean="0"/>
              <a:t>gerektirmektedir. </a:t>
            </a:r>
          </a:p>
          <a:p>
            <a:r>
              <a:rPr lang="tr-TR" dirty="0" err="1" smtClean="0"/>
              <a:t>Sesbilgisel</a:t>
            </a:r>
            <a:r>
              <a:rPr lang="tr-TR" dirty="0" smtClean="0"/>
              <a:t> </a:t>
            </a:r>
            <a:r>
              <a:rPr lang="tr-TR" dirty="0"/>
              <a:t>farkındalık bilgisine harflerin seslerini bilmede daha çok gereksinim duyulmaktadır (</a:t>
            </a:r>
            <a:r>
              <a:rPr lang="tr-TR" dirty="0" err="1"/>
              <a:t>McBride-Chang</a:t>
            </a:r>
            <a:r>
              <a:rPr lang="tr-TR" dirty="0"/>
              <a:t>, 1999).</a:t>
            </a:r>
          </a:p>
        </p:txBody>
      </p:sp>
    </p:spTree>
    <p:extLst>
      <p:ext uri="{BB962C8B-B14F-4D97-AF65-F5344CB8AC3E}">
        <p14:creationId xmlns:p14="http://schemas.microsoft.com/office/powerpoint/2010/main" val="2717391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511</Words>
  <Application>Microsoft Office PowerPoint</Application>
  <PresentationFormat>Ekran Gösterisi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Rockwell</vt:lpstr>
      <vt:lpstr>Wingdings 2</vt:lpstr>
      <vt:lpstr>Döküm</vt:lpstr>
      <vt:lpstr>Erken Okuryazarlık</vt:lpstr>
      <vt:lpstr>PowerPoint Sunusu</vt:lpstr>
      <vt:lpstr>PowerPoint Sunusu</vt:lpstr>
      <vt:lpstr>PowerPoint Sunusu</vt:lpstr>
      <vt:lpstr>PowerPoint Sunusu</vt:lpstr>
      <vt:lpstr>PowerPoint Sunusu</vt:lpstr>
      <vt:lpstr>Harf Bilgisinin Gelişimi</vt:lpstr>
      <vt:lpstr>Harf Bilgisinin Gelişimi</vt:lpstr>
      <vt:lpstr>Harf Bilgisinin Gelişimi</vt:lpstr>
      <vt:lpstr>Harf Bilgisinin Gelişimi</vt:lpstr>
      <vt:lpstr>Harf Bilgisinin Gelişimi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31</cp:revision>
  <dcterms:created xsi:type="dcterms:W3CDTF">2018-02-22T08:33:59Z</dcterms:created>
  <dcterms:modified xsi:type="dcterms:W3CDTF">2018-05-24T09:16:01Z</dcterms:modified>
</cp:coreProperties>
</file>