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80C31-AACE-4144-9399-8A38D95FD77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4A7F632-BD60-4F0A-AFF1-C87686B82FE6}">
      <dgm:prSet phldrT="[Text]"/>
      <dgm:spPr/>
      <dgm:t>
        <a:bodyPr/>
        <a:lstStyle/>
        <a:p>
          <a:r>
            <a:rPr lang="tr-TR" dirty="0" smtClean="0"/>
            <a:t>Hedef bölgeler</a:t>
          </a:r>
          <a:endParaRPr lang="tr-TR" dirty="0"/>
        </a:p>
      </dgm:t>
    </dgm:pt>
    <dgm:pt modelId="{712ED74D-4A9F-4416-9F84-81BA861529A0}" type="parTrans" cxnId="{9EEF7ADA-7E20-4A6C-A219-AB99B70E4578}">
      <dgm:prSet/>
      <dgm:spPr/>
      <dgm:t>
        <a:bodyPr/>
        <a:lstStyle/>
        <a:p>
          <a:endParaRPr lang="tr-TR"/>
        </a:p>
      </dgm:t>
    </dgm:pt>
    <dgm:pt modelId="{244D0003-2DE5-4970-835A-2D25B465D2C2}" type="sibTrans" cxnId="{9EEF7ADA-7E20-4A6C-A219-AB99B70E4578}">
      <dgm:prSet/>
      <dgm:spPr/>
      <dgm:t>
        <a:bodyPr/>
        <a:lstStyle/>
        <a:p>
          <a:endParaRPr lang="tr-TR"/>
        </a:p>
      </dgm:t>
    </dgm:pt>
    <dgm:pt modelId="{6EA16F9A-C131-4865-B37C-F26BF2440658}">
      <dgm:prSet phldrT="[Text]"/>
      <dgm:spPr/>
      <dgm:t>
        <a:bodyPr/>
        <a:lstStyle/>
        <a:p>
          <a:r>
            <a:rPr lang="tr-TR" dirty="0" smtClean="0"/>
            <a:t>K. Amerika</a:t>
          </a:r>
          <a:endParaRPr lang="tr-TR" dirty="0"/>
        </a:p>
      </dgm:t>
    </dgm:pt>
    <dgm:pt modelId="{41CCC3FA-5476-4FFE-8EDC-7B18AB1A26DD}" type="parTrans" cxnId="{5D37329A-EE66-4F8E-90A0-1DC046ECD9CF}">
      <dgm:prSet/>
      <dgm:spPr/>
      <dgm:t>
        <a:bodyPr/>
        <a:lstStyle/>
        <a:p>
          <a:endParaRPr lang="tr-TR"/>
        </a:p>
      </dgm:t>
    </dgm:pt>
    <dgm:pt modelId="{6DDE7A72-94AA-4E19-BD92-00F349D04C8E}" type="sibTrans" cxnId="{5D37329A-EE66-4F8E-90A0-1DC046ECD9CF}">
      <dgm:prSet/>
      <dgm:spPr/>
      <dgm:t>
        <a:bodyPr/>
        <a:lstStyle/>
        <a:p>
          <a:endParaRPr lang="tr-TR"/>
        </a:p>
      </dgm:t>
    </dgm:pt>
    <dgm:pt modelId="{BD62C8EE-597B-4594-BC5E-60C6CC7F24B8}">
      <dgm:prSet phldrT="[Text]"/>
      <dgm:spPr/>
      <dgm:t>
        <a:bodyPr/>
        <a:lstStyle/>
        <a:p>
          <a:r>
            <a:rPr lang="tr-TR" dirty="0" smtClean="0"/>
            <a:t>Avrupa</a:t>
          </a:r>
          <a:endParaRPr lang="tr-TR" dirty="0"/>
        </a:p>
      </dgm:t>
    </dgm:pt>
    <dgm:pt modelId="{0D8A9FF5-8089-46DB-B286-E3D923C336E4}" type="parTrans" cxnId="{364506FE-4787-4BAB-AB72-C552A993F650}">
      <dgm:prSet/>
      <dgm:spPr/>
      <dgm:t>
        <a:bodyPr/>
        <a:lstStyle/>
        <a:p>
          <a:endParaRPr lang="tr-TR"/>
        </a:p>
      </dgm:t>
    </dgm:pt>
    <dgm:pt modelId="{57350193-BACE-4B7B-8329-142D4EA4E622}" type="sibTrans" cxnId="{364506FE-4787-4BAB-AB72-C552A993F650}">
      <dgm:prSet/>
      <dgm:spPr/>
      <dgm:t>
        <a:bodyPr/>
        <a:lstStyle/>
        <a:p>
          <a:endParaRPr lang="tr-TR"/>
        </a:p>
      </dgm:t>
    </dgm:pt>
    <dgm:pt modelId="{017202C8-AB0C-4E25-9084-BA70C1D391DD}">
      <dgm:prSet phldrT="[Text]"/>
      <dgm:spPr/>
      <dgm:t>
        <a:bodyPr/>
        <a:lstStyle/>
        <a:p>
          <a:r>
            <a:rPr lang="tr-TR" dirty="0" smtClean="0"/>
            <a:t>Okyanusya (</a:t>
          </a:r>
          <a:r>
            <a:rPr lang="tr-TR" dirty="0" err="1" smtClean="0"/>
            <a:t>Y.Zelanda</a:t>
          </a:r>
          <a:r>
            <a:rPr lang="tr-TR" dirty="0" smtClean="0"/>
            <a:t>, Avustralya)</a:t>
          </a:r>
          <a:endParaRPr lang="tr-TR" dirty="0"/>
        </a:p>
      </dgm:t>
    </dgm:pt>
    <dgm:pt modelId="{8E67FE26-F264-48C8-B34F-6F0B4752EB4E}" type="parTrans" cxnId="{B33D65AA-60DB-4119-8E82-33DB73051A5B}">
      <dgm:prSet/>
      <dgm:spPr/>
      <dgm:t>
        <a:bodyPr/>
        <a:lstStyle/>
        <a:p>
          <a:endParaRPr lang="tr-TR"/>
        </a:p>
      </dgm:t>
    </dgm:pt>
    <dgm:pt modelId="{7BFA5CFF-17B1-416A-A5A8-A854D299CBB8}" type="sibTrans" cxnId="{B33D65AA-60DB-4119-8E82-33DB73051A5B}">
      <dgm:prSet/>
      <dgm:spPr/>
      <dgm:t>
        <a:bodyPr/>
        <a:lstStyle/>
        <a:p>
          <a:endParaRPr lang="tr-TR"/>
        </a:p>
      </dgm:t>
    </dgm:pt>
    <dgm:pt modelId="{F5EDC52D-90E0-4A87-9D7E-564A74DE6966}" type="pres">
      <dgm:prSet presAssocID="{D2D80C31-AACE-4144-9399-8A38D95FD7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380C843-B144-4E5C-903F-B30DEC899B44}" type="pres">
      <dgm:prSet presAssocID="{44A7F632-BD60-4F0A-AFF1-C87686B82FE6}" presName="linNode" presStyleCnt="0"/>
      <dgm:spPr/>
    </dgm:pt>
    <dgm:pt modelId="{A22BDF06-7AFE-4BC1-BDB8-47F7D88A96D6}" type="pres">
      <dgm:prSet presAssocID="{44A7F632-BD60-4F0A-AFF1-C87686B82FE6}" presName="parentShp" presStyleLbl="node1" presStyleIdx="0" presStyleCnt="1" custScaleX="64253" custScaleY="58967" custLinFactNeighborX="360" custLinFactNeighborY="-4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1AA483-BB2A-4882-A673-56E820E68AC4}" type="pres">
      <dgm:prSet presAssocID="{44A7F632-BD60-4F0A-AFF1-C87686B82FE6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3D65AA-60DB-4119-8E82-33DB73051A5B}" srcId="{44A7F632-BD60-4F0A-AFF1-C87686B82FE6}" destId="{017202C8-AB0C-4E25-9084-BA70C1D391DD}" srcOrd="2" destOrd="0" parTransId="{8E67FE26-F264-48C8-B34F-6F0B4752EB4E}" sibTransId="{7BFA5CFF-17B1-416A-A5A8-A854D299CBB8}"/>
    <dgm:cxn modelId="{364506FE-4787-4BAB-AB72-C552A993F650}" srcId="{44A7F632-BD60-4F0A-AFF1-C87686B82FE6}" destId="{BD62C8EE-597B-4594-BC5E-60C6CC7F24B8}" srcOrd="1" destOrd="0" parTransId="{0D8A9FF5-8089-46DB-B286-E3D923C336E4}" sibTransId="{57350193-BACE-4B7B-8329-142D4EA4E622}"/>
    <dgm:cxn modelId="{B48F260E-2EA8-4B28-A94C-90799C2A4321}" type="presOf" srcId="{BD62C8EE-597B-4594-BC5E-60C6CC7F24B8}" destId="{361AA483-BB2A-4882-A673-56E820E68AC4}" srcOrd="0" destOrd="1" presId="urn:microsoft.com/office/officeart/2005/8/layout/vList6"/>
    <dgm:cxn modelId="{0494860E-44E1-45DA-B6AD-BE6F7AA8199F}" type="presOf" srcId="{6EA16F9A-C131-4865-B37C-F26BF2440658}" destId="{361AA483-BB2A-4882-A673-56E820E68AC4}" srcOrd="0" destOrd="0" presId="urn:microsoft.com/office/officeart/2005/8/layout/vList6"/>
    <dgm:cxn modelId="{214059EB-1925-4F27-B040-94BB4785E2EE}" type="presOf" srcId="{017202C8-AB0C-4E25-9084-BA70C1D391DD}" destId="{361AA483-BB2A-4882-A673-56E820E68AC4}" srcOrd="0" destOrd="2" presId="urn:microsoft.com/office/officeart/2005/8/layout/vList6"/>
    <dgm:cxn modelId="{5D37329A-EE66-4F8E-90A0-1DC046ECD9CF}" srcId="{44A7F632-BD60-4F0A-AFF1-C87686B82FE6}" destId="{6EA16F9A-C131-4865-B37C-F26BF2440658}" srcOrd="0" destOrd="0" parTransId="{41CCC3FA-5476-4FFE-8EDC-7B18AB1A26DD}" sibTransId="{6DDE7A72-94AA-4E19-BD92-00F349D04C8E}"/>
    <dgm:cxn modelId="{A31E5EFC-6154-44EF-82DA-4EDB2704CFFE}" type="presOf" srcId="{44A7F632-BD60-4F0A-AFF1-C87686B82FE6}" destId="{A22BDF06-7AFE-4BC1-BDB8-47F7D88A96D6}" srcOrd="0" destOrd="0" presId="urn:microsoft.com/office/officeart/2005/8/layout/vList6"/>
    <dgm:cxn modelId="{9EEF7ADA-7E20-4A6C-A219-AB99B70E4578}" srcId="{D2D80C31-AACE-4144-9399-8A38D95FD779}" destId="{44A7F632-BD60-4F0A-AFF1-C87686B82FE6}" srcOrd="0" destOrd="0" parTransId="{712ED74D-4A9F-4416-9F84-81BA861529A0}" sibTransId="{244D0003-2DE5-4970-835A-2D25B465D2C2}"/>
    <dgm:cxn modelId="{8EC1DE74-7919-42F0-A5C5-35806BE6C336}" type="presOf" srcId="{D2D80C31-AACE-4144-9399-8A38D95FD779}" destId="{F5EDC52D-90E0-4A87-9D7E-564A74DE6966}" srcOrd="0" destOrd="0" presId="urn:microsoft.com/office/officeart/2005/8/layout/vList6"/>
    <dgm:cxn modelId="{F76B5A7D-ED3F-4417-AD4A-3F0B3F0F3F35}" type="presParOf" srcId="{F5EDC52D-90E0-4A87-9D7E-564A74DE6966}" destId="{3380C843-B144-4E5C-903F-B30DEC899B44}" srcOrd="0" destOrd="0" presId="urn:microsoft.com/office/officeart/2005/8/layout/vList6"/>
    <dgm:cxn modelId="{9E069072-A6FD-45E6-8E64-782965C5BC8B}" type="presParOf" srcId="{3380C843-B144-4E5C-903F-B30DEC899B44}" destId="{A22BDF06-7AFE-4BC1-BDB8-47F7D88A96D6}" srcOrd="0" destOrd="0" presId="urn:microsoft.com/office/officeart/2005/8/layout/vList6"/>
    <dgm:cxn modelId="{ADC915D3-2796-4C78-AF46-9FDB154FFE5B}" type="presParOf" srcId="{3380C843-B144-4E5C-903F-B30DEC899B44}" destId="{361AA483-BB2A-4882-A673-56E820E68A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AA483-BB2A-4882-A673-56E820E68AC4}">
      <dsp:nvSpPr>
        <dsp:cNvPr id="0" name=""/>
        <dsp:cNvSpPr/>
      </dsp:nvSpPr>
      <dsp:spPr>
        <a:xfrm>
          <a:off x="3409154" y="0"/>
          <a:ext cx="6226653" cy="37522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dirty="0" smtClean="0"/>
            <a:t>K. Amerika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dirty="0" smtClean="0"/>
            <a:t>Avrupa</a:t>
          </a:r>
          <a:endParaRPr lang="tr-TR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900" kern="1200" dirty="0" smtClean="0"/>
            <a:t>Okyanusya (</a:t>
          </a:r>
          <a:r>
            <a:rPr lang="tr-TR" sz="3900" kern="1200" dirty="0" err="1" smtClean="0"/>
            <a:t>Y.Zelanda</a:t>
          </a:r>
          <a:r>
            <a:rPr lang="tr-TR" sz="3900" kern="1200" dirty="0" smtClean="0"/>
            <a:t>, Avustralya)</a:t>
          </a:r>
          <a:endParaRPr lang="tr-TR" sz="3900" kern="1200" dirty="0"/>
        </a:p>
      </dsp:txBody>
      <dsp:txXfrm>
        <a:off x="3409154" y="469033"/>
        <a:ext cx="4819555" cy="2814196"/>
      </dsp:txXfrm>
    </dsp:sp>
    <dsp:sp modelId="{A22BDF06-7AFE-4BC1-BDB8-47F7D88A96D6}">
      <dsp:nvSpPr>
        <dsp:cNvPr id="0" name=""/>
        <dsp:cNvSpPr/>
      </dsp:nvSpPr>
      <dsp:spPr>
        <a:xfrm>
          <a:off x="764363" y="751184"/>
          <a:ext cx="2667207" cy="2212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kern="1200" dirty="0" smtClean="0"/>
            <a:t>Hedef bölgeler</a:t>
          </a:r>
          <a:endParaRPr lang="tr-TR" sz="4900" kern="1200" dirty="0"/>
        </a:p>
      </dsp:txBody>
      <dsp:txXfrm>
        <a:off x="872373" y="859194"/>
        <a:ext cx="2451187" cy="199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53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9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8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18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78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7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0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24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2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66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9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BA0FB-68FF-4A84-B5FA-FE407BDF8DF1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CD9F-FA1D-4769-B8F0-6FBE6679B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5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om.int/world-migr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nhcr.org/figures-at-a-glanc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521" y="1771213"/>
            <a:ext cx="10599313" cy="23876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ULUSLARARASI EMEK GÖÇÜ</a:t>
            </a:r>
            <a:b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Hafta: Emek Göçünün Tarihi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933" y="257575"/>
            <a:ext cx="1733499" cy="1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3074" name="Picture 2" descr="köle gemileri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181834"/>
            <a:ext cx="10189687" cy="61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056501"/>
          </a:xfrm>
        </p:spPr>
        <p:txBody>
          <a:bodyPr>
            <a:normAutofit/>
          </a:bodyPr>
          <a:lstStyle/>
          <a:p>
            <a:r>
              <a:rPr lang="tr-TR" dirty="0" smtClean="0"/>
              <a:t>Zorlu okyanus yolculuğunun sonunda sağ kalan kölelerin plantasyonlarda yaşam süresi ortalama beş yıldır!</a:t>
            </a:r>
          </a:p>
          <a:p>
            <a:r>
              <a:rPr lang="tr-TR" dirty="0" smtClean="0"/>
              <a:t>Köleleri beslemek ve üremelerini sağlamak mı, ölüme terkedip yenileri getirtmek mi daha karlı? </a:t>
            </a:r>
          </a:p>
          <a:p>
            <a:r>
              <a:rPr lang="tr-TR" dirty="0" smtClean="0"/>
              <a:t>Uzun </a:t>
            </a:r>
            <a:r>
              <a:rPr lang="tr-TR" dirty="0"/>
              <a:t>süre yenileri çok ucuza temin </a:t>
            </a:r>
            <a:r>
              <a:rPr lang="tr-TR" dirty="0" smtClean="0"/>
              <a:t>edilebildiği için kadın köleler düşük yapmaya zorlanmış ve doğan çocuklar öldürülmüştür. (Çocukları çalışma yaşına kadar beslemek maliyetli olarak görülmüştür)</a:t>
            </a:r>
          </a:p>
          <a:p>
            <a:r>
              <a:rPr lang="tr-TR" dirty="0" smtClean="0"/>
              <a:t>Zamanla köle fiyatları yükselmiş, toprak sahipleri kendi kölelerini yetiştirmeye yönelmiştir. </a:t>
            </a:r>
          </a:p>
          <a:p>
            <a:r>
              <a:rPr lang="tr-TR" dirty="0" smtClean="0"/>
              <a:t>Kölelerin 2/3ü erkeklerden oluşmaktadır. Kadınlar erkeklerden farklı olarak ayrıca cinsel sömürüye maruz bırakıldılar.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r>
              <a:rPr lang="tr-TR" b="1" dirty="0" smtClean="0"/>
              <a:t>Ticaret üçgeni 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886"/>
            <a:ext cx="10515600" cy="4769077"/>
          </a:xfrm>
        </p:spPr>
        <p:txBody>
          <a:bodyPr/>
          <a:lstStyle/>
          <a:p>
            <a:r>
              <a:rPr lang="tr-TR" dirty="0" smtClean="0"/>
              <a:t>Plantasyonlarda çalıştırılan kölelerden farklı olarak, yeni yerleşim yerlerinin yönetimi, denetlenmesi için Avrupa kökenli insanların göçü de yine aynı dönemde daha az olmakla birlikte görülmektedir. </a:t>
            </a:r>
          </a:p>
          <a:p>
            <a:r>
              <a:rPr lang="tr-TR" dirty="0" smtClean="0"/>
              <a:t>Köle sisteminin organize edilme biçimi: üç köşeli ticarettir (Castles ve Miller, 2008: 72)</a:t>
            </a:r>
          </a:p>
          <a:p>
            <a:r>
              <a:rPr lang="tr-TR" dirty="0" smtClean="0"/>
              <a:t>Avrupa, Afrika ve Amerika kıtaları arasında Atlas okyanusuda seferler gerçekleştirilmiştir:</a:t>
            </a:r>
          </a:p>
          <a:p>
            <a:r>
              <a:rPr lang="tr-TR" dirty="0" smtClean="0"/>
              <a:t> Silahlar ve mamul mallar Avrupa liman kentlerinden B. Afrika’ya</a:t>
            </a:r>
          </a:p>
          <a:p>
            <a:r>
              <a:rPr lang="tr-TR" dirty="0" smtClean="0"/>
              <a:t>Mallar karşılığında Afrikalılar Amerika’ya</a:t>
            </a:r>
          </a:p>
          <a:p>
            <a:r>
              <a:rPr lang="tr-TR" dirty="0" smtClean="0"/>
              <a:t>Hammadde, değerli madenler Avrupa’ya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38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migration from europe to usa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0"/>
            <a:ext cx="9638019" cy="65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9265" y="5578579"/>
            <a:ext cx="9039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 </a:t>
            </a:r>
            <a:r>
              <a:rPr lang="tr-TR" b="1" dirty="0" smtClean="0">
                <a:solidFill>
                  <a:srgbClr val="92D050"/>
                </a:solidFill>
              </a:rPr>
              <a:t>kaynak: https</a:t>
            </a:r>
            <a:r>
              <a:rPr lang="tr-TR" b="1" dirty="0">
                <a:solidFill>
                  <a:srgbClr val="92D050"/>
                </a:solidFill>
              </a:rPr>
              <a:t>://www.manhattan-institute.org/html/comparing-immigrant-assimilation-north-america-and-europe-5846.html</a:t>
            </a:r>
          </a:p>
        </p:txBody>
      </p:sp>
    </p:spTree>
    <p:extLst>
      <p:ext uri="{BB962C8B-B14F-4D97-AF65-F5344CB8AC3E}">
        <p14:creationId xmlns:p14="http://schemas.microsoft.com/office/powerpoint/2010/main" val="14972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Sözleşmeli emek</a:t>
            </a:r>
            <a:r>
              <a:rPr lang="tr-TR" sz="4000" dirty="0"/>
              <a:t> </a:t>
            </a:r>
            <a:r>
              <a:rPr lang="tr-TR" sz="4000" dirty="0" smtClean="0"/>
              <a:t>(amele sistemi): </a:t>
            </a:r>
          </a:p>
          <a:p>
            <a:r>
              <a:rPr lang="tr-TR" dirty="0" smtClean="0"/>
              <a:t>Kölelik ile özgür işçilik arasında bir kategoridir. </a:t>
            </a:r>
          </a:p>
          <a:p>
            <a:r>
              <a:rPr lang="tr-TR" dirty="0" smtClean="0"/>
              <a:t>1830lardan sonra Çin ve Hindistan’dan sermayenin işgücüne ihtiyaç duyduğu bölgelere ağır çalışma koşullarında, düşük ücretli işlerde çalışmak üzere göç edilmiştir. (İngiliz, Fransız, Alman sömürgelerine, güney ve kuzey Amerika’ya)</a:t>
            </a:r>
          </a:p>
          <a:p>
            <a:r>
              <a:rPr lang="tr-TR" dirty="0" smtClean="0"/>
              <a:t>Aracılara borçlandıkları için uzun yıllar kötü koşullarda çalışmak zorunda kalmışlardır.</a:t>
            </a:r>
          </a:p>
          <a:p>
            <a:r>
              <a:rPr lang="tr-TR" dirty="0"/>
              <a:t>(Kuliler, </a:t>
            </a:r>
            <a:r>
              <a:rPr lang="tr-TR" i="1" dirty="0"/>
              <a:t>coolie: </a:t>
            </a:r>
            <a:r>
              <a:rPr lang="tr-TR" dirty="0"/>
              <a:t>amele, vasıfsız işçi</a:t>
            </a:r>
            <a:r>
              <a:rPr lang="tr-TR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 milyonu aşkın sözleşmeli işçi Japonya’dan Hawai, ABD, Brezilya ve Peru’da çalıştırılmıştır. </a:t>
            </a:r>
          </a:p>
          <a:p>
            <a:r>
              <a:rPr lang="tr-TR" dirty="0" smtClean="0"/>
              <a:t>40 farklı ülkeden işçi sömürgelerde çalıştırılmıştır. </a:t>
            </a:r>
          </a:p>
          <a:p>
            <a:r>
              <a:rPr lang="tr-TR" dirty="0" smtClean="0"/>
              <a:t>Örneğin Hollanda sömürgelerinde 1834-1941 arasında sözleşmeli işçiler 12 milyondan 37 milyona çıkmıştır (Castles ve Miller, 2008: 76). </a:t>
            </a:r>
          </a:p>
          <a:p>
            <a:r>
              <a:rPr lang="tr-TR" dirty="0" smtClean="0"/>
              <a:t>Bu işçilerin maliyeti kölelerin maliyetinden düşüktür. </a:t>
            </a:r>
          </a:p>
          <a:p>
            <a:r>
              <a:rPr lang="tr-TR" dirty="0"/>
              <a:t>Aracılar eliyle gerçekleştiği için daha organizedir.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6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5086"/>
            <a:ext cx="10515600" cy="595085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Bir diğer önemli emek göçü, İngiltere’de mülksüzleşen ve </a:t>
            </a:r>
          </a:p>
          <a:p>
            <a:pPr marL="0" indent="0">
              <a:buNone/>
            </a:pPr>
            <a:r>
              <a:rPr lang="tr-TR" dirty="0"/>
              <a:t>k</a:t>
            </a:r>
            <a:r>
              <a:rPr lang="tr-TR" dirty="0" smtClean="0"/>
              <a:t>entlerde atölyelerde, fabrikalarda çalışmaya gelmiş kitlenin, yoksulluk nedeniyle </a:t>
            </a:r>
            <a:r>
              <a:rPr lang="tr-TR" b="1" dirty="0" smtClean="0"/>
              <a:t>ABD’ye ve diğer sömürge ülkelerine göç</a:t>
            </a:r>
            <a:r>
              <a:rPr lang="tr-TR" dirty="0" smtClean="0"/>
              <a:t>üdür. </a:t>
            </a:r>
          </a:p>
          <a:p>
            <a:pPr marL="0" indent="0">
              <a:buNone/>
            </a:pPr>
            <a:r>
              <a:rPr lang="tr-TR" b="1" dirty="0">
                <a:sym typeface="Wingdings" panose="05000000000000000000" pitchFamily="2" charset="2"/>
              </a:rPr>
              <a:t> </a:t>
            </a:r>
            <a:r>
              <a:rPr lang="tr-TR" b="1" dirty="0" smtClean="0">
                <a:sym typeface="Wingdings" panose="05000000000000000000" pitchFamily="2" charset="2"/>
              </a:rPr>
              <a:t>             </a:t>
            </a:r>
            <a:r>
              <a:rPr lang="tr-TR" b="1" dirty="0" smtClean="0"/>
              <a:t>FIRSATLAR ÜLKESİ</a:t>
            </a:r>
          </a:p>
          <a:p>
            <a:r>
              <a:rPr lang="tr-TR" dirty="0"/>
              <a:t>18.yy ortalarından 19.yy sonlarına kadar merkez ülkelerin </a:t>
            </a:r>
          </a:p>
          <a:p>
            <a:r>
              <a:rPr lang="tr-TR" dirty="0"/>
              <a:t>sanayileşme sürecinde çevre ülkelerin topraksız köylüleri, işsizleri merkez ülkelere ya da onların sömürgelerine iş bulmak için göç etmişlerdir. </a:t>
            </a:r>
          </a:p>
          <a:p>
            <a:r>
              <a:rPr lang="tr-TR" dirty="0" smtClean="0"/>
              <a:t>1846-90 arasında </a:t>
            </a:r>
            <a:r>
              <a:rPr lang="tr-TR" dirty="0"/>
              <a:t>17 milyon </a:t>
            </a:r>
            <a:r>
              <a:rPr lang="tr-TR" dirty="0" smtClean="0"/>
              <a:t>kişi Avrupa’dan işsizlik ve yoksulluk nedeniyle ayrılmıştır. </a:t>
            </a:r>
            <a:r>
              <a:rPr lang="tr-TR" i="1" dirty="0" smtClean="0"/>
              <a:t>(Gönüllü göç etseler de zorunluluklar nedeniyle bu hareketlilik yaşanmıştır.)</a:t>
            </a:r>
          </a:p>
          <a:p>
            <a:r>
              <a:rPr lang="tr-TR" dirty="0" smtClean="0"/>
              <a:t>Bunların </a:t>
            </a:r>
            <a:r>
              <a:rPr lang="tr-TR" dirty="0"/>
              <a:t>8 milyonu </a:t>
            </a:r>
            <a:r>
              <a:rPr lang="tr-TR" dirty="0" smtClean="0"/>
              <a:t>İngiltere ve İrlanda’dandır. </a:t>
            </a:r>
          </a:p>
          <a:p>
            <a:r>
              <a:rPr lang="tr-TR" dirty="0" smtClean="0"/>
              <a:t>Almanya’dan </a:t>
            </a:r>
            <a:r>
              <a:rPr lang="tr-TR" dirty="0"/>
              <a:t>3,5 </a:t>
            </a:r>
            <a:r>
              <a:rPr lang="tr-TR" dirty="0" smtClean="0"/>
              <a:t>milyon kişi yoksulluk, kırsal alanlarda kötü hasat nedeniyle göç etmiştir.</a:t>
            </a:r>
          </a:p>
          <a:p>
            <a:r>
              <a:rPr lang="tr-TR" dirty="0" smtClean="0"/>
              <a:t>İngiliz, Fransız, Alman </a:t>
            </a:r>
            <a:r>
              <a:rPr lang="tr-TR" dirty="0"/>
              <a:t>ve </a:t>
            </a:r>
            <a:r>
              <a:rPr lang="tr-TR" dirty="0" smtClean="0"/>
              <a:t>Hollandalılar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kuzey </a:t>
            </a:r>
            <a:r>
              <a:rPr lang="tr-TR" dirty="0"/>
              <a:t>Amerika’ya, </a:t>
            </a:r>
            <a:endParaRPr lang="tr-TR" dirty="0" smtClean="0"/>
          </a:p>
          <a:p>
            <a:r>
              <a:rPr lang="tr-TR" dirty="0"/>
              <a:t>İ</a:t>
            </a:r>
            <a:r>
              <a:rPr lang="tr-TR" dirty="0" smtClean="0"/>
              <a:t>spanyol </a:t>
            </a:r>
            <a:r>
              <a:rPr lang="tr-TR" dirty="0"/>
              <a:t>ve </a:t>
            </a:r>
            <a:r>
              <a:rPr lang="tr-TR" dirty="0" smtClean="0"/>
              <a:t>Portekizliler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smtClean="0"/>
              <a:t>güney Amerika’ya yönelmişlerdir.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602731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1880’e kadar okyanusu aşmayı finanse edebilen ABD’ye göç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ediyordu. </a:t>
            </a:r>
            <a:r>
              <a:rPr lang="tr-TR" sz="1600" dirty="0" smtClean="0"/>
              <a:t>(Sonrasında göçe ilişkin yeni düzenlemeler getiriliyor.)</a:t>
            </a:r>
          </a:p>
          <a:p>
            <a:r>
              <a:rPr lang="tr-TR" dirty="0" smtClean="0"/>
              <a:t>1880 sonrası </a:t>
            </a:r>
            <a:r>
              <a:rPr lang="tr-TR" u="sng" dirty="0" smtClean="0"/>
              <a:t>ırkçılık</a:t>
            </a:r>
            <a:r>
              <a:rPr lang="tr-TR" dirty="0" smtClean="0"/>
              <a:t> özellikle Çinlilere ve Asyalılara yönelik olarak baş göstermiştir. </a:t>
            </a:r>
          </a:p>
          <a:p>
            <a:r>
              <a:rPr lang="tr-TR" dirty="0" smtClean="0"/>
              <a:t>1920’ye kadar Avrupa ve Latin Amerika’dan göç serbest olarak kalmıştır.</a:t>
            </a:r>
          </a:p>
          <a:p>
            <a:r>
              <a:rPr lang="tr-TR" dirty="0" smtClean="0"/>
              <a:t>1.Dünya Savaşı’na kadar Avrupa’dan göç devam etmiş, yaklaşık 27 milyon Güney ve Doğu Avrupalı kıtayı terketmiştir. (1891-1920)</a:t>
            </a:r>
          </a:p>
          <a:p>
            <a:r>
              <a:rPr lang="tr-TR" dirty="0" smtClean="0"/>
              <a:t>Savaş sonrasında ABD göçü kısıtlayan düzenlemeler yapmış, </a:t>
            </a:r>
            <a:r>
              <a:rPr lang="tr-TR" dirty="0" smtClean="0">
                <a:solidFill>
                  <a:srgbClr val="FF0000"/>
                </a:solidFill>
              </a:rPr>
              <a:t>1930 ekonomik bunalımı </a:t>
            </a:r>
            <a:r>
              <a:rPr lang="tr-TR" dirty="0" smtClean="0"/>
              <a:t>ile de göç iyice sınırlanmıştır. </a:t>
            </a:r>
          </a:p>
          <a:p>
            <a:r>
              <a:rPr lang="tr-TR" dirty="0"/>
              <a:t>1800-1930 arasında toplam 40 milyon Avrupalı göç etmiştir ABD’ye.</a:t>
            </a:r>
            <a:endParaRPr lang="tr-TR" i="1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118483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602731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Farklı etnik gruplardan gelenlerin farklı sektörlerde yoğunlaştığı ABD’de işçi sınıfını Asya Avrupa, Afrika ve Latin Amerika kökenliler oluşturmuştur. </a:t>
            </a:r>
          </a:p>
          <a:p>
            <a:r>
              <a:rPr lang="tr-TR" dirty="0" smtClean="0"/>
              <a:t>Başta Asyalılar olmak üzere, güney Avrupalı göçmenlerin gelişinde kısıtlamalar gündeme gelmiştir. </a:t>
            </a:r>
          </a:p>
          <a:p>
            <a:r>
              <a:rPr lang="tr-TR" dirty="0" smtClean="0"/>
              <a:t>Emek göçü kategorisinde olmasa da bu dönemde Avrupa-Rusya’dan göç etmek zorunda kalan Yahudiler, ekonominin durağan olduğu bu dönemde sıcak karşılanmamıştır ABD’de. </a:t>
            </a:r>
          </a:p>
          <a:p>
            <a:r>
              <a:rPr lang="tr-TR" b="1" dirty="0" smtClean="0"/>
              <a:t>Kanada</a:t>
            </a:r>
            <a:r>
              <a:rPr lang="tr-TR" dirty="0" smtClean="0"/>
              <a:t> ise 18. yy sonlarından itibaren İngiltere, Fransa, Almanya ve diğer K. Avrupa ülkelerinden göç almıştır. </a:t>
            </a:r>
          </a:p>
          <a:p>
            <a:r>
              <a:rPr lang="tr-TR" dirty="0" smtClean="0"/>
              <a:t>ABD’deki kölelik uygulamalarından kaçan Afrika kökenlilerin de Kanada’ya göç ettiği bilinmektedir. (1860 yılında 40 bin Afrikalı vardı)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602731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b="1" dirty="0" smtClean="0"/>
              <a:t>Avustralya</a:t>
            </a:r>
            <a:r>
              <a:rPr lang="tr-TR" dirty="0" smtClean="0"/>
              <a:t>nın emek göçü ile ilişkisi İngiltere’nin 1788 yılında sömürgeleştirilmesinin sonrasında biçimlenmiştir. </a:t>
            </a:r>
          </a:p>
          <a:p>
            <a:r>
              <a:rPr lang="tr-TR" dirty="0" smtClean="0"/>
              <a:t>İngiltere bu topraklarda ihtiyaç duyulan emeği İngiltere’deki hapishanelerden tedarik etmiştir.</a:t>
            </a:r>
          </a:p>
          <a:p>
            <a:r>
              <a:rPr lang="tr-TR" dirty="0" smtClean="0"/>
              <a:t>Hem erkek hem de kadın mahkumlar özgür olmayan emek kategorisinden yeni topraklara çalıştırılmaya gönderilmiştir. </a:t>
            </a:r>
          </a:p>
          <a:p>
            <a:r>
              <a:rPr lang="tr-TR" dirty="0" smtClean="0"/>
              <a:t>Beyaz Avrupalı göçmenin yeterli olmadığı durumda Çin, Hindistan ve G. Pasifik adalarından işgücü temin edilmiştir. </a:t>
            </a:r>
          </a:p>
          <a:p>
            <a:r>
              <a:rPr lang="tr-TR" dirty="0" smtClean="0"/>
              <a:t>İngiltereli işverenler-Avustralyalı işçi hareketi arasında </a:t>
            </a:r>
          </a:p>
          <a:p>
            <a:r>
              <a:rPr lang="tr-TR" dirty="0" smtClean="0"/>
              <a:t>«Beyaz erkek işçiler ile Asyalılar arasında çatışmalar»</a:t>
            </a:r>
          </a:p>
          <a:p>
            <a:pPr marL="514350" indent="-514350"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Küreselleşme ve Göç</a:t>
            </a:r>
            <a:endParaRPr lang="tr-TR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tr-TR" dirty="0"/>
              <a:t>Castles </a:t>
            </a:r>
            <a:r>
              <a:rPr lang="tr-TR" dirty="0" smtClean="0"/>
              <a:t>vd. </a:t>
            </a:r>
            <a:r>
              <a:rPr lang="tr-TR" dirty="0"/>
              <a:t>(2008</a:t>
            </a:r>
            <a:r>
              <a:rPr lang="tr-TR" dirty="0" smtClean="0"/>
              <a:t>) tarafından </a:t>
            </a:r>
            <a:r>
              <a:rPr lang="tr-TR" i="1" u="sng" dirty="0" smtClean="0"/>
              <a:t>göçler </a:t>
            </a:r>
            <a:r>
              <a:rPr lang="tr-TR" i="1" u="sng" dirty="0"/>
              <a:t>çağı</a:t>
            </a:r>
            <a:r>
              <a:rPr lang="tr-TR" u="sng" dirty="0"/>
              <a:t> </a:t>
            </a:r>
            <a:r>
              <a:rPr lang="tr-TR" dirty="0"/>
              <a:t>olarak </a:t>
            </a:r>
            <a:r>
              <a:rPr lang="tr-TR" dirty="0" smtClean="0"/>
              <a:t>adlandırılan günümüzde</a:t>
            </a:r>
            <a:r>
              <a:rPr lang="tr-TR" dirty="0"/>
              <a:t>, </a:t>
            </a:r>
            <a:r>
              <a:rPr lang="tr-TR" dirty="0" smtClean="0"/>
              <a:t>küreselleşme ile hem sermaye, mallar ve bilgi akışı hem de göçmenler ulusal sınırları aşmaktadır (Toksöz, 2006:1). </a:t>
            </a:r>
          </a:p>
          <a:p>
            <a:r>
              <a:rPr lang="tr-TR" dirty="0" smtClean="0"/>
              <a:t>Sınırları aşmak göçmenler için sermaye kadar kolay değildir. Özellikle gelişmiş ülkelerin göç politikaları nüfus hareketliliğini kontrol altında tutmaya yöneliktir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tr-TR" b="1" dirty="0" smtClean="0">
                <a:sym typeface="Wingdings" panose="05000000000000000000" pitchFamily="2" charset="2"/>
              </a:rPr>
              <a:t>katı göç politikaları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1990’ların sonundan günümüze göç, dünyada ekonomik, siyasal ve toplumsal yaşamı etkileyen unsurların başında gelir. 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Farklı boyutları ile ulusal ve uluslararası politik gündemin merkezi konularından biridir, göç.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518"/>
            <a:ext cx="10515600" cy="602731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/>
              <a:t>İki dünya savaşı arasında </a:t>
            </a:r>
            <a:r>
              <a:rPr lang="tr-TR" b="1" dirty="0"/>
              <a:t>Avrupa</a:t>
            </a:r>
            <a:r>
              <a:rPr lang="tr-TR" dirty="0"/>
              <a:t>’da göç durgunlaşmıştır. </a:t>
            </a:r>
          </a:p>
          <a:p>
            <a:r>
              <a:rPr lang="tr-TR" dirty="0" smtClean="0"/>
              <a:t>2. Dünya Savaşı sırasında: Nazı Almanyası işgal ettiği ülkelerden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esir aldığı insanları silah sanayiinde çalışmaya  zorlamıştır. </a:t>
            </a:r>
          </a:p>
          <a:p>
            <a:r>
              <a:rPr lang="tr-TR" dirty="0"/>
              <a:t>2. Dünya </a:t>
            </a:r>
            <a:r>
              <a:rPr lang="tr-TR" dirty="0" smtClean="0"/>
              <a:t>Savaşı sonrasında ise B. Avrupa’da ihtiyaç duyulan ucuz, vasıfsız işgücü ihtiyacı, Türkiye, Yugoslavya, Güney Avrupa, Kuzey Afrika ülkelerinden gelen göçmen işgücü ile karşılanmıştır. </a:t>
            </a:r>
          </a:p>
          <a:p>
            <a:r>
              <a:rPr lang="tr-TR" dirty="0" smtClean="0"/>
              <a:t>Benzer şekilde ABD’de ucuz işgücü ihtiyacı 20. yy ortalarında Meksikalılarca karşılanmıştır. (Bracero Programı: 1942-1964, 4.6 milyon sözleşme, Bugün ABD’de göçmenlerin %28’i Meksika kökenlidir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12 milyon)</a:t>
            </a:r>
          </a:p>
          <a:p>
            <a:r>
              <a:rPr lang="tr-TR" u="sng" dirty="0" smtClean="0"/>
              <a:t>Kapitalist birikim sürecinde göç, </a:t>
            </a:r>
            <a:r>
              <a:rPr lang="tr-TR" b="1" u="sng" dirty="0" smtClean="0"/>
              <a:t>ucuz işgücü</a:t>
            </a:r>
            <a:r>
              <a:rPr lang="tr-TR" u="sng" dirty="0" smtClean="0"/>
              <a:t>nü sağlaması açısından önemli bir işleve sahiptir.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5122" name="Picture 2" descr="bracero program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355870"/>
            <a:ext cx="8677508" cy="5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0462" y="6299200"/>
            <a:ext cx="86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ABD’ye sözleşme ile giden Meksikalı göçmen işçiler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6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Sömürgecilik döneminden günümüze kapitalizmin gelişmesinde, sermaye birikiminde iç göç ve uluslararası göçün payı büyüktür. </a:t>
            </a:r>
          </a:p>
          <a:p>
            <a:r>
              <a:rPr lang="tr-TR" dirty="0" smtClean="0"/>
              <a:t>Ülkelerin iktisadi gelişmeleri/atılımları ucuz göçmen emeği olmadan gerçekleştirilemezdi. </a:t>
            </a:r>
          </a:p>
          <a:p>
            <a:r>
              <a:rPr lang="tr-TR" dirty="0" smtClean="0"/>
              <a:t>Ülke nüfusu işgücü piyasasında ihtiyaç duyulan işgücünün yerlilerce karşılanmasında yeterli değilse, ucuz göçmen işgücü ithal edilmektedir. </a:t>
            </a:r>
          </a:p>
          <a:p>
            <a:r>
              <a:rPr lang="tr-TR" dirty="0" smtClean="0"/>
              <a:t>Bu da ülkelerin nüfus yapısını değiştirebilmektedir. </a:t>
            </a:r>
          </a:p>
          <a:p>
            <a:r>
              <a:rPr lang="tr-TR" dirty="0" smtClean="0"/>
              <a:t>Göçün sınırlandırılması kimi zaman nüfus yapısının korunmasına yönelik bir tedbir olarak gerçekleşmektedir.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3148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Kaynaklar </a:t>
            </a:r>
          </a:p>
          <a:p>
            <a:pPr marL="0" indent="0">
              <a:buNone/>
            </a:pPr>
            <a:r>
              <a:rPr lang="tr-TR" dirty="0" smtClean="0"/>
              <a:t>Castles ve Miller (2008) Göler Çağı, Modern Dünyada Uluslararası Göç Hareketleri, s.67-109.</a:t>
            </a:r>
          </a:p>
          <a:p>
            <a:pPr marL="0" indent="0">
              <a:buNone/>
            </a:pPr>
            <a:r>
              <a:rPr lang="tr-TR" dirty="0" smtClean="0"/>
              <a:t>Toksöz, G. (2006) Uluslararası Emek Göçü, İstanbul: Bilgi Üniversitesi Yayınları</a:t>
            </a:r>
            <a:r>
              <a:rPr lang="tr-TR" dirty="0"/>
              <a:t> </a:t>
            </a:r>
            <a:r>
              <a:rPr lang="tr-TR" dirty="0" smtClean="0"/>
              <a:t>, s.1-16.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Uluslararası göçe ilişkin sayısal veriler için Uluslararası Göç Örgütü’nün sayfasını inceleyebilirsiniz: 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www.iom.int/world-migration</a:t>
            </a:r>
            <a:r>
              <a:rPr lang="tr-TR" dirty="0" smtClean="0"/>
              <a:t> (23.02.2019)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2017 yılında dünya nüfusu:  7,6 milyar </a:t>
            </a:r>
          </a:p>
          <a:p>
            <a:r>
              <a:rPr lang="tr-TR" dirty="0" smtClean="0"/>
              <a:t>2020 Dünya Göç Raporuna göre, </a:t>
            </a:r>
            <a:r>
              <a:rPr lang="tr-TR" dirty="0"/>
              <a:t>dünya göçmen nüfusu </a:t>
            </a:r>
            <a:r>
              <a:rPr lang="tr-TR" dirty="0" smtClean="0"/>
              <a:t>272 </a:t>
            </a:r>
            <a:r>
              <a:rPr lang="tr-TR" dirty="0"/>
              <a:t>milyon </a:t>
            </a:r>
            <a:r>
              <a:rPr lang="tr-TR" dirty="0" smtClean="0"/>
              <a:t>olarak </a:t>
            </a:r>
            <a:r>
              <a:rPr lang="tr-TR" dirty="0"/>
              <a:t>tahmin edilmektedir.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göçmenlerin neredeyse yarısı (%48,5), Kuzey Amerika, Kuzey, Güney ve Batı Avrupa’da bulunmaktadır (ILO, 2015a). </a:t>
            </a:r>
            <a:endParaRPr lang="tr-TR" dirty="0" smtClean="0"/>
          </a:p>
          <a:p>
            <a:r>
              <a:rPr lang="tr-TR" dirty="0" smtClean="0"/>
              <a:t>Bununla </a:t>
            </a:r>
            <a:r>
              <a:rPr lang="tr-TR" dirty="0"/>
              <a:t>birlikte, 2016 yılı sonunda dünya üzerinde sığınmacı, mülteci, ülke içinde yerinden edilmiş toplam 65,6 milyon insan olduğu belirtilmiştir</a:t>
            </a:r>
            <a:r>
              <a:rPr lang="tr-TR" dirty="0" smtClean="0"/>
              <a:t>.</a:t>
            </a:r>
          </a:p>
          <a:p>
            <a:r>
              <a:rPr lang="tr-TR" u="sng" dirty="0" smtClean="0">
                <a:hlinkClick r:id="rId2"/>
              </a:rPr>
              <a:t>http</a:t>
            </a:r>
            <a:r>
              <a:rPr lang="tr-TR" u="sng" dirty="0">
                <a:hlinkClick r:id="rId2"/>
              </a:rPr>
              <a:t>://www.unhcr.org/figures-at-a-glance.html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4096"/>
            <a:ext cx="10515600" cy="5442867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Genellikle göç, azgelişmiş ve gelişmekte olan ülkelerden gelişmiş ülkelere yöneliktir. </a:t>
            </a:r>
          </a:p>
          <a:p>
            <a:r>
              <a:rPr lang="tr-TR" dirty="0" smtClean="0"/>
              <a:t>Latin Amerika ve Karayipler’den </a:t>
            </a:r>
            <a:r>
              <a:rPr lang="tr-TR" dirty="0" smtClean="0">
                <a:sym typeface="Wingdings" panose="05000000000000000000" pitchFamily="2" charset="2"/>
              </a:rPr>
              <a:t> Kuzey Amerika’ya (ABD, Kanada)</a:t>
            </a:r>
          </a:p>
          <a:p>
            <a:r>
              <a:rPr lang="tr-TR" dirty="0">
                <a:sym typeface="Wingdings" panose="05000000000000000000" pitchFamily="2" charset="2"/>
              </a:rPr>
              <a:t>Asya’dan </a:t>
            </a:r>
            <a:r>
              <a:rPr lang="tr-TR" dirty="0" smtClean="0">
                <a:sym typeface="Wingdings" panose="05000000000000000000" pitchFamily="2" charset="2"/>
              </a:rPr>
              <a:t> Petrol zengini Ortadoğu ülkeleri ve tüm dünyaya</a:t>
            </a:r>
          </a:p>
          <a:p>
            <a:r>
              <a:rPr lang="tr-TR" dirty="0" smtClean="0"/>
              <a:t>Türkiye’den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 smtClean="0"/>
              <a:t> Batı </a:t>
            </a:r>
            <a:r>
              <a:rPr lang="tr-TR" dirty="0"/>
              <a:t>Avrupa ülkelerine,</a:t>
            </a:r>
          </a:p>
          <a:p>
            <a:r>
              <a:rPr lang="tr-TR" dirty="0" smtClean="0"/>
              <a:t>Hindistan’dan </a:t>
            </a:r>
            <a:r>
              <a:rPr lang="tr-TR" dirty="0">
                <a:sym typeface="Wingdings" panose="05000000000000000000" pitchFamily="2" charset="2"/>
              </a:rPr>
              <a:t> D</a:t>
            </a:r>
            <a:r>
              <a:rPr lang="tr-TR" dirty="0" smtClean="0"/>
              <a:t>enizaşırı ülkelere </a:t>
            </a:r>
            <a:r>
              <a:rPr lang="tr-TR" dirty="0"/>
              <a:t>ve </a:t>
            </a:r>
            <a:r>
              <a:rPr lang="tr-TR" dirty="0" smtClean="0"/>
              <a:t>İngiltere’ye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Çin</a:t>
            </a:r>
            <a:r>
              <a:rPr lang="tr-TR" dirty="0"/>
              <a:t>, </a:t>
            </a:r>
            <a:r>
              <a:rPr lang="tr-TR" dirty="0" smtClean="0"/>
              <a:t>Hindiçin’den (</a:t>
            </a:r>
            <a:r>
              <a:rPr lang="tr-TR" sz="1600" dirty="0"/>
              <a:t>Myanmar, Tayland, yarımada Malezya'sı, Laos, Kamboçya ve </a:t>
            </a:r>
            <a:r>
              <a:rPr lang="tr-TR" sz="1600" dirty="0" smtClean="0"/>
              <a:t>Vietnam</a:t>
            </a:r>
            <a:r>
              <a:rPr lang="tr-TR" dirty="0" smtClean="0"/>
              <a:t>) ve Filipinler’den </a:t>
            </a: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dirty="0">
                <a:sym typeface="Wingdings" panose="05000000000000000000" pitchFamily="2" charset="2"/>
              </a:rPr>
              <a:t>H</a:t>
            </a:r>
            <a:r>
              <a:rPr lang="tr-TR" dirty="0" smtClean="0"/>
              <a:t>em denizaşırı hem </a:t>
            </a:r>
            <a:r>
              <a:rPr lang="tr-TR" dirty="0"/>
              <a:t>Avrupa ülkelerine </a:t>
            </a:r>
            <a:r>
              <a:rPr lang="tr-TR" dirty="0" smtClean="0"/>
              <a:t>doğru. </a:t>
            </a:r>
            <a:endParaRPr lang="tr-TR" dirty="0"/>
          </a:p>
          <a:p>
            <a:r>
              <a:rPr lang="nn-NO" dirty="0" smtClean="0"/>
              <a:t>Afrika</a:t>
            </a:r>
            <a:r>
              <a:rPr lang="tr-TR" dirty="0" smtClean="0"/>
              <a:t> </a:t>
            </a:r>
            <a:r>
              <a:rPr lang="tr-TR" dirty="0" smtClean="0">
                <a:sym typeface="Wingdings" panose="05000000000000000000" pitchFamily="2" charset="2"/>
              </a:rPr>
              <a:t> Hem kıta içinde hem de kuzey Afrika ülkelerinden Avrupa’ya (Akdeniz rotası) ve petrol zengini Ortadoğu ülkelerine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929" y="161543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503434" y="1752600"/>
          <a:ext cx="10377755" cy="375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ws.nationalgeographic.com/content/dam/news/rights-exempt/nat-geo-staff-graphics-illustrations/2015/09/DataPoints_Migration_GLOB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341847"/>
            <a:ext cx="9530366" cy="58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264" y="341847"/>
            <a:ext cx="1503071" cy="14493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1065" y="6029339"/>
            <a:ext cx="10444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/>
              <a:t>Kaynak: https</a:t>
            </a:r>
            <a:r>
              <a:rPr lang="tr-TR" sz="1400" dirty="0"/>
              <a:t>://news.nationalgeographic.com/2015/09/150919-data-points-refugees-migrants-maps-human-migrations-syria-world/</a:t>
            </a:r>
          </a:p>
        </p:txBody>
      </p:sp>
    </p:spTree>
    <p:extLst>
      <p:ext uri="{BB962C8B-B14F-4D97-AF65-F5344CB8AC3E}">
        <p14:creationId xmlns:p14="http://schemas.microsoft.com/office/powerpoint/2010/main" val="39658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630"/>
            <a:ext cx="10515600" cy="5538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   GÖÇÜN TARİHİ: </a:t>
            </a:r>
          </a:p>
          <a:p>
            <a:r>
              <a:rPr lang="tr-TR" dirty="0" smtClean="0"/>
              <a:t>Erken dönem emek göçünün temelinde fetihler, sömürgecilik, </a:t>
            </a:r>
          </a:p>
          <a:p>
            <a:pPr marL="0" indent="0">
              <a:buNone/>
            </a:pPr>
            <a:r>
              <a:rPr lang="tr-TR" dirty="0" smtClean="0"/>
              <a:t>köleleştirme ve sürgün yer almaktadır. </a:t>
            </a:r>
          </a:p>
          <a:p>
            <a:r>
              <a:rPr lang="tr-TR" dirty="0" smtClean="0"/>
              <a:t>1492 yılında Amerika kıtasına Avrupalıların gelişinin ardından başlayan sömürgecilik faaliyetleri, bölgede işgücüne olan talebi artırmıştır. </a:t>
            </a:r>
            <a:r>
              <a:rPr lang="tr-TR" dirty="0"/>
              <a:t>Yalnızca Amerika kıtasında değil, Asya ve Afrika’da da benzer gelişmeler yaşanmıştır. </a:t>
            </a:r>
          </a:p>
          <a:p>
            <a:r>
              <a:rPr lang="tr-TR" dirty="0" smtClean="0"/>
              <a:t>Şeker, kahve ve pamuk plantasyonlarında ve madenlerde çalıştırılmak üzere, köle emeği kullanılmıştır. </a:t>
            </a:r>
          </a:p>
          <a:p>
            <a:r>
              <a:rPr lang="tr-TR" dirty="0" smtClean="0"/>
              <a:t>Batı Avrupa’da kapitalizmin gelişim şartlarını hazırlayan merkantilist dönemde, köle emeği ile sermaye birikimi sağlanmıştır. </a:t>
            </a:r>
          </a:p>
          <a:p>
            <a:r>
              <a:rPr lang="tr-TR" dirty="0" smtClean="0"/>
              <a:t>Özgür emekle birlikte özgür olmayan emek, kapitalizmin gelişimi için büyük önem taşımıştır.</a:t>
            </a:r>
          </a:p>
          <a:p>
            <a:r>
              <a:rPr lang="tr-TR" dirty="0" smtClean="0"/>
              <a:t>1550lerden itibaren Portekizli gemiciler Karayiplere, Güney ve Kuzey Amerika’ya 15 milyon Afrikalı getirilmiştir. </a:t>
            </a:r>
          </a:p>
          <a:p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  <p:pic>
        <p:nvPicPr>
          <p:cNvPr id="2050" name="Picture 2" descr="sugar plantation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166531"/>
            <a:ext cx="6419581" cy="64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Sömürgecilikle birlikte görülen kitlesel emek göçü, günümüzün </a:t>
            </a:r>
          </a:p>
          <a:p>
            <a:pPr marL="0" indent="0">
              <a:buNone/>
            </a:pPr>
            <a:r>
              <a:rPr lang="tr-TR" dirty="0"/>
              <a:t>g</a:t>
            </a:r>
            <a:r>
              <a:rPr lang="tr-TR" dirty="0" smtClean="0"/>
              <a:t>önüllü emek göçünden farklıdır. </a:t>
            </a:r>
          </a:p>
          <a:p>
            <a:r>
              <a:rPr lang="tr-TR" dirty="0" smtClean="0"/>
              <a:t>Zorla yerinden edilen insanlar yine zorla çalıştırılmıştır. </a:t>
            </a:r>
          </a:p>
          <a:p>
            <a:r>
              <a:rPr lang="tr-TR" dirty="0" smtClean="0"/>
              <a:t>16.yy ilk yarısında İspanyolların Meksika ve Peru’ya girmesinin ardından altın ve gümüş madenlerinde yerliler çalıştırılmış, zorlu çalışma koşulları nedeniyle, nüfus büyük ölçüde azalmıştır. </a:t>
            </a:r>
          </a:p>
          <a:p>
            <a:r>
              <a:rPr lang="tr-TR" dirty="0" smtClean="0"/>
              <a:t>«1519’da </a:t>
            </a:r>
            <a:r>
              <a:rPr lang="tr-TR" dirty="0"/>
              <a:t>orta Meksika’da 11 milyon </a:t>
            </a:r>
            <a:r>
              <a:rPr lang="tr-TR" dirty="0" smtClean="0"/>
              <a:t>olan nüfus </a:t>
            </a:r>
            <a:r>
              <a:rPr lang="tr-TR" dirty="0"/>
              <a:t>1650’de 1,5 milyona kadar </a:t>
            </a:r>
            <a:r>
              <a:rPr lang="tr-TR" dirty="0" smtClean="0"/>
              <a:t>düşmüştür» (Toksöz, 2006: 12). </a:t>
            </a:r>
          </a:p>
          <a:p>
            <a:r>
              <a:rPr lang="tr-TR" dirty="0" smtClean="0"/>
              <a:t>Yerli nüfusun azalması nedeniyle ihtiyaç duyulan işgücü Afrika’dan zorla temin edilmiştir: KÖLE TAŞIMACILIĞI SİSTEMİ</a:t>
            </a:r>
          </a:p>
          <a:p>
            <a:r>
              <a:rPr lang="tr-TR" dirty="0"/>
              <a:t>Afrikalı kölelerin % 13’ünün limanda ya da gemi hücrelerinde </a:t>
            </a:r>
          </a:p>
          <a:p>
            <a:pPr marL="0" indent="0">
              <a:buNone/>
            </a:pPr>
            <a:r>
              <a:rPr lang="tr-TR" dirty="0"/>
              <a:t>   öldüğü tahmin edilmektedir. 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264" y="303211"/>
            <a:ext cx="1503071" cy="14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Geniş ekran</PresentationFormat>
  <Paragraphs>123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Office Teması</vt:lpstr>
      <vt:lpstr>ULUSLARARASI EMEK GÖÇÜ  2. Hafta: Emek Göçünün Tarihi</vt:lpstr>
      <vt:lpstr>Küreselleşme ve Göç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Ticaret üçgeni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ULUSLARARASI EMEK GÖÇÜ  2. Hafta: Emek Göçünün Tarihi</dc:title>
  <dc:creator>elif tugba dogan</dc:creator>
  <cp:lastModifiedBy>elif tugba dogan</cp:lastModifiedBy>
  <cp:revision>1</cp:revision>
  <dcterms:created xsi:type="dcterms:W3CDTF">2020-05-07T21:47:16Z</dcterms:created>
  <dcterms:modified xsi:type="dcterms:W3CDTF">2020-05-07T21:47:35Z</dcterms:modified>
</cp:coreProperties>
</file>