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24"/>
  </p:normalViewPr>
  <p:slideViewPr>
    <p:cSldViewPr snapToGrid="0" snapToObjects="1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777BF-1C28-B64D-A8E6-357B1EA98668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08A7C-F76F-394C-99A1-ABA321894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357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6518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578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990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4791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468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52747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09561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1114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1223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69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945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507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72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948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402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265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028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738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1E75-B576-4018-AF0C-82364E053FA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30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F85600-532D-F54C-86F9-91B0D593C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7F80184-B3F9-B342-8388-DBBB58D7A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C31D035-0561-BF42-8BEF-99B0E4079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29B24B-EF7D-C148-9A45-EF5EB96C9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7C699-CB89-2E49-99D5-674595E0C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09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3713DE-6486-AC48-9192-47CB17847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2C69CC0-DDEC-D64B-A4A5-8E0DB23CC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4086A8-A85D-0543-AFA9-7719FCD0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0A1F35-DC42-C940-ACBF-DB4340F83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53F50B-CEE8-4148-8CA2-62EA173F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948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D0C6377-8DD1-8D4C-A3F8-6C9A80AB4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682DEF-676D-BA41-AAE8-B643A6819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A3E698-0247-1246-8318-55D89983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441CCA-B307-264A-830F-F5B73F4C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AFCE22-9493-7A4C-A82B-5284BD9C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930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850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935164"/>
            <a:ext cx="10972800" cy="4389437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67A20-6F0B-44B8-873F-5F3B4B2447A5}" type="datetimeFigureOut">
              <a:rPr lang="tr-TR"/>
              <a:pPr>
                <a:defRPr/>
              </a:pPr>
              <a:t>31.10.2020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A6559-1C2F-4B81-B496-CAEACD61EC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63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7BCFD2-09DE-C846-A509-EC65ABE0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DAE0C9-FE5C-9E4E-84C1-369DED2F6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5E3880-C04A-3342-9B0C-1F379353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157332-1AA7-C648-BCB3-34FE2746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6EF549-4512-A24D-9C5A-D18E6CDB2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982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FFDCAA-4705-4F43-AC8A-74A1A118C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458347E-2DD2-C147-BBEE-F93ADFA2C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8FC34E-7E54-8644-847E-A84A03BE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497F566-A067-5A4D-857B-F8798842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182860E-43A3-024F-BE48-240B61433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30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CBF6DF-AE1E-9D42-ACDD-3280741C2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C3D930-B59A-E44A-9E94-B86530C28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FB100F5-4214-B84F-BDF2-EDCF5A8BE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137F273-D0C3-E740-87B3-02549B23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D4620-A915-4A4B-B17C-E23F211CE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771BEC-242A-F943-A061-021D350B1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30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FCA5F0-420F-F84C-A985-E422788B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B75E709-5A79-F440-BD15-7C6049BE6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836ED9-5713-0B40-A397-8415EC630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515C6FE-86EC-B648-A8A1-56E87B0B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7B6475F-282A-394B-95F7-E12ADAE4A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63064BB-EBF9-4446-AA83-CF550F069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72B4519-E3A0-DE4F-B31D-EC71DC79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6C6B92F-6181-EF4F-A221-48DF2207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84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5A4A0E-126B-A14D-9D3D-1896AC67B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16BE8C3-69B4-1C41-8B70-6D10CC881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2D83BD-BF5F-7B4D-B43C-48D7FE5B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4442272-1679-E24A-8948-04C15E1F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70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7E17D60-350F-0C45-A073-CC3DA3BB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F47E80-CC0B-D548-AE43-7A2DFFF8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F0A5B88-E3C5-9A42-AE48-D1E837C7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37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FB4EA9-76BD-6849-A26C-61DE7CFA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97B7E2-AC0E-FE46-B195-A883008FF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2760C6-F32F-7E47-A022-72F053111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FB49DA-5569-4E41-AF83-E6DE7725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829891-496B-AC45-B937-13F4349FE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D085282-1750-C443-A712-99882E37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52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460502-BB94-DC44-9E1C-CE5BDEEC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5A7918D-C405-F549-880E-E7869D86EA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D3F40A2-455D-794F-AD28-73E30877C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F4C45E-77E1-E14C-BF7E-918494EA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3AE59DF-A3A9-884D-B64D-0A16E454C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5012E8-399B-F448-9DFC-7B1BB1513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10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2847AED-8A55-3446-9DA2-26555216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73A36-627F-0343-A439-B928575AF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258E7A-7927-0547-86A9-51E7FC291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A9309-E214-6440-8F0C-C1EB31A11D73}" type="datetimeFigureOut">
              <a:rPr lang="tr-TR" smtClean="0"/>
              <a:t>31.10.2020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99F16D-2E0F-CE40-ABD0-D592A0E8D8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47FDF8-9FE8-A647-AF42-6480B6A1D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82E89-05E2-8B47-93E6-EFF5B6703A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6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/>
          </p:cNvSpPr>
          <p:nvPr>
            <p:ph type="title"/>
          </p:nvPr>
        </p:nvSpPr>
        <p:spPr>
          <a:xfrm>
            <a:off x="1991544" y="2511042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tr-TR" b="1" i="1" dirty="0"/>
            </a:br>
            <a:b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Süt </a:t>
            </a:r>
            <a:r>
              <a:rPr lang="tr-TR" b="1" i="1" dirty="0" err="1">
                <a:latin typeface="Arial" panose="020B0604020202020204" pitchFamily="34" charset="0"/>
                <a:cs typeface="Arial" panose="020B0604020202020204" pitchFamily="34" charset="0"/>
              </a:rPr>
              <a:t>Lipidleri</a:t>
            </a:r>
            <a:b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b="1" i="1" dirty="0">
                <a:latin typeface="Arial" charset="0"/>
              </a:rPr>
            </a:br>
            <a:br>
              <a:rPr lang="tr-TR" b="1" i="1" dirty="0">
                <a:latin typeface="Arial" charset="0"/>
              </a:rPr>
            </a:br>
            <a:r>
              <a:rPr lang="tr-TR" sz="3600" b="1" i="1" dirty="0"/>
              <a:t>Prof. Dr. Ebru ŞENEL</a:t>
            </a:r>
            <a:br>
              <a:rPr lang="tr-TR" sz="3600" b="1" i="1" dirty="0"/>
            </a:br>
            <a:r>
              <a:rPr lang="tr-TR" sz="3100" b="1" i="1" dirty="0"/>
              <a:t>Ankara Üniversitesi Ziraat Fakültesi Süt Teknolojisi Bölümü </a:t>
            </a:r>
          </a:p>
        </p:txBody>
      </p:sp>
    </p:spTree>
    <p:extLst>
      <p:ext uri="{BB962C8B-B14F-4D97-AF65-F5344CB8AC3E}">
        <p14:creationId xmlns:p14="http://schemas.microsoft.com/office/powerpoint/2010/main" val="3208793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2063751" y="-315913"/>
            <a:ext cx="7940675" cy="1223963"/>
          </a:xfrm>
        </p:spPr>
        <p:txBody>
          <a:bodyPr/>
          <a:lstStyle/>
          <a:p>
            <a:pPr eaLnBrk="1" hangingPunct="1"/>
            <a:r>
              <a:rPr lang="tr-TR" sz="3200">
                <a:latin typeface="Arial" charset="0"/>
              </a:rPr>
              <a:t>Yağ asitlerinin fiziksel özellikleri  </a:t>
            </a:r>
          </a:p>
        </p:txBody>
      </p:sp>
      <p:graphicFrame>
        <p:nvGraphicFramePr>
          <p:cNvPr id="64562" name="Group 5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61785057"/>
              </p:ext>
            </p:extLst>
          </p:nvPr>
        </p:nvGraphicFramePr>
        <p:xfrm>
          <a:off x="1641600" y="587416"/>
          <a:ext cx="8856187" cy="7455408"/>
        </p:xfrm>
        <a:graphic>
          <a:graphicData uri="http://schemas.openxmlformats.org/drawingml/2006/table">
            <a:tbl>
              <a:tblPr/>
              <a:tblGrid>
                <a:gridCol w="1754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2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4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1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28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Yağ asitleri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Karbon sayısı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Erime özelliği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Suda çözünürlüğü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Oda sıcaklığında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86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Doymuş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Butirik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Kaproik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Kaprilik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Kaprik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Lavrik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Miristik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Palmitik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Stearik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Doymamış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Oleik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Linoleik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Linolenik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Araşidonik</a:t>
                      </a: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C4:0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C6:0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C8:0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C10:0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C12:0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C14:0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C16:0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C18:0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C18:1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C18:2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C18:3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C20:4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-7.9 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+16.5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+31.4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+43.6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+53.8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+62.6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+69.3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+14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-49.5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Çözünür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Çözünür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Çözünür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Çözünmez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uçucu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uçucu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uçucu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Katı ve uçucu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uçmaz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Sıvı ve uçmaz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861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/>
          </p:cNvSpPr>
          <p:nvPr>
            <p:ph idx="1"/>
          </p:nvPr>
        </p:nvSpPr>
        <p:spPr>
          <a:xfrm>
            <a:off x="1981200" y="981076"/>
            <a:ext cx="8229600" cy="56165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>
                <a:latin typeface="Arial" charset="0"/>
              </a:rPr>
              <a:t>Özetle;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Arial" charset="0"/>
              </a:rPr>
              <a:t>Kısa zincirli doymuş yağ asitleri oda sıcaklığında sıvı, daha büyük olanlar katı/kristal haldedir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Arial" charset="0"/>
              </a:rPr>
              <a:t>Doymuş yağ asitlerinin erime noktası karbon sayısı artmasıyla yükselir.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Arial" charset="0"/>
              </a:rPr>
              <a:t>Doymamış yağ asitlerinin erime noktası doymamışlık derecesinin artmasıyla azalır.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Arial" charset="0"/>
              </a:rPr>
              <a:t>Bütürik asit suda çözünmesine karşın, karbon sayısı arttıkça çözünürlük azalır. 10 karbonlu kaprinik asit ve daha yüksek moleküllü yağ asitleri suda çözünmez.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Arial" charset="0"/>
              </a:rPr>
              <a:t>Karbon sayısı 10 kadar olan yağ asitleri uçucudur. Karbon sayısı arttıkça uçuculuk azalır. Doymamış yağ asitleri uçucu değildir.</a:t>
            </a:r>
          </a:p>
        </p:txBody>
      </p:sp>
    </p:spTree>
    <p:extLst>
      <p:ext uri="{BB962C8B-B14F-4D97-AF65-F5344CB8AC3E}">
        <p14:creationId xmlns:p14="http://schemas.microsoft.com/office/powerpoint/2010/main" val="2676133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>
          <a:xfrm>
            <a:off x="1981200" y="260350"/>
            <a:ext cx="8229600" cy="1143000"/>
          </a:xfrm>
        </p:spPr>
        <p:txBody>
          <a:bodyPr/>
          <a:lstStyle/>
          <a:p>
            <a:pPr eaLnBrk="1" hangingPunct="1"/>
            <a:r>
              <a:rPr lang="tr-TR" sz="4000" dirty="0" err="1">
                <a:latin typeface="Arial" charset="0"/>
              </a:rPr>
              <a:t>Fosfolipidler</a:t>
            </a:r>
            <a:endParaRPr lang="tr-TR" sz="4000" dirty="0">
              <a:latin typeface="Arial" charset="0"/>
            </a:endParaRPr>
          </a:p>
        </p:txBody>
      </p:sp>
      <p:sp>
        <p:nvSpPr>
          <p:cNvPr id="52227" name="Rectangle 3"/>
          <p:cNvSpPr>
            <a:spLocks noGrp="1"/>
          </p:cNvSpPr>
          <p:nvPr>
            <p:ph idx="1"/>
          </p:nvPr>
        </p:nvSpPr>
        <p:spPr>
          <a:xfrm>
            <a:off x="1909763" y="1560514"/>
            <a:ext cx="8229600" cy="4389437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tr-TR" sz="2400" dirty="0">
                <a:latin typeface="Arial" charset="0"/>
              </a:rPr>
              <a:t>Süt </a:t>
            </a:r>
            <a:r>
              <a:rPr lang="tr-TR" sz="2400" dirty="0" err="1">
                <a:latin typeface="Arial" charset="0"/>
              </a:rPr>
              <a:t>lipidlerinde</a:t>
            </a:r>
            <a:r>
              <a:rPr lang="tr-TR" sz="2400" dirty="0">
                <a:latin typeface="Arial" charset="0"/>
              </a:rPr>
              <a:t> çok az bulunmasına karşın en önemli fraksiyonudur.</a:t>
            </a:r>
          </a:p>
          <a:p>
            <a:pPr algn="just" eaLnBrk="1" hangingPunct="1"/>
            <a:r>
              <a:rPr lang="tr-TR" sz="2400" dirty="0">
                <a:latin typeface="Arial" charset="0"/>
              </a:rPr>
              <a:t>Başlıca yağ </a:t>
            </a:r>
            <a:r>
              <a:rPr lang="tr-TR" sz="2400" dirty="0" err="1">
                <a:latin typeface="Arial" charset="0"/>
              </a:rPr>
              <a:t>globül</a:t>
            </a:r>
            <a:r>
              <a:rPr lang="tr-TR" sz="2400" dirty="0">
                <a:latin typeface="Arial" charset="0"/>
              </a:rPr>
              <a:t> </a:t>
            </a:r>
            <a:r>
              <a:rPr lang="tr-TR" sz="2400" dirty="0" err="1">
                <a:latin typeface="Arial" charset="0"/>
              </a:rPr>
              <a:t>membranında</a:t>
            </a:r>
            <a:r>
              <a:rPr lang="tr-TR" sz="2400" dirty="0">
                <a:latin typeface="Arial" charset="0"/>
              </a:rPr>
              <a:t> protein ve </a:t>
            </a:r>
            <a:r>
              <a:rPr lang="tr-TR" sz="2400" dirty="0" err="1">
                <a:latin typeface="Arial" charset="0"/>
              </a:rPr>
              <a:t>serebrozitlerle</a:t>
            </a:r>
            <a:r>
              <a:rPr lang="tr-TR" sz="2400" dirty="0">
                <a:latin typeface="Arial" charset="0"/>
              </a:rPr>
              <a:t> ilişkili bulunmaktadır.</a:t>
            </a:r>
          </a:p>
          <a:p>
            <a:pPr algn="just" eaLnBrk="1" hangingPunct="1"/>
            <a:r>
              <a:rPr lang="tr-TR" sz="2400" dirty="0" err="1">
                <a:latin typeface="Arial" charset="0"/>
              </a:rPr>
              <a:t>Membrandaki</a:t>
            </a:r>
            <a:r>
              <a:rPr lang="tr-TR" sz="2400" dirty="0">
                <a:latin typeface="Arial" charset="0"/>
              </a:rPr>
              <a:t> bileşiklerin %20-40’ını oluşturan </a:t>
            </a:r>
            <a:r>
              <a:rPr lang="tr-TR" sz="2400" dirty="0" err="1">
                <a:latin typeface="Arial" charset="0"/>
              </a:rPr>
              <a:t>fosfolipidlerin</a:t>
            </a:r>
            <a:r>
              <a:rPr lang="tr-TR" sz="2400" dirty="0">
                <a:latin typeface="Arial" charset="0"/>
              </a:rPr>
              <a:t> kompozisyonunda, </a:t>
            </a:r>
            <a:r>
              <a:rPr lang="tr-TR" sz="2400" dirty="0" err="1">
                <a:latin typeface="Arial" charset="0"/>
              </a:rPr>
              <a:t>fosfatidilkolin</a:t>
            </a:r>
            <a:r>
              <a:rPr lang="tr-TR" sz="2400" dirty="0">
                <a:latin typeface="Arial" charset="0"/>
              </a:rPr>
              <a:t> (</a:t>
            </a:r>
            <a:r>
              <a:rPr lang="tr-TR" sz="2400" dirty="0" err="1">
                <a:latin typeface="Arial" charset="0"/>
              </a:rPr>
              <a:t>lesitin</a:t>
            </a:r>
            <a:r>
              <a:rPr lang="tr-TR" sz="2400" dirty="0">
                <a:latin typeface="Arial" charset="0"/>
              </a:rPr>
              <a:t>), </a:t>
            </a:r>
            <a:r>
              <a:rPr lang="tr-TR" sz="2400" dirty="0" err="1">
                <a:latin typeface="Arial" charset="0"/>
              </a:rPr>
              <a:t>fosfatidiletanolamin</a:t>
            </a:r>
            <a:r>
              <a:rPr lang="tr-TR" sz="2400" dirty="0">
                <a:latin typeface="Arial" charset="0"/>
              </a:rPr>
              <a:t> (</a:t>
            </a:r>
            <a:r>
              <a:rPr lang="tr-TR" sz="2400" dirty="0" err="1">
                <a:latin typeface="Arial" charset="0"/>
              </a:rPr>
              <a:t>sefalin</a:t>
            </a:r>
            <a:r>
              <a:rPr lang="tr-TR" sz="2400" dirty="0">
                <a:latin typeface="Arial" charset="0"/>
              </a:rPr>
              <a:t> ve kefalin), </a:t>
            </a:r>
            <a:r>
              <a:rPr lang="tr-TR" sz="2400" dirty="0" err="1">
                <a:latin typeface="Arial" charset="0"/>
              </a:rPr>
              <a:t>sfingomiyelin</a:t>
            </a:r>
            <a:r>
              <a:rPr lang="tr-TR" sz="2400" dirty="0">
                <a:latin typeface="Arial" charset="0"/>
              </a:rPr>
              <a:t> yer alır.</a:t>
            </a:r>
          </a:p>
          <a:p>
            <a:pPr algn="just" eaLnBrk="1" hangingPunct="1"/>
            <a:r>
              <a:rPr lang="tr-TR" sz="2400" dirty="0" err="1">
                <a:latin typeface="Arial" charset="0"/>
              </a:rPr>
              <a:t>Amphipolar</a:t>
            </a:r>
            <a:r>
              <a:rPr lang="tr-TR" sz="2400" dirty="0">
                <a:latin typeface="Arial" charset="0"/>
              </a:rPr>
              <a:t> nitelikte kuvvetli yüzey aktif maddelerdir. Bu özellikleri yağ/su, veya su/yağ emülsiyonlarında </a:t>
            </a:r>
            <a:r>
              <a:rPr lang="tr-TR" sz="2400" dirty="0" err="1">
                <a:latin typeface="Arial" charset="0"/>
              </a:rPr>
              <a:t>fosfolipidlerin</a:t>
            </a:r>
            <a:r>
              <a:rPr lang="tr-TR" sz="2400" dirty="0">
                <a:latin typeface="Arial" charset="0"/>
              </a:rPr>
              <a:t> stabilizasyonunu sağlar. </a:t>
            </a:r>
          </a:p>
          <a:p>
            <a:pPr algn="just" eaLnBrk="1" hangingPunct="1"/>
            <a:r>
              <a:rPr lang="tr-TR" sz="2400" dirty="0">
                <a:latin typeface="Arial" charset="0"/>
              </a:rPr>
              <a:t>Büyük moleküllere sahip oldukları için yağ ve suda zor çözünürler.</a:t>
            </a:r>
          </a:p>
          <a:p>
            <a:pPr algn="just" eaLnBrk="1" hangingPunct="1"/>
            <a:endParaRPr lang="tr-TR" sz="2200" dirty="0">
              <a:latin typeface="Arial" charset="0"/>
            </a:endParaRPr>
          </a:p>
          <a:p>
            <a:pPr algn="just" eaLnBrk="1" hangingPunct="1"/>
            <a:endParaRPr lang="tr-TR" sz="2200" dirty="0">
              <a:latin typeface="Arial" charset="0"/>
            </a:endParaRPr>
          </a:p>
          <a:p>
            <a:pPr algn="just" eaLnBrk="1" hangingPunct="1"/>
            <a:endParaRPr lang="tr-TR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609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/>
          </p:cNvSpPr>
          <p:nvPr>
            <p:ph idx="1"/>
          </p:nvPr>
        </p:nvSpPr>
        <p:spPr>
          <a:xfrm>
            <a:off x="1981200" y="620714"/>
            <a:ext cx="8229600" cy="57038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Gerek su gerekse yağ ortamlarında polar ve </a:t>
            </a:r>
            <a:r>
              <a:rPr lang="tr-TR" dirty="0" err="1">
                <a:latin typeface="Arial" charset="0"/>
              </a:rPr>
              <a:t>nonpolar</a:t>
            </a:r>
            <a:r>
              <a:rPr lang="tr-TR" dirty="0">
                <a:latin typeface="Arial" charset="0"/>
              </a:rPr>
              <a:t> uçlu misel oluşturma eğilimi taşırlar.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Genelde uzun zincirli doymamış yağ asitleri </a:t>
            </a:r>
            <a:r>
              <a:rPr lang="tr-TR" dirty="0" err="1">
                <a:latin typeface="Arial" charset="0"/>
              </a:rPr>
              <a:t>fosfolipid</a:t>
            </a:r>
            <a:r>
              <a:rPr lang="tr-TR" dirty="0">
                <a:latin typeface="Arial" charset="0"/>
              </a:rPr>
              <a:t> molekülünde </a:t>
            </a:r>
            <a:r>
              <a:rPr lang="tr-TR" dirty="0" err="1">
                <a:latin typeface="Arial" charset="0"/>
              </a:rPr>
              <a:t>yeralmaktadır</a:t>
            </a:r>
            <a:r>
              <a:rPr lang="tr-TR" dirty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Genellikle birçok süt </a:t>
            </a:r>
            <a:r>
              <a:rPr lang="tr-TR" dirty="0" err="1">
                <a:latin typeface="Arial" charset="0"/>
              </a:rPr>
              <a:t>mamülünde</a:t>
            </a:r>
            <a:r>
              <a:rPr lang="tr-TR" dirty="0">
                <a:latin typeface="Arial" charset="0"/>
              </a:rPr>
              <a:t> antioksidan olarak rol üstlenir.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Sütün emülsiyon </a:t>
            </a:r>
            <a:r>
              <a:rPr lang="tr-TR" dirty="0" err="1">
                <a:latin typeface="Arial" charset="0"/>
              </a:rPr>
              <a:t>stabilitesinin</a:t>
            </a:r>
            <a:r>
              <a:rPr lang="tr-TR" dirty="0">
                <a:latin typeface="Arial" charset="0"/>
              </a:rPr>
              <a:t> korunmasında rol alır.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tr-TR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dirty="0" err="1">
                <a:solidFill>
                  <a:srgbClr val="FF0000"/>
                </a:solidFill>
                <a:latin typeface="Arial" charset="0"/>
              </a:rPr>
              <a:t>Lesitin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; </a:t>
            </a:r>
            <a:r>
              <a:rPr lang="tr-TR" dirty="0">
                <a:latin typeface="Arial" charset="0"/>
              </a:rPr>
              <a:t>sütün en önemli </a:t>
            </a:r>
            <a:r>
              <a:rPr lang="tr-TR" dirty="0" err="1">
                <a:latin typeface="Arial" charset="0"/>
              </a:rPr>
              <a:t>fosfolipidi</a:t>
            </a:r>
            <a:r>
              <a:rPr lang="tr-TR" dirty="0">
                <a:latin typeface="Arial" charset="0"/>
              </a:rPr>
              <a:t> olup </a:t>
            </a:r>
            <a:r>
              <a:rPr lang="el-GR" dirty="0">
                <a:latin typeface="Arial" charset="0"/>
                <a:cs typeface="Arial" charset="0"/>
              </a:rPr>
              <a:t>α</a:t>
            </a:r>
            <a:r>
              <a:rPr lang="tr-TR" dirty="0">
                <a:latin typeface="Arial" charset="0"/>
                <a:cs typeface="Arial" charset="0"/>
              </a:rPr>
              <a:t> ve </a:t>
            </a:r>
            <a:r>
              <a:rPr lang="el-GR" dirty="0">
                <a:latin typeface="Arial" charset="0"/>
                <a:cs typeface="Arial" charset="0"/>
              </a:rPr>
              <a:t>β</a:t>
            </a:r>
            <a:r>
              <a:rPr lang="tr-TR" dirty="0">
                <a:latin typeface="Arial" charset="0"/>
                <a:cs typeface="Arial" charset="0"/>
              </a:rPr>
              <a:t> olmak  üzere iki formu vardır. En önemli kolu </a:t>
            </a:r>
            <a:r>
              <a:rPr lang="tr-TR" dirty="0" err="1">
                <a:latin typeface="Arial" charset="0"/>
                <a:cs typeface="Arial" charset="0"/>
              </a:rPr>
              <a:t>fosforilkolin</a:t>
            </a:r>
            <a:r>
              <a:rPr lang="tr-TR" dirty="0">
                <a:latin typeface="Arial" charset="0"/>
                <a:cs typeface="Arial" charset="0"/>
              </a:rPr>
              <a:t> grubudur ve bağlı olduğu karbon atomuna göre </a:t>
            </a:r>
            <a:r>
              <a:rPr lang="el-GR" dirty="0">
                <a:latin typeface="Arial" charset="0"/>
                <a:cs typeface="Arial" charset="0"/>
              </a:rPr>
              <a:t>α</a:t>
            </a:r>
            <a:r>
              <a:rPr lang="tr-TR" dirty="0">
                <a:latin typeface="Arial" charset="0"/>
                <a:cs typeface="Arial" charset="0"/>
              </a:rPr>
              <a:t> ve </a:t>
            </a:r>
            <a:r>
              <a:rPr lang="el-GR" dirty="0">
                <a:latin typeface="Arial" charset="0"/>
                <a:cs typeface="Arial" charset="0"/>
              </a:rPr>
              <a:t>β</a:t>
            </a:r>
            <a:r>
              <a:rPr lang="tr-TR" dirty="0">
                <a:latin typeface="Arial" charset="0"/>
                <a:cs typeface="Arial" charset="0"/>
              </a:rPr>
              <a:t> </a:t>
            </a:r>
            <a:r>
              <a:rPr lang="tr-TR" dirty="0" err="1">
                <a:latin typeface="Arial" charset="0"/>
                <a:cs typeface="Arial" charset="0"/>
              </a:rPr>
              <a:t>lesitin</a:t>
            </a:r>
            <a:r>
              <a:rPr lang="tr-TR" dirty="0">
                <a:latin typeface="Arial" charset="0"/>
                <a:cs typeface="Arial" charset="0"/>
              </a:rPr>
              <a:t> oluşur.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dirty="0">
                <a:latin typeface="Arial" charset="0"/>
                <a:cs typeface="Arial" charset="0"/>
              </a:rPr>
              <a:t>Asit ve baz ile </a:t>
            </a:r>
            <a:r>
              <a:rPr lang="tr-TR" dirty="0" err="1">
                <a:latin typeface="Arial" charset="0"/>
                <a:cs typeface="Arial" charset="0"/>
              </a:rPr>
              <a:t>hidrolizasyonu</a:t>
            </a:r>
            <a:r>
              <a:rPr lang="tr-TR" dirty="0">
                <a:latin typeface="Arial" charset="0"/>
                <a:cs typeface="Arial" charset="0"/>
              </a:rPr>
              <a:t> sonucu; 2 </a:t>
            </a:r>
            <a:r>
              <a:rPr lang="tr-TR" dirty="0" err="1">
                <a:latin typeface="Arial" charset="0"/>
                <a:cs typeface="Arial" charset="0"/>
              </a:rPr>
              <a:t>mol</a:t>
            </a:r>
            <a:r>
              <a:rPr lang="tr-TR" dirty="0">
                <a:latin typeface="Arial" charset="0"/>
                <a:cs typeface="Arial" charset="0"/>
              </a:rPr>
              <a:t> serbest yağ asidine, kolin ve fosforik aside parçalanır.</a:t>
            </a:r>
            <a:endParaRPr lang="el-GR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tr-TR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666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>
          <a:xfrm>
            <a:off x="1909763" y="260350"/>
            <a:ext cx="8229600" cy="1143000"/>
          </a:xfrm>
        </p:spPr>
        <p:txBody>
          <a:bodyPr/>
          <a:lstStyle/>
          <a:p>
            <a:pPr eaLnBrk="1" hangingPunct="1"/>
            <a:r>
              <a:rPr lang="tr-TR" sz="4000" dirty="0">
                <a:latin typeface="Arial" charset="0"/>
              </a:rPr>
              <a:t>Steroller</a:t>
            </a:r>
          </a:p>
        </p:txBody>
      </p:sp>
      <p:sp>
        <p:nvSpPr>
          <p:cNvPr id="69635" name="Rectangle 3"/>
          <p:cNvSpPr>
            <a:spLocks noGrp="1"/>
          </p:cNvSpPr>
          <p:nvPr>
            <p:ph idx="1"/>
          </p:nvPr>
        </p:nvSpPr>
        <p:spPr>
          <a:xfrm>
            <a:off x="1992313" y="1412876"/>
            <a:ext cx="8507412" cy="518477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>
                <a:latin typeface="Arial" charset="0"/>
              </a:rPr>
              <a:t>Başlıca sterol </a:t>
            </a:r>
            <a:r>
              <a:rPr lang="tr-TR" sz="2400" dirty="0" err="1">
                <a:latin typeface="Arial" charset="0"/>
              </a:rPr>
              <a:t>kolestrol</a:t>
            </a:r>
            <a:r>
              <a:rPr lang="tr-TR" sz="2400" dirty="0">
                <a:latin typeface="Arial" charset="0"/>
              </a:rPr>
              <a:t>’ dür. </a:t>
            </a:r>
          </a:p>
          <a:p>
            <a:pPr eaLnBrk="1" hangingPunct="1">
              <a:defRPr/>
            </a:pPr>
            <a:r>
              <a:rPr lang="tr-TR" sz="2400" dirty="0">
                <a:latin typeface="Arial" charset="0"/>
              </a:rPr>
              <a:t>Yüksek moleküllü alkoller olup fiziksel ve kimyasal özellikleri bakımından birbirine benzerler.</a:t>
            </a:r>
          </a:p>
          <a:p>
            <a:pPr eaLnBrk="1" hangingPunct="1">
              <a:defRPr/>
            </a:pPr>
            <a:r>
              <a:rPr lang="tr-TR" sz="2400" dirty="0">
                <a:latin typeface="Arial" charset="0"/>
              </a:rPr>
              <a:t>Suda çözünmezler</a:t>
            </a:r>
          </a:p>
          <a:p>
            <a:pPr eaLnBrk="1" hangingPunct="1">
              <a:defRPr/>
            </a:pPr>
            <a:r>
              <a:rPr lang="tr-TR" sz="2400" dirty="0">
                <a:latin typeface="Arial" charset="0"/>
              </a:rPr>
              <a:t>Sütteki </a:t>
            </a:r>
            <a:r>
              <a:rPr lang="tr-TR" sz="2400" dirty="0" err="1">
                <a:latin typeface="Arial" charset="0"/>
              </a:rPr>
              <a:t>kolestrolün</a:t>
            </a:r>
            <a:r>
              <a:rPr lang="tr-TR" sz="2400" dirty="0">
                <a:latin typeface="Arial" charset="0"/>
              </a:rPr>
              <a:t> oranı %0.015 süt </a:t>
            </a:r>
            <a:r>
              <a:rPr lang="tr-TR" sz="2400" dirty="0" err="1">
                <a:latin typeface="Arial" charset="0"/>
              </a:rPr>
              <a:t>lipidlerinin</a:t>
            </a:r>
            <a:r>
              <a:rPr lang="tr-TR" sz="2400" dirty="0">
                <a:latin typeface="Arial" charset="0"/>
              </a:rPr>
              <a:t> %0.2-0.4 arasındadır.Sütteki miktarı 15 mg/100 mL oldukça düşüktür.</a:t>
            </a:r>
          </a:p>
          <a:p>
            <a:pPr eaLnBrk="1" hangingPunct="1">
              <a:defRPr/>
            </a:pPr>
            <a:r>
              <a:rPr lang="tr-TR" sz="2400" dirty="0" err="1">
                <a:latin typeface="Arial" charset="0"/>
              </a:rPr>
              <a:t>Kolestrol</a:t>
            </a:r>
            <a:r>
              <a:rPr lang="tr-TR" sz="2400" dirty="0">
                <a:latin typeface="Arial" charset="0"/>
              </a:rPr>
              <a:t> sütte üç şekilde bulunur.</a:t>
            </a:r>
          </a:p>
          <a:p>
            <a:pPr marL="530225" indent="-265113">
              <a:buFontTx/>
              <a:buChar char="-"/>
              <a:defRPr/>
            </a:pPr>
            <a:r>
              <a:rPr lang="tr-TR" sz="2400" dirty="0">
                <a:latin typeface="Arial" charset="0"/>
              </a:rPr>
              <a:t>Süt yağı içerisinde gerçek çözelti</a:t>
            </a:r>
          </a:p>
          <a:p>
            <a:pPr marL="530225" indent="-265113">
              <a:buFontTx/>
              <a:buChar char="-"/>
              <a:defRPr/>
            </a:pPr>
            <a:r>
              <a:rPr lang="tr-TR" sz="2400" dirty="0">
                <a:latin typeface="Arial" charset="0"/>
              </a:rPr>
              <a:t>Yağ </a:t>
            </a:r>
            <a:r>
              <a:rPr lang="tr-TR" sz="2400" dirty="0" err="1">
                <a:latin typeface="Arial" charset="0"/>
              </a:rPr>
              <a:t>globül</a:t>
            </a:r>
            <a:r>
              <a:rPr lang="tr-TR" sz="2400" dirty="0">
                <a:latin typeface="Arial" charset="0"/>
              </a:rPr>
              <a:t> </a:t>
            </a:r>
            <a:r>
              <a:rPr lang="tr-TR" sz="2400" dirty="0" err="1">
                <a:latin typeface="Arial" charset="0"/>
              </a:rPr>
              <a:t>membranında</a:t>
            </a:r>
            <a:endParaRPr lang="tr-TR" sz="2400" dirty="0">
              <a:latin typeface="Arial" charset="0"/>
            </a:endParaRPr>
          </a:p>
          <a:p>
            <a:pPr marL="530225" indent="-265113">
              <a:buFontTx/>
              <a:buChar char="-"/>
              <a:defRPr/>
            </a:pPr>
            <a:r>
              <a:rPr lang="tr-TR" sz="2400" dirty="0">
                <a:latin typeface="Arial" charset="0"/>
              </a:rPr>
              <a:t>Sütün yağsız bölümünde protein ile oluşturduğu kompleks.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tr-TR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57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>
          <a:xfrm>
            <a:off x="1919288" y="188913"/>
            <a:ext cx="8229600" cy="1143000"/>
          </a:xfrm>
        </p:spPr>
        <p:txBody>
          <a:bodyPr/>
          <a:lstStyle/>
          <a:p>
            <a:pPr eaLnBrk="1" hangingPunct="1"/>
            <a:r>
              <a:rPr lang="tr-TR" sz="4000" dirty="0"/>
              <a:t>Diğer </a:t>
            </a:r>
            <a:r>
              <a:rPr lang="tr-TR" sz="4000" dirty="0" err="1"/>
              <a:t>lipidler</a:t>
            </a:r>
            <a:endParaRPr lang="tr-TR" sz="4000" dirty="0"/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1981200" y="1341438"/>
            <a:ext cx="8229600" cy="4983162"/>
          </a:xfrm>
        </p:spPr>
        <p:txBody>
          <a:bodyPr>
            <a:normAutofit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Squalen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tr-TR" dirty="0">
                <a:latin typeface="Arial" pitchFamily="34" charset="0"/>
                <a:cs typeface="Arial" pitchFamily="34" charset="0"/>
              </a:rPr>
              <a:t> süt yağının sabunlaşmayan bölümünden olup hidrokarbon bileşikleridir.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Kolestrolün</a:t>
            </a:r>
            <a:r>
              <a:rPr lang="tr-TR" dirty="0">
                <a:latin typeface="Arial" pitchFamily="34" charset="0"/>
                <a:cs typeface="Arial" pitchFamily="34" charset="0"/>
              </a:rPr>
              <a:t> sentezlenmesi sırasında ara ürün olarak meydana gelir ve sütte eser miktarda bulunur.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Mumlar; </a:t>
            </a:r>
            <a:r>
              <a:rPr lang="tr-TR" dirty="0">
                <a:latin typeface="Arial" pitchFamily="34" charset="0"/>
                <a:cs typeface="Arial" pitchFamily="34" charset="0"/>
              </a:rPr>
              <a:t>sütte eser miktarda bulunur. Ester yapısında olmakla birlikte mumları oluşturan alkol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trgliseridlerdeki</a:t>
            </a:r>
            <a:r>
              <a:rPr lang="tr-TR" dirty="0">
                <a:latin typeface="Arial" pitchFamily="34" charset="0"/>
                <a:cs typeface="Arial" pitchFamily="34" charset="0"/>
              </a:rPr>
              <a:t> gibi gliserin olmayıp çift sayıda karbon atomu içeren alifatik bir alkol veya steroldür.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Yağda çözünen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A,D,E,K </a:t>
            </a:r>
            <a:r>
              <a:rPr lang="tr-TR" dirty="0">
                <a:latin typeface="Arial" pitchFamily="34" charset="0"/>
                <a:cs typeface="Arial" pitchFamily="34" charset="0"/>
              </a:rPr>
              <a:t>vitaminleri süt yapının sabunlaşmayan maddelerindendir. </a:t>
            </a:r>
          </a:p>
        </p:txBody>
      </p:sp>
    </p:spTree>
    <p:extLst>
      <p:ext uri="{BB962C8B-B14F-4D97-AF65-F5344CB8AC3E}">
        <p14:creationId xmlns:p14="http://schemas.microsoft.com/office/powerpoint/2010/main" val="519053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2 İçerik Yer Tutucusu"/>
          <p:cNvSpPr>
            <a:spLocks noGrp="1"/>
          </p:cNvSpPr>
          <p:nvPr>
            <p:ph idx="1"/>
          </p:nvPr>
        </p:nvSpPr>
        <p:spPr>
          <a:xfrm>
            <a:off x="1981200" y="692150"/>
            <a:ext cx="8229600" cy="5632450"/>
          </a:xfrm>
        </p:spPr>
        <p:txBody>
          <a:bodyPr>
            <a:normAutofit fontScale="92500"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Aroma bileşenleri; </a:t>
            </a:r>
            <a:r>
              <a:rPr lang="tr-TR" dirty="0">
                <a:latin typeface="Arial" pitchFamily="34" charset="0"/>
                <a:cs typeface="Arial" pitchFamily="34" charset="0"/>
              </a:rPr>
              <a:t>süt yağında çok az miktarda bir çok aroma maddesi de içermektedir. Bazıları uçucudur. Bir kısmı doğal bir kısmı da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oksidasyonun</a:t>
            </a:r>
            <a:r>
              <a:rPr lang="tr-TR" dirty="0">
                <a:latin typeface="Arial" pitchFamily="34" charset="0"/>
                <a:cs typeface="Arial" pitchFamily="34" charset="0"/>
              </a:rPr>
              <a:t> birincil ürünleridir. Bu grup altında;</a:t>
            </a:r>
          </a:p>
          <a:p>
            <a:pPr algn="just" eaLnBrk="1" hangingPunct="1">
              <a:buFontTx/>
              <a:buChar char="-"/>
            </a:pP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laktonlar</a:t>
            </a:r>
            <a:r>
              <a:rPr lang="tr-TR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buFontTx/>
              <a:buChar char="-"/>
            </a:pPr>
            <a:r>
              <a:rPr lang="tr-TR" dirty="0">
                <a:latin typeface="Arial" pitchFamily="34" charset="0"/>
                <a:cs typeface="Arial" pitchFamily="34" charset="0"/>
              </a:rPr>
              <a:t>doymamış aldehitler </a:t>
            </a:r>
          </a:p>
          <a:p>
            <a:pPr algn="just" eaLnBrk="1" hangingPunct="1">
              <a:buFontTx/>
              <a:buChar char="-"/>
            </a:pPr>
            <a:r>
              <a:rPr lang="tr-TR" dirty="0">
                <a:latin typeface="Arial" pitchFamily="34" charset="0"/>
                <a:cs typeface="Arial" pitchFamily="34" charset="0"/>
              </a:rPr>
              <a:t> ketonlar  yer almaktadır.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Serbest Yağ asitleri; </a:t>
            </a:r>
            <a:r>
              <a:rPr lang="tr-TR" dirty="0">
                <a:latin typeface="Arial" pitchFamily="34" charset="0"/>
                <a:cs typeface="Arial" pitchFamily="34" charset="0"/>
              </a:rPr>
              <a:t>sütte 3 ayrı kaynaktan ileri gelir,</a:t>
            </a:r>
          </a:p>
          <a:p>
            <a:pPr eaLnBrk="1" hangingPunct="1"/>
            <a:r>
              <a:rPr lang="tr-TR" dirty="0">
                <a:latin typeface="Arial" pitchFamily="34" charset="0"/>
                <a:cs typeface="Arial" pitchFamily="34" charset="0"/>
              </a:rPr>
              <a:t>serum albüminlerine bağlı olarak yada hücre içinde doğrudan kandan</a:t>
            </a:r>
          </a:p>
          <a:p>
            <a:pPr eaLnBrk="1" hangingPunct="1"/>
            <a:r>
              <a:rPr lang="tr-TR" dirty="0">
                <a:latin typeface="Arial" pitchFamily="34" charset="0"/>
                <a:cs typeface="Arial" pitchFamily="34" charset="0"/>
              </a:rPr>
              <a:t>Meme bezlerinde esterleşmeyen yağ asitleri olabilir.</a:t>
            </a:r>
          </a:p>
          <a:p>
            <a:pPr eaLnBrk="1" hangingPunct="1"/>
            <a:r>
              <a:rPr lang="tr-TR" dirty="0" err="1">
                <a:latin typeface="Arial" pitchFamily="34" charset="0"/>
                <a:cs typeface="Arial" pitchFamily="34" charset="0"/>
              </a:rPr>
              <a:t>Trigliseridlerin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hidrolizasyonu</a:t>
            </a:r>
            <a:r>
              <a:rPr lang="tr-TR" dirty="0">
                <a:latin typeface="Arial" pitchFamily="34" charset="0"/>
                <a:cs typeface="Arial" pitchFamily="34" charset="0"/>
              </a:rPr>
              <a:t> sonucu oluşmaktadır.</a:t>
            </a:r>
          </a:p>
          <a:p>
            <a:pPr eaLnBrk="1" hangingPunct="1"/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73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2 İçerik Yer Tutucusu"/>
          <p:cNvSpPr>
            <a:spLocks noGrp="1"/>
          </p:cNvSpPr>
          <p:nvPr>
            <p:ph idx="1"/>
          </p:nvPr>
        </p:nvSpPr>
        <p:spPr>
          <a:xfrm>
            <a:off x="1981200" y="765176"/>
            <a:ext cx="8229600" cy="5559425"/>
          </a:xfrm>
        </p:spPr>
        <p:txBody>
          <a:bodyPr>
            <a:normAutofit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  <a:cs typeface="Arial" charset="0"/>
              </a:rPr>
              <a:t>Taze sağılmış sütteki serbest yağ asitleri daha çok esterleşmeyen yağ asitleri şeklindedir.  Buna karşın,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  <a:cs typeface="Arial" charset="0"/>
              </a:rPr>
              <a:t>Bir süre depolanmış sütlerdeki serbest yağ asitleri ise </a:t>
            </a:r>
            <a:r>
              <a:rPr lang="tr-TR" dirty="0" err="1">
                <a:latin typeface="Arial" charset="0"/>
                <a:cs typeface="Arial" charset="0"/>
              </a:rPr>
              <a:t>lipolitik</a:t>
            </a:r>
            <a:r>
              <a:rPr lang="tr-TR" dirty="0">
                <a:latin typeface="Arial" charset="0"/>
                <a:cs typeface="Arial" charset="0"/>
              </a:rPr>
              <a:t> aktivite sonucu oluşmaktadır.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  <a:cs typeface="Arial" charset="0"/>
              </a:rPr>
              <a:t>Süt </a:t>
            </a:r>
            <a:r>
              <a:rPr lang="tr-TR" dirty="0" err="1">
                <a:latin typeface="Arial" charset="0"/>
                <a:cs typeface="Arial" charset="0"/>
              </a:rPr>
              <a:t>lipidlerindeki</a:t>
            </a:r>
            <a:r>
              <a:rPr lang="tr-TR" dirty="0">
                <a:latin typeface="Arial" charset="0"/>
                <a:cs typeface="Arial" charset="0"/>
              </a:rPr>
              <a:t> miktarı % 0.1’dir. Taze sütte 1,0 </a:t>
            </a:r>
            <a:r>
              <a:rPr lang="tr-TR" dirty="0" err="1">
                <a:latin typeface="Arial" charset="0"/>
                <a:cs typeface="Arial" charset="0"/>
              </a:rPr>
              <a:t>meq</a:t>
            </a:r>
            <a:r>
              <a:rPr lang="tr-TR" dirty="0">
                <a:latin typeface="Arial" charset="0"/>
                <a:cs typeface="Arial" charset="0"/>
              </a:rPr>
              <a:t>/L oldukça düşüktür. Depolama süresince 3 derecede bekletildiğinde bu miktar 3-4 katına artmaktadır. Sütün doğal </a:t>
            </a:r>
            <a:r>
              <a:rPr lang="tr-TR" dirty="0" err="1">
                <a:latin typeface="Arial" charset="0"/>
                <a:cs typeface="Arial" charset="0"/>
              </a:rPr>
              <a:t>lipazı</a:t>
            </a:r>
            <a:r>
              <a:rPr lang="tr-TR" dirty="0">
                <a:latin typeface="Arial" charset="0"/>
                <a:cs typeface="Arial" charset="0"/>
              </a:rPr>
              <a:t> ve bakteri orijinli </a:t>
            </a:r>
            <a:r>
              <a:rPr lang="tr-TR" dirty="0" err="1">
                <a:latin typeface="Arial" charset="0"/>
                <a:cs typeface="Arial" charset="0"/>
              </a:rPr>
              <a:t>lipaz</a:t>
            </a:r>
            <a:r>
              <a:rPr lang="tr-TR" dirty="0">
                <a:latin typeface="Arial" charset="0"/>
                <a:cs typeface="Arial" charset="0"/>
              </a:rPr>
              <a:t> bu artışta yer almaktadır.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dirty="0" err="1">
                <a:latin typeface="Arial" charset="0"/>
                <a:cs typeface="Arial" charset="0"/>
              </a:rPr>
              <a:t>Ransit</a:t>
            </a:r>
            <a:r>
              <a:rPr lang="tr-TR" dirty="0">
                <a:latin typeface="Arial" charset="0"/>
                <a:cs typeface="Arial" charset="0"/>
              </a:rPr>
              <a:t> aroma, kısa zincirli serbest yağ asitlerinden kaynaklanmaktadır. </a:t>
            </a:r>
          </a:p>
        </p:txBody>
      </p:sp>
    </p:spTree>
    <p:extLst>
      <p:ext uri="{BB962C8B-B14F-4D97-AF65-F5344CB8AC3E}">
        <p14:creationId xmlns:p14="http://schemas.microsoft.com/office/powerpoint/2010/main" val="1341465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40466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sz="4000" b="1" dirty="0"/>
              <a:t>YAĞ GLOBÜL MEMBRAN YAPISI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Süt yağının etrafını kuşatan yağ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globül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membranında</a:t>
            </a:r>
            <a:r>
              <a:rPr lang="tr-TR" dirty="0">
                <a:latin typeface="Arial" pitchFamily="34" charset="0"/>
                <a:cs typeface="Arial" pitchFamily="34" charset="0"/>
              </a:rPr>
              <a:t> (YGM) yer alan bileşenler içinde en fazla miktarda lipitler    (%40) ve proteinler (%60) bulunmaktadır. </a:t>
            </a:r>
          </a:p>
          <a:p>
            <a:pPr algn="just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Lipitlerin büyük bölümü polar lipitlerdir. Bu nedenle, YGM’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nın</a:t>
            </a:r>
            <a:r>
              <a:rPr lang="tr-TR" dirty="0">
                <a:latin typeface="Arial" pitchFamily="34" charset="0"/>
                <a:cs typeface="Arial" pitchFamily="34" charset="0"/>
              </a:rPr>
              <a:t> yapısına ilişkin modellerin oluşturulmasında,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sözkonusu</a:t>
            </a:r>
            <a:r>
              <a:rPr lang="tr-TR" dirty="0">
                <a:latin typeface="Arial" pitchFamily="34" charset="0"/>
                <a:cs typeface="Arial" pitchFamily="34" charset="0"/>
              </a:rPr>
              <a:t> grupların özellikleri esas alınmaktadır. </a:t>
            </a:r>
          </a:p>
        </p:txBody>
      </p:sp>
    </p:spTree>
    <p:extLst>
      <p:ext uri="{BB962C8B-B14F-4D97-AF65-F5344CB8AC3E}">
        <p14:creationId xmlns:p14="http://schemas.microsoft.com/office/powerpoint/2010/main" val="2405921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1008112"/>
            <a:ext cx="9144941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1991544" y="573325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011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/>
          </p:cNvSpPr>
          <p:nvPr>
            <p:ph idx="1"/>
          </p:nvPr>
        </p:nvSpPr>
        <p:spPr>
          <a:xfrm>
            <a:off x="1981200" y="620689"/>
            <a:ext cx="8229600" cy="5903937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sz="2400" b="1" i="1" dirty="0">
                <a:latin typeface="Arial" charset="0"/>
              </a:rPr>
              <a:t>Süt </a:t>
            </a:r>
            <a:r>
              <a:rPr lang="tr-TR" sz="2400" b="1" i="1" dirty="0" err="1">
                <a:latin typeface="Arial" charset="0"/>
              </a:rPr>
              <a:t>lipidleri</a:t>
            </a:r>
            <a:r>
              <a:rPr lang="tr-TR" sz="2400" b="1" i="1" dirty="0">
                <a:latin typeface="Arial" charset="0"/>
              </a:rPr>
              <a:t>;</a:t>
            </a:r>
            <a:r>
              <a:rPr lang="tr-TR" sz="2400" dirty="0">
                <a:latin typeface="Arial" charset="0"/>
              </a:rPr>
              <a:t> sütün kloroform, benzin ve eter gibi maddelerde çözünen ve çoğunluğu </a:t>
            </a:r>
            <a:r>
              <a:rPr lang="tr-TR" sz="2400" dirty="0" err="1">
                <a:latin typeface="Arial" charset="0"/>
              </a:rPr>
              <a:t>trigliseridlerden</a:t>
            </a:r>
            <a:r>
              <a:rPr lang="tr-TR" sz="2400" dirty="0">
                <a:latin typeface="Arial" charset="0"/>
              </a:rPr>
              <a:t> oluşan bileşenidir.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sz="2400" dirty="0">
              <a:latin typeface="Arial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 dirty="0" err="1">
                <a:latin typeface="Arial" charset="0"/>
              </a:rPr>
              <a:t>Lipidlerin</a:t>
            </a:r>
            <a:r>
              <a:rPr lang="tr-TR" sz="2400" dirty="0">
                <a:latin typeface="Arial" charset="0"/>
              </a:rPr>
              <a:t> “ süt yağı” olarak bilinen ana bileşeni </a:t>
            </a: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trigliseridlerdir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400" dirty="0">
                <a:latin typeface="Arial" charset="0"/>
              </a:rPr>
              <a:t>ve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400" dirty="0" err="1">
                <a:latin typeface="Arial" charset="0"/>
              </a:rPr>
              <a:t>lipidlerin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% 97-98’i </a:t>
            </a:r>
            <a:r>
              <a:rPr lang="tr-TR" sz="2400" dirty="0">
                <a:latin typeface="Arial" charset="0"/>
              </a:rPr>
              <a:t>oluşturur.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 dirty="0">
                <a:latin typeface="Arial" charset="0"/>
              </a:rPr>
              <a:t>Ayrıca, </a:t>
            </a:r>
          </a:p>
          <a:p>
            <a:pPr algn="just" eaLnBrk="1" hangingPunct="1">
              <a:buFontTx/>
              <a:buChar char="-"/>
            </a:pP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Monogliseridler</a:t>
            </a:r>
            <a:endParaRPr lang="tr-TR" sz="2400" dirty="0">
              <a:solidFill>
                <a:srgbClr val="FF0000"/>
              </a:solidFill>
              <a:latin typeface="Arial" charset="0"/>
            </a:endParaRPr>
          </a:p>
          <a:p>
            <a:pPr algn="just" eaLnBrk="1" hangingPunct="1">
              <a:buFontTx/>
              <a:buChar char="-"/>
            </a:pP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Digliseridler</a:t>
            </a:r>
            <a:endParaRPr lang="tr-TR" sz="2400" dirty="0">
              <a:solidFill>
                <a:srgbClr val="FF0000"/>
              </a:solidFill>
              <a:latin typeface="Arial" charset="0"/>
            </a:endParaRPr>
          </a:p>
          <a:p>
            <a:pPr algn="just" eaLnBrk="1" hangingPunct="1">
              <a:buFontTx/>
              <a:buChar char="-"/>
            </a:pPr>
            <a:r>
              <a:rPr lang="tr-TR" sz="2400" dirty="0">
                <a:solidFill>
                  <a:srgbClr val="FF0000"/>
                </a:solidFill>
                <a:latin typeface="Arial" charset="0"/>
              </a:rPr>
              <a:t>Serbest yağ asitleri</a:t>
            </a:r>
          </a:p>
          <a:p>
            <a:pPr algn="just" eaLnBrk="1" hangingPunct="1">
              <a:buFontTx/>
              <a:buChar char="-"/>
            </a:pP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Fosfolipidler</a:t>
            </a:r>
            <a:endParaRPr lang="tr-TR" sz="2400" dirty="0">
              <a:solidFill>
                <a:srgbClr val="FF0000"/>
              </a:solidFill>
              <a:latin typeface="Arial" charset="0"/>
            </a:endParaRPr>
          </a:p>
          <a:p>
            <a:pPr algn="just" eaLnBrk="1" hangingPunct="1">
              <a:buFontTx/>
              <a:buChar char="-"/>
            </a:pPr>
            <a:r>
              <a:rPr lang="tr-TR" sz="2400" dirty="0">
                <a:solidFill>
                  <a:srgbClr val="FF0000"/>
                </a:solidFill>
                <a:latin typeface="Arial" charset="0"/>
              </a:rPr>
              <a:t>Steroller (</a:t>
            </a: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kolestrol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ve </a:t>
            </a: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kolestrol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esterleri)</a:t>
            </a:r>
          </a:p>
          <a:p>
            <a:pPr algn="just" eaLnBrk="1" hangingPunct="1">
              <a:buFontTx/>
              <a:buChar char="-"/>
            </a:pPr>
            <a:r>
              <a:rPr lang="tr-TR" sz="2400" dirty="0" err="1">
                <a:solidFill>
                  <a:srgbClr val="FF0000"/>
                </a:solidFill>
                <a:latin typeface="Arial" charset="0"/>
              </a:rPr>
              <a:t>Serebrozidler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    </a:t>
            </a:r>
            <a:r>
              <a:rPr lang="tr-TR" sz="2400" dirty="0">
                <a:latin typeface="Arial" charset="0"/>
              </a:rPr>
              <a:t>yer almaktadır.</a:t>
            </a:r>
          </a:p>
        </p:txBody>
      </p:sp>
      <p:pic>
        <p:nvPicPr>
          <p:cNvPr id="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3399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5127848"/>
          </a:xfrm>
        </p:spPr>
        <p:txBody>
          <a:bodyPr/>
          <a:lstStyle/>
          <a:p>
            <a:pPr algn="just">
              <a:buNone/>
            </a:pPr>
            <a:r>
              <a:rPr lang="tr-TR" b="1" dirty="0"/>
              <a:t> </a:t>
            </a:r>
            <a:r>
              <a:rPr lang="tr-TR" dirty="0">
                <a:latin typeface="Arial" pitchFamily="34" charset="0"/>
                <a:cs typeface="Arial" pitchFamily="34" charset="0"/>
              </a:rPr>
              <a:t>Şekilde görüldüğü gibi, yağ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globül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yapısında içerisinde çift katmanlı polar lipit tabakası, tek katmanlı iç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</a:t>
            </a:r>
            <a:r>
              <a:rPr lang="tr-TR" dirty="0">
                <a:latin typeface="Arial" pitchFamily="34" charset="0"/>
                <a:cs typeface="Arial" pitchFamily="34" charset="0"/>
              </a:rPr>
              <a:t> üzerinde yer alır. Özgün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proteinleri,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membranda</a:t>
            </a:r>
            <a:r>
              <a:rPr lang="tr-TR" dirty="0">
                <a:latin typeface="Arial" pitchFamily="34" charset="0"/>
                <a:cs typeface="Arial" pitchFamily="34" charset="0"/>
              </a:rPr>
              <a:t> dağılım gösterir.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3284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80730"/>
            <a:ext cx="8229600" cy="42484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err="1"/>
              <a:t>YGM’nın</a:t>
            </a:r>
            <a:r>
              <a:rPr lang="tr-TR" b="1" dirty="0"/>
              <a:t> yapısı 3 kısımdan oluşur :</a:t>
            </a:r>
            <a:endParaRPr lang="tr-TR" dirty="0"/>
          </a:p>
          <a:p>
            <a:r>
              <a:rPr lang="tr-TR" dirty="0"/>
              <a:t>Yağ damlacığının etrafını kuşatan, polar lipitler ve proteinlerden oluşan tek katlı “iç tabaka”,</a:t>
            </a:r>
          </a:p>
          <a:p>
            <a:r>
              <a:rPr lang="tr-TR" dirty="0"/>
              <a:t>En dışta yer alan, polar lipitler ve proteinlerden oluşan çift katmanlı “gerçek </a:t>
            </a:r>
            <a:r>
              <a:rPr lang="tr-TR" dirty="0" err="1"/>
              <a:t>membran</a:t>
            </a:r>
            <a:r>
              <a:rPr lang="tr-TR" dirty="0"/>
              <a:t>”,</a:t>
            </a:r>
          </a:p>
          <a:p>
            <a:r>
              <a:rPr lang="tr-TR" dirty="0"/>
              <a:t>Çift katmanlı gerçek </a:t>
            </a:r>
            <a:r>
              <a:rPr lang="tr-TR" dirty="0" err="1"/>
              <a:t>membranın</a:t>
            </a:r>
            <a:r>
              <a:rPr lang="tr-TR" dirty="0"/>
              <a:t> iç yüzü ile tek katlı iç tabaka arasında yer alan “elektron yoğun proteinimsi kılıf”.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045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48788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>
                <a:latin typeface="Arial" pitchFamily="34" charset="0"/>
                <a:cs typeface="Arial" pitchFamily="34" charset="0"/>
              </a:rPr>
              <a:t>YGM’nın</a:t>
            </a:r>
            <a:r>
              <a:rPr lang="tr-TR" dirty="0">
                <a:latin typeface="Arial" pitchFamily="34" charset="0"/>
                <a:cs typeface="Arial" pitchFamily="34" charset="0"/>
              </a:rPr>
              <a:t> büyük bölümü meme hücrelerinin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apikal</a:t>
            </a:r>
            <a:r>
              <a:rPr lang="tr-TR" dirty="0">
                <a:latin typeface="Arial" pitchFamily="34" charset="0"/>
                <a:cs typeface="Arial" pitchFamily="34" charset="0"/>
              </a:rPr>
              <a:t> plazma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membranından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türevlendirilmiştir</a:t>
            </a:r>
            <a:r>
              <a:rPr lang="tr-TR" dirty="0">
                <a:latin typeface="Arial" pitchFamily="34" charset="0"/>
                <a:cs typeface="Arial" pitchFamily="34" charset="0"/>
              </a:rPr>
              <a:t>. Sıvı / akıcı mozaik modeli çift katlı gerçek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</a:t>
            </a:r>
            <a:r>
              <a:rPr lang="tr-TR" dirty="0">
                <a:latin typeface="Arial" pitchFamily="34" charset="0"/>
                <a:cs typeface="Arial" pitchFamily="34" charset="0"/>
              </a:rPr>
              <a:t> yapısının açıklanmasında en geniş kabul gören yaklaşımdır (Şekil 2). </a:t>
            </a: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Bu modele göre,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iskeletini çift katlı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fosfolipit</a:t>
            </a:r>
            <a:r>
              <a:rPr lang="tr-TR" dirty="0">
                <a:latin typeface="Arial" pitchFamily="34" charset="0"/>
                <a:cs typeface="Arial" pitchFamily="34" charset="0"/>
              </a:rPr>
              <a:t> tabakası sağlar.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Membranda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perifer</a:t>
            </a:r>
            <a:r>
              <a:rPr lang="tr-TR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integre</a:t>
            </a:r>
            <a:r>
              <a:rPr lang="tr-TR" dirty="0">
                <a:latin typeface="Arial" pitchFamily="34" charset="0"/>
                <a:cs typeface="Arial" pitchFamily="34" charset="0"/>
              </a:rPr>
              <a:t> /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transmembran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proteinleri olmak üzere başlıca iki tip protein yer almaktadır. </a:t>
            </a:r>
          </a:p>
          <a:p>
            <a:pPr algn="just"/>
            <a:r>
              <a:rPr lang="tr-TR" dirty="0" err="1">
                <a:latin typeface="Arial" pitchFamily="34" charset="0"/>
                <a:cs typeface="Arial" pitchFamily="34" charset="0"/>
              </a:rPr>
              <a:t>Perifer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proteinleri çift katman içine kısmen gömülmüş veya çift katman yüzeylerine gevşek olarak tutunmuşlardır.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Transmembran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proteinleri çift katmanlı tabaka içine gömülmüşlerdir. </a:t>
            </a:r>
          </a:p>
        </p:txBody>
      </p:sp>
    </p:spTree>
    <p:extLst>
      <p:ext uri="{BB962C8B-B14F-4D97-AF65-F5344CB8AC3E}">
        <p14:creationId xmlns:p14="http://schemas.microsoft.com/office/powerpoint/2010/main" val="2818182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63552" y="260648"/>
            <a:ext cx="8229600" cy="1143000"/>
          </a:xfrm>
        </p:spPr>
        <p:txBody>
          <a:bodyPr/>
          <a:lstStyle/>
          <a:p>
            <a:r>
              <a:rPr lang="tr-TR" sz="4000" dirty="0"/>
              <a:t>Sıvı / akıcı mozaik modeli</a:t>
            </a:r>
          </a:p>
        </p:txBody>
      </p:sp>
      <p:pic>
        <p:nvPicPr>
          <p:cNvPr id="3123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1556792"/>
            <a:ext cx="698477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323" name="Rectangle 3"/>
          <p:cNvSpPr>
            <a:spLocks noChangeArrowheads="1"/>
          </p:cNvSpPr>
          <p:nvPr/>
        </p:nvSpPr>
        <p:spPr bwMode="auto">
          <a:xfrm>
            <a:off x="3047706" y="6209238"/>
            <a:ext cx="6455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tr-TR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Şekil 2. </a:t>
            </a:r>
            <a:r>
              <a:rPr lang="tr-TR" dirty="0">
                <a:latin typeface="Arial" pitchFamily="34" charset="0"/>
                <a:ea typeface="Times New Roman" pitchFamily="18" charset="0"/>
                <a:cs typeface="Arial" pitchFamily="34" charset="0"/>
              </a:rPr>
              <a:t>Sıvı/akıcı mozaik </a:t>
            </a:r>
            <a:r>
              <a:rPr lang="tr-T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modeli (</a:t>
            </a:r>
            <a:r>
              <a:rPr lang="tr-T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Evers</a:t>
            </a:r>
            <a:r>
              <a:rPr lang="tr-TR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J.M.2004)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146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052737"/>
            <a:ext cx="8229600" cy="5271864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Bu grupta yer alan bazı proteinler,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</a:t>
            </a:r>
            <a:r>
              <a:rPr lang="tr-TR" dirty="0">
                <a:latin typeface="Arial" pitchFamily="34" charset="0"/>
                <a:cs typeface="Arial" pitchFamily="34" charset="0"/>
              </a:rPr>
              <a:t> enlemesine içerden dışarıya doğru uzanmaktadırlar. Çift katmanlı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membranda</a:t>
            </a:r>
            <a:r>
              <a:rPr lang="tr-TR" dirty="0">
                <a:latin typeface="Arial" pitchFamily="34" charset="0"/>
                <a:cs typeface="Arial" pitchFamily="34" charset="0"/>
              </a:rPr>
              <a:t> yer alan polar lipitlerin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hidrofilik</a:t>
            </a:r>
            <a:r>
              <a:rPr lang="tr-TR" dirty="0">
                <a:latin typeface="Arial" pitchFamily="34" charset="0"/>
                <a:cs typeface="Arial" pitchFamily="34" charset="0"/>
              </a:rPr>
              <a:t> gruplarının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gliserol</a:t>
            </a:r>
            <a:r>
              <a:rPr lang="tr-TR" dirty="0">
                <a:latin typeface="Arial" pitchFamily="34" charset="0"/>
                <a:cs typeface="Arial" pitchFamily="34" charset="0"/>
              </a:rPr>
              <a:t>, fosfat) yanı sıra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glikolipit</a:t>
            </a:r>
            <a:r>
              <a:rPr lang="tr-TR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glikoproteinlerin</a:t>
            </a:r>
            <a:r>
              <a:rPr lang="tr-TR" dirty="0">
                <a:latin typeface="Arial" pitchFamily="34" charset="0"/>
                <a:cs typeface="Arial" pitchFamily="34" charset="0"/>
              </a:rPr>
              <a:t> karbonhidrat grupları dışa doğru (sütün serum fazına doğru), polar olmayan hidrokarbon zincirleri (yağ asitleri) iç tarafa yönelmişlerdir.</a:t>
            </a: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Akıcı mozaik modelinde, likit faz normal hücre sıcaklığında sıvı /akıcı halde bulunduğu varsayılmaktadır.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75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08721"/>
            <a:ext cx="8229600" cy="5415880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Çift katmanda her bir lipit molekülü yatay hareket edebilir. Bu özellik çift katmana akışkanlık, esneklik, yüksek elektrik direnci ve polar moleküller için düşük geçirgenlik özelliği kazandırır. </a:t>
            </a:r>
          </a:p>
          <a:p>
            <a:pPr algn="just"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Yağ damlacığının etrafını saran tek katlı iç tabaka granüllü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endoplazmik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retikulum</a:t>
            </a:r>
            <a:r>
              <a:rPr lang="tr-TR" dirty="0">
                <a:latin typeface="Arial" pitchFamily="34" charset="0"/>
                <a:cs typeface="Arial" pitchFamily="34" charset="0"/>
              </a:rPr>
              <a:t> kaynaklıdır. İç tabakada, polar lipitlerin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hidrofobik</a:t>
            </a:r>
            <a:r>
              <a:rPr lang="tr-TR" dirty="0">
                <a:latin typeface="Arial" pitchFamily="34" charset="0"/>
                <a:cs typeface="Arial" pitchFamily="34" charset="0"/>
              </a:rPr>
              <a:t> grupları yağ damlacığına doğru yönelmişlerdir. Kolesterol polar lipit tabakasında yer alır.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0516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983833"/>
          </a:xfrm>
        </p:spPr>
        <p:txBody>
          <a:bodyPr/>
          <a:lstStyle/>
          <a:p>
            <a:pPr algn="just">
              <a:buNone/>
            </a:pPr>
            <a:r>
              <a:rPr lang="tr-TR" dirty="0" err="1">
                <a:latin typeface="Arial" pitchFamily="34" charset="0"/>
                <a:cs typeface="Arial" pitchFamily="34" charset="0"/>
              </a:rPr>
              <a:t>YGM’ında</a:t>
            </a:r>
            <a:r>
              <a:rPr lang="tr-TR" dirty="0">
                <a:latin typeface="Arial" pitchFamily="34" charset="0"/>
                <a:cs typeface="Arial" pitchFamily="34" charset="0"/>
              </a:rPr>
              <a:t> yer alan lipitlerden kolin içeren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fosfalipitler</a:t>
            </a:r>
            <a:r>
              <a:rPr lang="tr-TR" dirty="0">
                <a:latin typeface="Arial" pitchFamily="34" charset="0"/>
                <a:cs typeface="Arial" pitchFamily="34" charset="0"/>
              </a:rPr>
              <a:t>;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fosfatidilkolin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 PC),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sfingomyelin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(SM) ve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glikolipitler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serebrosidler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gangliosidler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>
                <a:latin typeface="Arial" pitchFamily="34" charset="0"/>
                <a:cs typeface="Arial" pitchFamily="34" charset="0"/>
              </a:rPr>
              <a:t>en fazla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</a:t>
            </a:r>
            <a:r>
              <a:rPr lang="tr-TR" dirty="0">
                <a:latin typeface="Arial" pitchFamily="34" charset="0"/>
                <a:cs typeface="Arial" pitchFamily="34" charset="0"/>
              </a:rPr>
              <a:t> dış yüzünde, diğer polar lipitlerden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fosfatidiletanolamin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(PE),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fosfatidilserin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(PS),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fosfatidilinozitol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(PI)</a:t>
            </a:r>
            <a:r>
              <a:rPr lang="tr-TR" dirty="0">
                <a:latin typeface="Arial" pitchFamily="34" charset="0"/>
                <a:cs typeface="Arial" pitchFamily="34" charset="0"/>
              </a:rPr>
              <a:t> ise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</a:t>
            </a:r>
            <a:r>
              <a:rPr lang="tr-TR" dirty="0">
                <a:latin typeface="Arial" pitchFamily="34" charset="0"/>
                <a:cs typeface="Arial" pitchFamily="34" charset="0"/>
              </a:rPr>
              <a:t> iç yüzünde fazla miktarlarda bulunurlar.</a:t>
            </a:r>
          </a:p>
          <a:p>
            <a:pPr algn="just"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365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80729"/>
            <a:ext cx="8229600" cy="53438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Özetle,</a:t>
            </a:r>
            <a:r>
              <a:rPr lang="tr-TR" dirty="0">
                <a:latin typeface="Arial" pitchFamily="34" charset="0"/>
                <a:cs typeface="Arial" pitchFamily="34" charset="0"/>
              </a:rPr>
              <a:t> süt yağı, toplam üç katlı, bir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tarafından kuşatılmıştır. Bu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membranın</a:t>
            </a:r>
            <a:r>
              <a:rPr lang="tr-TR" dirty="0">
                <a:latin typeface="Arial" pitchFamily="34" charset="0"/>
                <a:cs typeface="Arial" pitchFamily="34" charset="0"/>
              </a:rPr>
              <a:t> ana iskeletini oluşturan yapı sıvı/akışkan mozaik modeli ile karakterize edilmektedir. Yağ damlacığını saran tek katlı iç tabaka polar lipit ve proteinlerden meydana gelmiştir. İç ve dış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 (gerçek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membran</a:t>
            </a:r>
            <a:r>
              <a:rPr lang="tr-TR" dirty="0">
                <a:latin typeface="Arial" pitchFamily="34" charset="0"/>
                <a:cs typeface="Arial" pitchFamily="34" charset="0"/>
              </a:rPr>
              <a:t>) arasında yer alan proteinimsi kılıf (10-50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nm</a:t>
            </a:r>
            <a:r>
              <a:rPr lang="tr-TR" dirty="0">
                <a:latin typeface="Arial" pitchFamily="34" charset="0"/>
                <a:cs typeface="Arial" pitchFamily="34" charset="0"/>
              </a:rPr>
              <a:t> kalınlığında) muhtemelen salgı hücrelerinde, yağ damlacığının granüllü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endoplazmik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retikulumdan</a:t>
            </a:r>
            <a:r>
              <a:rPr lang="tr-TR" dirty="0">
                <a:latin typeface="Arial" pitchFamily="34" charset="0"/>
                <a:cs typeface="Arial" pitchFamily="34" charset="0"/>
              </a:rPr>
              <a:t> hücrenin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apeks</a:t>
            </a:r>
            <a:r>
              <a:rPr lang="tr-TR" dirty="0">
                <a:latin typeface="Arial" pitchFamily="34" charset="0"/>
                <a:cs typeface="Arial" pitchFamily="34" charset="0"/>
              </a:rPr>
              <a:t> bölgesine taşınması aşamasında oluştuğu ileri sürülmektedir.</a:t>
            </a:r>
          </a:p>
        </p:txBody>
      </p:sp>
    </p:spTree>
    <p:extLst>
      <p:ext uri="{BB962C8B-B14F-4D97-AF65-F5344CB8AC3E}">
        <p14:creationId xmlns:p14="http://schemas.microsoft.com/office/powerpoint/2010/main" val="714576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>
          <a:xfrm>
            <a:off x="1992313" y="404813"/>
            <a:ext cx="8229600" cy="1143000"/>
          </a:xfrm>
        </p:spPr>
        <p:txBody>
          <a:bodyPr/>
          <a:lstStyle/>
          <a:p>
            <a:pPr eaLnBrk="1" hangingPunct="1"/>
            <a:r>
              <a:rPr lang="tr-TR" sz="4000" b="1"/>
              <a:t>SÜT YAĞI İNDEKSLERİ</a:t>
            </a:r>
          </a:p>
        </p:txBody>
      </p:sp>
      <p:sp>
        <p:nvSpPr>
          <p:cNvPr id="58371" name="2 İçerik Yer Tutucusu"/>
          <p:cNvSpPr>
            <a:spLocks noGrp="1"/>
          </p:cNvSpPr>
          <p:nvPr>
            <p:ph idx="1"/>
          </p:nvPr>
        </p:nvSpPr>
        <p:spPr>
          <a:xfrm>
            <a:off x="2063750" y="1484314"/>
            <a:ext cx="8229600" cy="4840287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tr-TR" b="1">
                <a:solidFill>
                  <a:srgbClr val="FF0000"/>
                </a:solidFill>
                <a:latin typeface="Arial" charset="0"/>
                <a:cs typeface="Arial" charset="0"/>
              </a:rPr>
              <a:t>Refraktometre İndisi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>
                <a:latin typeface="Arial" charset="0"/>
                <a:cs typeface="Arial" charset="0"/>
              </a:rPr>
              <a:t>Doymamış yağ asitlernin miktarına bağlı olarak değişen RI, inek sütünün 40 °C ‘de Abbe Refraktometresinde değeri 1.4538-1.4578’dir.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b="1">
                <a:solidFill>
                  <a:srgbClr val="FF0000"/>
                </a:solidFill>
                <a:latin typeface="Arial" charset="0"/>
                <a:cs typeface="Arial" charset="0"/>
              </a:rPr>
              <a:t>Sabunlaşma Sayısı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>
                <a:latin typeface="Arial" charset="0"/>
                <a:cs typeface="Arial" charset="0"/>
              </a:rPr>
              <a:t>1 gram yağın sabunlaşması için gerekli KOH’ in mg olarak ifadesidir. Bu değer süt yağı için 210-235 arasında değişmektedir. Molekül ağırlığı arttıkça sabunlaşma sayısı düşer. Dolayısıyla süt yağında diğer yağlara göre sabunlaşma sayısı daha büyüktür.</a:t>
            </a:r>
          </a:p>
        </p:txBody>
      </p:sp>
    </p:spTree>
    <p:extLst>
      <p:ext uri="{BB962C8B-B14F-4D97-AF65-F5344CB8AC3E}">
        <p14:creationId xmlns:p14="http://schemas.microsoft.com/office/powerpoint/2010/main" val="256845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2 İçerik Yer Tutucusu"/>
          <p:cNvSpPr>
            <a:spLocks noGrp="1"/>
          </p:cNvSpPr>
          <p:nvPr>
            <p:ph idx="1"/>
          </p:nvPr>
        </p:nvSpPr>
        <p:spPr>
          <a:xfrm>
            <a:off x="1774825" y="549276"/>
            <a:ext cx="8642350" cy="5775325"/>
          </a:xfrm>
        </p:spPr>
        <p:txBody>
          <a:bodyPr>
            <a:normAutofit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sz="2400" b="1">
                <a:solidFill>
                  <a:srgbClr val="FF0000"/>
                </a:solidFill>
                <a:latin typeface="Arial" charset="0"/>
                <a:cs typeface="Arial" charset="0"/>
              </a:rPr>
              <a:t>Iyot Sayısı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>
                <a:latin typeface="Arial" charset="0"/>
                <a:cs typeface="Arial" charset="0"/>
              </a:rPr>
              <a:t>100 g yağın bağlayabileceği iyot miktarının gram cinsinde ifadesidir. Bu değer süt yağının bünyesindeki doymamış yağ asitleri hakkında bilgi verir. Süt yağının iyot sayısı 24-46 arasındadır.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 b="1">
                <a:solidFill>
                  <a:srgbClr val="FF0000"/>
                </a:solidFill>
                <a:latin typeface="Arial" charset="0"/>
                <a:cs typeface="Arial" charset="0"/>
              </a:rPr>
              <a:t>Reichert Meissl Sayısı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>
                <a:latin typeface="Arial" charset="0"/>
                <a:cs typeface="Arial" charset="0"/>
              </a:rPr>
              <a:t>5 g yağdaki suda çözünen ve su buharı ile uçan yağ asitlerinin alkali cinsinden mL olarak ifadesidir. Süt yağında bu değer 23-33 arasındadır. Diğer yağlara göre daha yüksektir.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 b="1">
                <a:solidFill>
                  <a:srgbClr val="FF0000"/>
                </a:solidFill>
                <a:latin typeface="Arial" charset="0"/>
                <a:cs typeface="Arial" charset="0"/>
              </a:rPr>
              <a:t>Polenske Sayısı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>
                <a:latin typeface="Arial" charset="0"/>
                <a:cs typeface="Arial" charset="0"/>
              </a:rPr>
              <a:t>5 g yağda su buharıyla uçan ve suda çözünmeyen yağ asitlerinin alkali cinsinde mL olarak ifadesidir. Bu sayı kaprilik ve kaprik yağ asitleri hakkında bilgi verir. İnek süt yağında bu değer 1.2-2.4 dür.  Diğer hayvansal ve bitkisel yağlarda 1 veya altında değer gösterir. </a:t>
            </a:r>
          </a:p>
        </p:txBody>
      </p:sp>
    </p:spTree>
    <p:extLst>
      <p:ext uri="{BB962C8B-B14F-4D97-AF65-F5344CB8AC3E}">
        <p14:creationId xmlns:p14="http://schemas.microsoft.com/office/powerpoint/2010/main" val="205713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dirty="0">
                <a:latin typeface="Arial" charset="0"/>
              </a:rPr>
              <a:t>Süt </a:t>
            </a:r>
            <a:r>
              <a:rPr lang="tr-TR" sz="4000" dirty="0" err="1">
                <a:latin typeface="Arial" charset="0"/>
              </a:rPr>
              <a:t>lipidlerinin</a:t>
            </a:r>
            <a:r>
              <a:rPr lang="tr-TR" sz="4000" dirty="0">
                <a:latin typeface="Arial" charset="0"/>
              </a:rPr>
              <a:t> önemi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>
                <a:latin typeface="Arial" charset="0"/>
              </a:rPr>
              <a:t>Fiziksel özellikleri nedeniyle süt yağı, süt ürünlerinin yapısını olumlu yönde etkiler.</a:t>
            </a:r>
          </a:p>
          <a:p>
            <a:pPr eaLnBrk="1" hangingPunct="1"/>
            <a:r>
              <a:rPr lang="tr-TR" dirty="0">
                <a:latin typeface="Arial" charset="0"/>
              </a:rPr>
              <a:t> Bileşiminde yer alan </a:t>
            </a:r>
            <a:r>
              <a:rPr lang="tr-TR" dirty="0" err="1">
                <a:latin typeface="Arial" charset="0"/>
              </a:rPr>
              <a:t>esansiyel</a:t>
            </a:r>
            <a:r>
              <a:rPr lang="tr-TR" dirty="0">
                <a:latin typeface="Arial" charset="0"/>
              </a:rPr>
              <a:t> yağ asitleri, orta zincirli yağ asitleri, vitaminler, sindiriminin kolay olması ve sağladığı enerji nedeniyle beslenme fizyolojisi açısından önemlidir.</a:t>
            </a:r>
          </a:p>
          <a:p>
            <a:pPr eaLnBrk="1" hangingPunct="1"/>
            <a:r>
              <a:rPr lang="tr-TR" dirty="0">
                <a:latin typeface="Arial" charset="0"/>
              </a:rPr>
              <a:t>Hoş bir tada sahip olduğu için süt ürünlerine duyusal bir üstünlük kazandırması açısından önemlidir.</a:t>
            </a:r>
          </a:p>
          <a:p>
            <a:pPr eaLnBrk="1" hangingPunct="1"/>
            <a:r>
              <a:rPr lang="tr-TR" dirty="0">
                <a:latin typeface="Arial" charset="0"/>
              </a:rPr>
              <a:t>Değerli bir madde olduğu için süt ve ürünlerinin fiyatlandırılmasında ekonomik açıdan önemlidir.  </a:t>
            </a:r>
          </a:p>
        </p:txBody>
      </p:sp>
      <p:pic>
        <p:nvPicPr>
          <p:cNvPr id="4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941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>
          <a:xfrm>
            <a:off x="1981200" y="404813"/>
            <a:ext cx="8229600" cy="1143000"/>
          </a:xfrm>
        </p:spPr>
        <p:txBody>
          <a:bodyPr/>
          <a:lstStyle/>
          <a:p>
            <a:pPr eaLnBrk="1" hangingPunct="1"/>
            <a:r>
              <a:rPr lang="tr-TR" sz="4000" dirty="0">
                <a:latin typeface="Arial" charset="0"/>
              </a:rPr>
              <a:t>Süt </a:t>
            </a:r>
            <a:r>
              <a:rPr lang="tr-TR" sz="4000" dirty="0" err="1">
                <a:latin typeface="Arial" charset="0"/>
              </a:rPr>
              <a:t>lipidlerinin</a:t>
            </a:r>
            <a:r>
              <a:rPr lang="tr-TR" sz="4000" dirty="0">
                <a:latin typeface="Arial" charset="0"/>
              </a:rPr>
              <a:t> genel özellikleri</a:t>
            </a:r>
          </a:p>
        </p:txBody>
      </p:sp>
      <p:sp>
        <p:nvSpPr>
          <p:cNvPr id="44035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tr-TR" dirty="0">
                <a:latin typeface="Arial" charset="0"/>
              </a:rPr>
              <a:t>Süt yağı süt serumu içerisinde yağ </a:t>
            </a:r>
            <a:r>
              <a:rPr lang="tr-TR" dirty="0" err="1">
                <a:latin typeface="Arial" charset="0"/>
              </a:rPr>
              <a:t>globülleri</a:t>
            </a:r>
            <a:r>
              <a:rPr lang="tr-TR" dirty="0">
                <a:latin typeface="Arial" charset="0"/>
              </a:rPr>
              <a:t> şeklinde ve emülsiyon halinde dağılmıştır.</a:t>
            </a:r>
          </a:p>
          <a:p>
            <a:pPr algn="just" eaLnBrk="1" hangingPunct="1"/>
            <a:r>
              <a:rPr lang="tr-TR" dirty="0">
                <a:latin typeface="Arial" charset="0"/>
              </a:rPr>
              <a:t>Yağ </a:t>
            </a:r>
            <a:r>
              <a:rPr lang="tr-TR" dirty="0" err="1">
                <a:latin typeface="Arial" charset="0"/>
              </a:rPr>
              <a:t>globüllerinin</a:t>
            </a:r>
            <a:r>
              <a:rPr lang="tr-TR" dirty="0">
                <a:latin typeface="Arial" charset="0"/>
              </a:rPr>
              <a:t> çapları 0.1-40 µm arasında ortalama 3-4 µm civarındadır.</a:t>
            </a:r>
          </a:p>
          <a:p>
            <a:pPr algn="just" eaLnBrk="1" hangingPunct="1"/>
            <a:r>
              <a:rPr lang="tr-TR" dirty="0">
                <a:latin typeface="Arial" charset="0"/>
              </a:rPr>
              <a:t>Sütün her </a:t>
            </a:r>
            <a:r>
              <a:rPr lang="tr-TR" dirty="0" err="1">
                <a:latin typeface="Arial" charset="0"/>
              </a:rPr>
              <a:t>ml’sinde</a:t>
            </a:r>
            <a:r>
              <a:rPr lang="tr-TR" dirty="0">
                <a:latin typeface="Arial" charset="0"/>
              </a:rPr>
              <a:t> yaklaşık 5x10</a:t>
            </a:r>
            <a:r>
              <a:rPr lang="tr-TR" baseline="30000" dirty="0">
                <a:latin typeface="Arial" charset="0"/>
              </a:rPr>
              <a:t>9 </a:t>
            </a:r>
            <a:r>
              <a:rPr lang="tr-TR" dirty="0">
                <a:latin typeface="Arial" charset="0"/>
              </a:rPr>
              <a:t>adet yağ </a:t>
            </a:r>
            <a:r>
              <a:rPr lang="tr-TR" dirty="0" err="1">
                <a:latin typeface="Arial" charset="0"/>
              </a:rPr>
              <a:t>globülü</a:t>
            </a:r>
            <a:r>
              <a:rPr lang="tr-TR" dirty="0">
                <a:latin typeface="Arial" charset="0"/>
              </a:rPr>
              <a:t> vardır.</a:t>
            </a:r>
          </a:p>
          <a:p>
            <a:pPr algn="just" eaLnBrk="1" hangingPunct="1"/>
            <a:r>
              <a:rPr lang="tr-TR" dirty="0">
                <a:latin typeface="Arial" charset="0"/>
              </a:rPr>
              <a:t>Yağ </a:t>
            </a:r>
            <a:r>
              <a:rPr lang="tr-TR" dirty="0" err="1">
                <a:latin typeface="Arial" charset="0"/>
              </a:rPr>
              <a:t>globüllerinin</a:t>
            </a:r>
            <a:r>
              <a:rPr lang="tr-TR" dirty="0">
                <a:latin typeface="Arial" charset="0"/>
              </a:rPr>
              <a:t> çevreleri 5-10 </a:t>
            </a:r>
            <a:r>
              <a:rPr lang="tr-TR" dirty="0" err="1">
                <a:latin typeface="Arial" charset="0"/>
              </a:rPr>
              <a:t>nm</a:t>
            </a:r>
            <a:r>
              <a:rPr lang="tr-TR" dirty="0">
                <a:latin typeface="Arial" charset="0"/>
              </a:rPr>
              <a:t> kalınlığında </a:t>
            </a:r>
            <a:r>
              <a:rPr lang="tr-TR" dirty="0" err="1">
                <a:latin typeface="Arial" charset="0"/>
              </a:rPr>
              <a:t>fosfolipid</a:t>
            </a:r>
            <a:r>
              <a:rPr lang="tr-TR" dirty="0">
                <a:latin typeface="Arial" charset="0"/>
              </a:rPr>
              <a:t>-protein kompleksinden oluşan bir </a:t>
            </a:r>
            <a:r>
              <a:rPr lang="tr-TR" dirty="0" err="1">
                <a:latin typeface="Arial" charset="0"/>
              </a:rPr>
              <a:t>membran</a:t>
            </a:r>
            <a:r>
              <a:rPr lang="tr-TR" dirty="0">
                <a:latin typeface="Arial" charset="0"/>
              </a:rPr>
              <a:t> ile çevrilidir.</a:t>
            </a:r>
          </a:p>
          <a:p>
            <a:pPr algn="just" eaLnBrk="1" hangingPunct="1"/>
            <a:r>
              <a:rPr lang="tr-TR" dirty="0">
                <a:latin typeface="Arial" charset="0"/>
              </a:rPr>
              <a:t>Yağ </a:t>
            </a:r>
            <a:r>
              <a:rPr lang="tr-TR" dirty="0" err="1">
                <a:latin typeface="Arial" charset="0"/>
              </a:rPr>
              <a:t>globül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membranı</a:t>
            </a:r>
            <a:r>
              <a:rPr lang="tr-TR" dirty="0">
                <a:latin typeface="Arial" charset="0"/>
              </a:rPr>
              <a:t> emülsiyon </a:t>
            </a:r>
            <a:r>
              <a:rPr lang="tr-TR" dirty="0" err="1">
                <a:latin typeface="Arial" charset="0"/>
              </a:rPr>
              <a:t>stabilitesini</a:t>
            </a:r>
            <a:r>
              <a:rPr lang="tr-TR" dirty="0">
                <a:latin typeface="Arial" charset="0"/>
              </a:rPr>
              <a:t> sağlar.</a:t>
            </a:r>
          </a:p>
          <a:p>
            <a:pPr eaLnBrk="1" hangingPunct="1"/>
            <a:endParaRPr lang="tr-TR" baseline="30000" dirty="0">
              <a:latin typeface="Arial" charset="0"/>
            </a:endParaRPr>
          </a:p>
        </p:txBody>
      </p:sp>
      <p:pic>
        <p:nvPicPr>
          <p:cNvPr id="4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15476" y="476673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228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/>
          </p:cNvSpPr>
          <p:nvPr>
            <p:ph idx="1"/>
          </p:nvPr>
        </p:nvSpPr>
        <p:spPr>
          <a:xfrm>
            <a:off x="1981201" y="981076"/>
            <a:ext cx="8435975" cy="5343525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Yağ </a:t>
            </a:r>
            <a:r>
              <a:rPr lang="tr-TR" dirty="0" err="1">
                <a:latin typeface="Arial" charset="0"/>
              </a:rPr>
              <a:t>globüllerinin</a:t>
            </a:r>
            <a:r>
              <a:rPr lang="tr-TR" dirty="0">
                <a:latin typeface="Arial" charset="0"/>
              </a:rPr>
              <a:t> emülsiyon </a:t>
            </a:r>
            <a:r>
              <a:rPr lang="tr-TR" dirty="0" err="1">
                <a:latin typeface="Arial" charset="0"/>
              </a:rPr>
              <a:t>stabilitesini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fosfolip</a:t>
            </a:r>
            <a:r>
              <a:rPr lang="tr-TR" dirty="0">
                <a:latin typeface="Arial" charset="0"/>
              </a:rPr>
              <a:t>-protein kompleksinin </a:t>
            </a:r>
            <a:r>
              <a:rPr lang="tr-TR" dirty="0" err="1">
                <a:latin typeface="Arial" charset="0"/>
              </a:rPr>
              <a:t>yanısıra</a:t>
            </a:r>
            <a:r>
              <a:rPr lang="tr-TR" dirty="0">
                <a:latin typeface="Arial" charset="0"/>
              </a:rPr>
              <a:t>, küreciklerin elektrik yüklerinin negatif olması da çok etkilidir.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Süt yağı sütün en hafif bileşenidir. Özgül ağırlığı;     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20 </a:t>
            </a:r>
            <a:r>
              <a:rPr lang="en-US" baseline="30000" dirty="0">
                <a:solidFill>
                  <a:srgbClr val="FF0000"/>
                </a:solidFill>
                <a:latin typeface="Arial" charset="0"/>
                <a:cs typeface="Arial" charset="0"/>
              </a:rPr>
              <a:t>º</a:t>
            </a:r>
            <a:r>
              <a:rPr lang="tr-TR" dirty="0">
                <a:solidFill>
                  <a:srgbClr val="FF0000"/>
                </a:solidFill>
                <a:latin typeface="Arial" charset="0"/>
                <a:cs typeface="Arial" charset="0"/>
              </a:rPr>
              <a:t>C’ de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 0.931 g/mL </a:t>
            </a:r>
            <a:r>
              <a:rPr lang="tr-TR" dirty="0" err="1">
                <a:latin typeface="Arial" charset="0"/>
              </a:rPr>
              <a:t>dir</a:t>
            </a:r>
            <a:r>
              <a:rPr lang="tr-TR" dirty="0">
                <a:latin typeface="Arial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Süt yağının en önemli özelliği diğer yağlardan duyusal olarak farklılığı yani tat ve aromasının  spesifik olmasıdır.Tereyağı kültürleri </a:t>
            </a:r>
            <a:r>
              <a:rPr lang="tr-TR" dirty="0" err="1">
                <a:latin typeface="Arial" charset="0"/>
              </a:rPr>
              <a:t>sitrat</a:t>
            </a:r>
            <a:r>
              <a:rPr lang="tr-TR" dirty="0">
                <a:latin typeface="Arial" charset="0"/>
              </a:rPr>
              <a:t> dan tipik aroma maddesi olan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“</a:t>
            </a:r>
            <a:r>
              <a:rPr lang="tr-TR" dirty="0" err="1">
                <a:solidFill>
                  <a:srgbClr val="FF0000"/>
                </a:solidFill>
                <a:latin typeface="Arial" charset="0"/>
              </a:rPr>
              <a:t>diasetil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” i </a:t>
            </a:r>
            <a:r>
              <a:rPr lang="tr-TR" dirty="0">
                <a:latin typeface="Arial" charset="0"/>
              </a:rPr>
              <a:t>sentezler.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Yağların katı halden sıvı hale geçtikleri sıcaklık derecesine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“erime noktası” </a:t>
            </a:r>
            <a:r>
              <a:rPr lang="tr-TR" dirty="0">
                <a:latin typeface="Arial" charset="0"/>
              </a:rPr>
              <a:t>denir. Erime noktası </a:t>
            </a:r>
            <a:r>
              <a:rPr lang="tr-TR" dirty="0" err="1">
                <a:latin typeface="Arial" charset="0"/>
              </a:rPr>
              <a:t>trigliseridlerin</a:t>
            </a:r>
            <a:r>
              <a:rPr lang="tr-TR" dirty="0">
                <a:latin typeface="Arial" charset="0"/>
              </a:rPr>
              <a:t> içerdiği yağ asitleri ile ilişkilidir. Kısa zincirli yağ asitleri ve doymamış yağ asitleri  ne kadar fazla ise erime noktası o kadar düşüktür. 27-38 </a:t>
            </a:r>
            <a:r>
              <a:rPr lang="en-US" baseline="30000" dirty="0">
                <a:latin typeface="Arial" charset="0"/>
                <a:cs typeface="Arial" charset="0"/>
              </a:rPr>
              <a:t>º</a:t>
            </a:r>
            <a:r>
              <a:rPr lang="tr-TR" dirty="0" err="1">
                <a:latin typeface="Arial" charset="0"/>
                <a:cs typeface="Arial" charset="0"/>
              </a:rPr>
              <a:t>C’dir</a:t>
            </a:r>
            <a:r>
              <a:rPr lang="tr-TR" dirty="0">
                <a:latin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630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/>
          </p:cNvSpPr>
          <p:nvPr>
            <p:ph idx="1"/>
          </p:nvPr>
        </p:nvSpPr>
        <p:spPr>
          <a:xfrm>
            <a:off x="1981200" y="981076"/>
            <a:ext cx="8362950" cy="5343525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</a:rPr>
              <a:t>Yağların sıvı halden katı hale geçtikleri sıcaklık derecesine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“donma noktası”</a:t>
            </a:r>
            <a:r>
              <a:rPr lang="tr-TR" dirty="0">
                <a:latin typeface="Arial" charset="0"/>
              </a:rPr>
              <a:t> denir. Süt yağının donma noktası 15-25 </a:t>
            </a:r>
            <a:r>
              <a:rPr lang="en-US" baseline="30000" dirty="0">
                <a:latin typeface="Arial" charset="0"/>
                <a:cs typeface="Arial" charset="0"/>
              </a:rPr>
              <a:t>º</a:t>
            </a:r>
            <a:r>
              <a:rPr lang="tr-TR" dirty="0">
                <a:latin typeface="Arial" charset="0"/>
                <a:cs typeface="Arial" charset="0"/>
              </a:rPr>
              <a:t>C arasında değişmektedir. Doymamış yağ asitleri fazla olan bitkisel yağların donma noktası 0 </a:t>
            </a:r>
            <a:r>
              <a:rPr lang="en-US" baseline="30000" dirty="0">
                <a:latin typeface="Arial" charset="0"/>
                <a:cs typeface="Arial" charset="0"/>
              </a:rPr>
              <a:t>º</a:t>
            </a:r>
            <a:r>
              <a:rPr lang="tr-TR" dirty="0" err="1">
                <a:latin typeface="Arial" charset="0"/>
                <a:cs typeface="Arial" charset="0"/>
              </a:rPr>
              <a:t>C’nin</a:t>
            </a:r>
            <a:r>
              <a:rPr lang="tr-TR" dirty="0">
                <a:latin typeface="Arial" charset="0"/>
                <a:cs typeface="Arial" charset="0"/>
              </a:rPr>
              <a:t> altında iken, diğer hayvansal yağların donma noktası 36 </a:t>
            </a:r>
            <a:r>
              <a:rPr lang="en-US" baseline="30000" dirty="0">
                <a:latin typeface="Arial" charset="0"/>
                <a:cs typeface="Arial" charset="0"/>
              </a:rPr>
              <a:t>º</a:t>
            </a:r>
            <a:r>
              <a:rPr lang="tr-TR" dirty="0">
                <a:latin typeface="Arial" charset="0"/>
                <a:cs typeface="Arial" charset="0"/>
              </a:rPr>
              <a:t>C’ </a:t>
            </a:r>
            <a:r>
              <a:rPr lang="tr-TR" dirty="0" err="1">
                <a:latin typeface="Arial" charset="0"/>
                <a:cs typeface="Arial" charset="0"/>
              </a:rPr>
              <a:t>nin</a:t>
            </a:r>
            <a:r>
              <a:rPr lang="tr-TR" dirty="0">
                <a:latin typeface="Arial" charset="0"/>
                <a:cs typeface="Arial" charset="0"/>
              </a:rPr>
              <a:t> üzerindedir.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  <a:cs typeface="Arial" charset="0"/>
              </a:rPr>
              <a:t>Süt yağının rengi hafif sarımsıdır. Bu renk yemlerle birlikte alınan </a:t>
            </a:r>
            <a:r>
              <a:rPr lang="tr-TR" dirty="0" err="1">
                <a:solidFill>
                  <a:srgbClr val="FF0000"/>
                </a:solidFill>
                <a:latin typeface="Arial" charset="0"/>
                <a:cs typeface="Arial" charset="0"/>
              </a:rPr>
              <a:t>karoten</a:t>
            </a:r>
            <a:r>
              <a:rPr lang="tr-TR" dirty="0">
                <a:latin typeface="Arial" charset="0"/>
                <a:cs typeface="Arial" charset="0"/>
              </a:rPr>
              <a:t> ve </a:t>
            </a:r>
            <a:r>
              <a:rPr lang="tr-TR" dirty="0" err="1">
                <a:solidFill>
                  <a:srgbClr val="FF0000"/>
                </a:solidFill>
                <a:latin typeface="Arial" charset="0"/>
                <a:cs typeface="Arial" charset="0"/>
              </a:rPr>
              <a:t>ksantofil</a:t>
            </a:r>
            <a:r>
              <a:rPr lang="tr-TR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tr-TR" dirty="0">
                <a:latin typeface="Arial" charset="0"/>
                <a:cs typeface="Arial" charset="0"/>
              </a:rPr>
              <a:t>ile ilgilidir.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Arial" charset="0"/>
                <a:cs typeface="Arial" charset="0"/>
              </a:rPr>
              <a:t>1 kg süt yağı 9.3 kalori enerji sağlar. Bünyesindeki </a:t>
            </a:r>
            <a:r>
              <a:rPr lang="tr-TR" dirty="0" err="1">
                <a:latin typeface="Arial" charset="0"/>
                <a:cs typeface="Arial" charset="0"/>
              </a:rPr>
              <a:t>esansiyel</a:t>
            </a:r>
            <a:r>
              <a:rPr lang="tr-TR" dirty="0">
                <a:latin typeface="Arial" charset="0"/>
                <a:cs typeface="Arial" charset="0"/>
              </a:rPr>
              <a:t> yağ asitleri ve sindirilme yeteneğinin yüksek olması, yağda çözünmüş vitaminleri içermesi ve vücut sıcaklığında çözünmüş olması nedeniyle gelişmiş ülkelerde tüketimine öncelik verilmektedir.</a:t>
            </a:r>
          </a:p>
        </p:txBody>
      </p:sp>
      <p:pic>
        <p:nvPicPr>
          <p:cNvPr id="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34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Trigliseridler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>
          <a:xfrm>
            <a:off x="1703389" y="1935164"/>
            <a:ext cx="8785225" cy="438943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</a:rPr>
              <a:t>3 değerli alkol olan gliserin ile yağ asitlerinin meydana getirdiği bir esterdir.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</a:rPr>
              <a:t>3 kola bağlanan yağ asidi aynı olduğunda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homojen </a:t>
            </a:r>
            <a:r>
              <a:rPr lang="tr-TR" dirty="0" err="1">
                <a:solidFill>
                  <a:srgbClr val="FF0000"/>
                </a:solidFill>
                <a:latin typeface="Arial" charset="0"/>
              </a:rPr>
              <a:t>trigliserid</a:t>
            </a:r>
            <a:r>
              <a:rPr lang="tr-TR" dirty="0">
                <a:latin typeface="Arial" charset="0"/>
              </a:rPr>
              <a:t>, farklı olduğunda </a:t>
            </a:r>
            <a:r>
              <a:rPr lang="tr-TR" dirty="0">
                <a:solidFill>
                  <a:srgbClr val="FF0000"/>
                </a:solidFill>
                <a:latin typeface="Arial" charset="0"/>
              </a:rPr>
              <a:t>heterojen </a:t>
            </a:r>
            <a:r>
              <a:rPr lang="tr-TR" dirty="0" err="1">
                <a:solidFill>
                  <a:srgbClr val="FF0000"/>
                </a:solidFill>
                <a:latin typeface="Arial" charset="0"/>
              </a:rPr>
              <a:t>trigliserid</a:t>
            </a:r>
            <a:r>
              <a:rPr lang="tr-TR" dirty="0">
                <a:latin typeface="Arial" charset="0"/>
              </a:rPr>
              <a:t> denir.</a:t>
            </a:r>
          </a:p>
          <a:p>
            <a:pPr eaLnBrk="1" hangingPunct="1">
              <a:buFont typeface="Wingdings 2" pitchFamily="18" charset="2"/>
              <a:buNone/>
            </a:pPr>
            <a:endParaRPr lang="tr-TR" dirty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</a:rPr>
              <a:t>CH</a:t>
            </a:r>
            <a:r>
              <a:rPr lang="tr-TR" baseline="-25000" dirty="0">
                <a:latin typeface="Arial" charset="0"/>
              </a:rPr>
              <a:t>2</a:t>
            </a:r>
            <a:r>
              <a:rPr lang="tr-TR" dirty="0">
                <a:latin typeface="Arial" charset="0"/>
              </a:rPr>
              <a:t>OH      C</a:t>
            </a:r>
            <a:r>
              <a:rPr lang="tr-TR" baseline="-25000" dirty="0">
                <a:latin typeface="Arial" charset="0"/>
              </a:rPr>
              <a:t>7</a:t>
            </a:r>
            <a:r>
              <a:rPr lang="tr-TR" dirty="0">
                <a:latin typeface="Arial" charset="0"/>
              </a:rPr>
              <a:t>H15COOH             CH2COO-C7H15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</a:rPr>
              <a:t>CH</a:t>
            </a:r>
            <a:r>
              <a:rPr lang="tr-TR" baseline="-25000" dirty="0">
                <a:latin typeface="Arial" charset="0"/>
              </a:rPr>
              <a:t>2</a:t>
            </a:r>
            <a:r>
              <a:rPr lang="tr-TR" dirty="0">
                <a:latin typeface="Arial" charset="0"/>
              </a:rPr>
              <a:t>OH  </a:t>
            </a:r>
            <a:r>
              <a:rPr lang="en-US" dirty="0">
                <a:latin typeface="Arial" charset="0"/>
                <a:cs typeface="Arial" charset="0"/>
              </a:rPr>
              <a:t>+</a:t>
            </a:r>
            <a:r>
              <a:rPr lang="tr-TR" dirty="0">
                <a:latin typeface="Arial" charset="0"/>
                <a:cs typeface="Arial" charset="0"/>
              </a:rPr>
              <a:t>  </a:t>
            </a:r>
            <a:r>
              <a:rPr lang="tr-TR" dirty="0">
                <a:latin typeface="Arial" charset="0"/>
              </a:rPr>
              <a:t>C</a:t>
            </a:r>
            <a:r>
              <a:rPr lang="tr-TR" baseline="-25000" dirty="0">
                <a:latin typeface="Arial" charset="0"/>
              </a:rPr>
              <a:t>7</a:t>
            </a:r>
            <a:r>
              <a:rPr lang="tr-TR" dirty="0">
                <a:latin typeface="Arial" charset="0"/>
              </a:rPr>
              <a:t>H15COOH             CH2COO-C7H15 </a:t>
            </a:r>
            <a:r>
              <a:rPr lang="en-US" dirty="0">
                <a:latin typeface="Arial" charset="0"/>
                <a:cs typeface="Arial" charset="0"/>
              </a:rPr>
              <a:t>+</a:t>
            </a:r>
            <a:r>
              <a:rPr lang="tr-TR" dirty="0">
                <a:latin typeface="Arial" charset="0"/>
                <a:cs typeface="Arial" charset="0"/>
              </a:rPr>
              <a:t>3H2O</a:t>
            </a:r>
            <a:endParaRPr lang="en-US" dirty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dirty="0">
                <a:latin typeface="Arial" charset="0"/>
              </a:rPr>
              <a:t>CH</a:t>
            </a:r>
            <a:r>
              <a:rPr lang="tr-TR" baseline="-25000" dirty="0">
                <a:latin typeface="Arial" charset="0"/>
              </a:rPr>
              <a:t>2</a:t>
            </a:r>
            <a:r>
              <a:rPr lang="tr-TR" dirty="0">
                <a:latin typeface="Arial" charset="0"/>
              </a:rPr>
              <a:t>OH      C</a:t>
            </a:r>
            <a:r>
              <a:rPr lang="tr-TR" baseline="-25000" dirty="0">
                <a:latin typeface="Arial" charset="0"/>
              </a:rPr>
              <a:t>7</a:t>
            </a:r>
            <a:r>
              <a:rPr lang="tr-TR" dirty="0">
                <a:latin typeface="Arial" charset="0"/>
              </a:rPr>
              <a:t>H15COOH             CH2COO-C7H15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z="2000" dirty="0" err="1">
                <a:latin typeface="Arial" charset="0"/>
              </a:rPr>
              <a:t>Gliserid</a:t>
            </a:r>
            <a:r>
              <a:rPr lang="tr-TR" sz="2000" dirty="0">
                <a:latin typeface="Arial" charset="0"/>
              </a:rPr>
              <a:t>              </a:t>
            </a:r>
            <a:r>
              <a:rPr lang="tr-TR" sz="2000" dirty="0" err="1">
                <a:latin typeface="Arial" charset="0"/>
              </a:rPr>
              <a:t>Kaprilik</a:t>
            </a:r>
            <a:r>
              <a:rPr lang="tr-TR" sz="2000" dirty="0">
                <a:latin typeface="Arial" charset="0"/>
              </a:rPr>
              <a:t> asit                    1,2,3,</a:t>
            </a:r>
            <a:r>
              <a:rPr lang="tr-TR" sz="2000" dirty="0" err="1">
                <a:latin typeface="Arial" charset="0"/>
              </a:rPr>
              <a:t>kaprilik</a:t>
            </a:r>
            <a:r>
              <a:rPr lang="tr-TR" sz="2000" dirty="0">
                <a:latin typeface="Arial" charset="0"/>
              </a:rPr>
              <a:t> asit </a:t>
            </a:r>
            <a:r>
              <a:rPr lang="tr-TR" sz="2000" dirty="0" err="1">
                <a:latin typeface="Arial" charset="0"/>
              </a:rPr>
              <a:t>trigliseridi</a:t>
            </a:r>
            <a:endParaRPr lang="tr-TR" sz="2000" dirty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tr-TR" sz="2000" dirty="0">
              <a:latin typeface="Arial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5602288" y="49418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pic>
        <p:nvPicPr>
          <p:cNvPr id="5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852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/>
          </p:cNvSpPr>
          <p:nvPr>
            <p:ph idx="1"/>
          </p:nvPr>
        </p:nvSpPr>
        <p:spPr>
          <a:xfrm>
            <a:off x="1981200" y="1125538"/>
            <a:ext cx="8229600" cy="519906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>
                <a:latin typeface="Arial" charset="0"/>
              </a:rPr>
              <a:t>Trigliseridlerin bünyesinde yer alan yağ asitlerinin özellikleri trigliseridin özelliğini doğrudan etkilemektedir. </a:t>
            </a:r>
          </a:p>
          <a:p>
            <a:pPr algn="just" eaLnBrk="1" hangingPunct="1"/>
            <a:r>
              <a:rPr lang="tr-TR">
                <a:latin typeface="Arial" charset="0"/>
              </a:rPr>
              <a:t>Süt yağında 100 den fazla yağ asidi tespit edilmiştir. Bunlar kısa, orta ve uzun zincirli doymuş yağ asitleri ile doymamış yağ asitleridir. </a:t>
            </a:r>
          </a:p>
          <a:p>
            <a:pPr algn="just" eaLnBrk="1" hangingPunct="1"/>
            <a:r>
              <a:rPr lang="tr-TR">
                <a:latin typeface="Arial" charset="0"/>
              </a:rPr>
              <a:t>Butirik, kaproik ve kaprilik gibi kısa zincirli yağ asitleri diğer bitkisel ve hayvansal yağlarda yer almazlar.</a:t>
            </a:r>
          </a:p>
          <a:p>
            <a:pPr algn="just" eaLnBrk="1" hangingPunct="1"/>
            <a:r>
              <a:rPr lang="tr-TR">
                <a:latin typeface="Arial" charset="0"/>
              </a:rPr>
              <a:t>Trigliseridler apolar özellik taşırlar ve yüzey aktif değildirler.</a:t>
            </a:r>
          </a:p>
          <a:p>
            <a:pPr algn="just" eaLnBrk="1" hangingPunct="1"/>
            <a:r>
              <a:rPr lang="tr-TR">
                <a:latin typeface="Arial" charset="0"/>
              </a:rPr>
              <a:t>Sulu ortamda çözünmezler.</a:t>
            </a:r>
          </a:p>
        </p:txBody>
      </p:sp>
      <p:pic>
        <p:nvPicPr>
          <p:cNvPr id="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1671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xfrm>
            <a:off x="1914525" y="188913"/>
            <a:ext cx="8362950" cy="1143000"/>
          </a:xfrm>
        </p:spPr>
        <p:txBody>
          <a:bodyPr/>
          <a:lstStyle/>
          <a:p>
            <a:pPr eaLnBrk="1" hangingPunct="1"/>
            <a:r>
              <a:rPr lang="tr-TR" sz="4000">
                <a:latin typeface="Arial" charset="0"/>
              </a:rPr>
              <a:t>Yağ asitleri ve özellikleri</a:t>
            </a:r>
          </a:p>
        </p:txBody>
      </p:sp>
      <p:sp>
        <p:nvSpPr>
          <p:cNvPr id="49155" name="Rectangle 3"/>
          <p:cNvSpPr>
            <a:spLocks noGrp="1"/>
          </p:cNvSpPr>
          <p:nvPr>
            <p:ph idx="1"/>
          </p:nvPr>
        </p:nvSpPr>
        <p:spPr>
          <a:xfrm>
            <a:off x="1847850" y="1412876"/>
            <a:ext cx="8496300" cy="4911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400" dirty="0">
                <a:latin typeface="Arial" charset="0"/>
              </a:rPr>
              <a:t>Miktarları esas alındığında yüzlerce yağ asidinden 10 tanesi önemlidir.</a:t>
            </a:r>
          </a:p>
          <a:p>
            <a:pPr eaLnBrk="1" hangingPunct="1"/>
            <a:r>
              <a:rPr lang="tr-TR" sz="2400" dirty="0">
                <a:latin typeface="Arial" charset="0"/>
              </a:rPr>
              <a:t>Her bir yağ asidi molekülü bir alkil (R-) ve bir karboksil grubu içerir. </a:t>
            </a:r>
          </a:p>
          <a:p>
            <a:pPr eaLnBrk="1" hangingPunct="1"/>
            <a:r>
              <a:rPr lang="tr-TR" sz="2400" dirty="0">
                <a:latin typeface="Arial" charset="0"/>
              </a:rPr>
              <a:t>Genellikle karbon sayısı </a:t>
            </a:r>
            <a:r>
              <a:rPr lang="tr-TR" sz="2400" dirty="0" err="1">
                <a:latin typeface="Arial" charset="0"/>
              </a:rPr>
              <a:t>çiftir</a:t>
            </a:r>
            <a:r>
              <a:rPr lang="tr-TR" sz="2400" dirty="0">
                <a:latin typeface="Arial" charset="0"/>
              </a:rPr>
              <a:t>. 4-18 karbon atomu içerirler.</a:t>
            </a:r>
          </a:p>
          <a:p>
            <a:pPr eaLnBrk="1" hangingPunct="1"/>
            <a:r>
              <a:rPr lang="tr-TR" sz="2400" dirty="0">
                <a:latin typeface="Arial" charset="0"/>
              </a:rPr>
              <a:t>Doymamış yağ asitleri 1 veya daha fazla çift bağ içerir.</a:t>
            </a:r>
          </a:p>
          <a:p>
            <a:pPr eaLnBrk="1" hangingPunct="1"/>
            <a:r>
              <a:rPr lang="tr-TR" sz="2400" dirty="0">
                <a:latin typeface="Arial" charset="0"/>
              </a:rPr>
              <a:t>Kısa zincirli yağ asitlerinin oranı yüksektir.</a:t>
            </a:r>
          </a:p>
          <a:p>
            <a:pPr eaLnBrk="1" hangingPunct="1"/>
            <a:r>
              <a:rPr lang="tr-TR" sz="2400" dirty="0" err="1">
                <a:latin typeface="Arial" charset="0"/>
              </a:rPr>
              <a:t>Bütirik</a:t>
            </a:r>
            <a:r>
              <a:rPr lang="tr-TR" sz="2400" dirty="0">
                <a:latin typeface="Arial" charset="0"/>
              </a:rPr>
              <a:t> asit karakteristiktir.</a:t>
            </a:r>
          </a:p>
          <a:p>
            <a:pPr eaLnBrk="1" hangingPunct="1"/>
            <a:r>
              <a:rPr lang="tr-TR" sz="2400" dirty="0">
                <a:latin typeface="Arial" charset="0"/>
              </a:rPr>
              <a:t>Doymuş yağ asitleri oranı % 70 </a:t>
            </a:r>
            <a:r>
              <a:rPr lang="tr-TR" sz="2400" dirty="0" err="1">
                <a:latin typeface="Arial" charset="0"/>
              </a:rPr>
              <a:t>mol</a:t>
            </a:r>
            <a:r>
              <a:rPr lang="tr-TR" sz="2400" dirty="0">
                <a:latin typeface="Arial" charset="0"/>
              </a:rPr>
              <a:t>, (w/w), doymamış yağ asitleri % 40 </a:t>
            </a:r>
            <a:r>
              <a:rPr lang="tr-TR" sz="2400" dirty="0" err="1">
                <a:latin typeface="Arial" charset="0"/>
              </a:rPr>
              <a:t>mol</a:t>
            </a:r>
            <a:r>
              <a:rPr lang="tr-TR" sz="2400" dirty="0">
                <a:latin typeface="Arial" charset="0"/>
              </a:rPr>
              <a:t>, (w/w) düzeyindedir.</a:t>
            </a:r>
          </a:p>
          <a:p>
            <a:pPr eaLnBrk="1" hangingPunct="1"/>
            <a:r>
              <a:rPr lang="tr-TR" sz="2400" dirty="0">
                <a:latin typeface="Arial" charset="0"/>
              </a:rPr>
              <a:t>Doymamış yağ asitleri içinde en fazla oleik asit bulunur (% 70).</a:t>
            </a:r>
          </a:p>
          <a:p>
            <a:pPr eaLnBrk="1" hangingPunct="1"/>
            <a:endParaRPr lang="tr-TR" sz="2400" dirty="0">
              <a:latin typeface="Arial" charset="0"/>
            </a:endParaRPr>
          </a:p>
          <a:p>
            <a:pPr eaLnBrk="1" hangingPunct="1"/>
            <a:endParaRPr lang="tr-TR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671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2008</Words>
  <Application>Microsoft Macintosh PowerPoint</Application>
  <PresentationFormat>Geniş ekran</PresentationFormat>
  <Paragraphs>224</Paragraphs>
  <Slides>29</Slides>
  <Notes>19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Wingdings 2</vt:lpstr>
      <vt:lpstr>Office Teması</vt:lpstr>
      <vt:lpstr>    Süt Lipidleri   Prof. Dr. Ebru ŞENEL Ankara Üniversitesi Ziraat Fakültesi Süt Teknolojisi Bölümü </vt:lpstr>
      <vt:lpstr>PowerPoint Sunusu</vt:lpstr>
      <vt:lpstr>Süt lipidlerinin önemi</vt:lpstr>
      <vt:lpstr>Süt lipidlerinin genel özellikleri</vt:lpstr>
      <vt:lpstr>PowerPoint Sunusu</vt:lpstr>
      <vt:lpstr>PowerPoint Sunusu</vt:lpstr>
      <vt:lpstr>Trigliseridler</vt:lpstr>
      <vt:lpstr>PowerPoint Sunusu</vt:lpstr>
      <vt:lpstr>Yağ asitleri ve özellikleri</vt:lpstr>
      <vt:lpstr>Yağ asitlerinin fiziksel özellikleri  </vt:lpstr>
      <vt:lpstr>PowerPoint Sunusu</vt:lpstr>
      <vt:lpstr>Fosfolipidler</vt:lpstr>
      <vt:lpstr>PowerPoint Sunusu</vt:lpstr>
      <vt:lpstr>Steroller</vt:lpstr>
      <vt:lpstr>Diğer lipidler</vt:lpstr>
      <vt:lpstr>PowerPoint Sunusu</vt:lpstr>
      <vt:lpstr>PowerPoint Sunusu</vt:lpstr>
      <vt:lpstr> YAĞ GLOBÜL MEMBRAN YAPISI</vt:lpstr>
      <vt:lpstr>PowerPoint Sunusu</vt:lpstr>
      <vt:lpstr>PowerPoint Sunusu</vt:lpstr>
      <vt:lpstr>PowerPoint Sunusu</vt:lpstr>
      <vt:lpstr>PowerPoint Sunusu</vt:lpstr>
      <vt:lpstr>Sıvı / akıcı mozaik modeli</vt:lpstr>
      <vt:lpstr>PowerPoint Sunusu</vt:lpstr>
      <vt:lpstr>PowerPoint Sunusu</vt:lpstr>
      <vt:lpstr>PowerPoint Sunusu</vt:lpstr>
      <vt:lpstr>PowerPoint Sunusu</vt:lpstr>
      <vt:lpstr>SÜT YAĞI İNDEKSLERİ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Süt Lipidleri   Prof. Dr. Ebru ŞENEL Ankara Üniversitesi Ziraat Fakültesi Süt Teknolojisi Bölümü </dc:title>
  <dc:creator>seneleb@yahoo.com</dc:creator>
  <cp:lastModifiedBy>seneleb@yahoo.com</cp:lastModifiedBy>
  <cp:revision>1</cp:revision>
  <dcterms:created xsi:type="dcterms:W3CDTF">2020-10-31T17:16:04Z</dcterms:created>
  <dcterms:modified xsi:type="dcterms:W3CDTF">2020-10-31T17:18:01Z</dcterms:modified>
</cp:coreProperties>
</file>