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55" autoAdjust="0"/>
    <p:restoredTop sz="94660"/>
  </p:normalViewPr>
  <p:slideViewPr>
    <p:cSldViewPr>
      <p:cViewPr varScale="1">
        <p:scale>
          <a:sx n="108" d="100"/>
          <a:sy n="108" d="100"/>
        </p:scale>
        <p:origin x="1392"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sz="2700" dirty="0">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132 GENEL HATLARIYLA HİNDİSTAN TARİHİ</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7.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dirty="0" err="1">
                <a:solidFill>
                  <a:schemeClr val="accent2">
                    <a:lumMod val="75000"/>
                  </a:schemeClr>
                </a:solidFill>
                <a:effectLst>
                  <a:outerShdw blurRad="38100" dist="38100" dir="2700000" algn="tl">
                    <a:srgbClr val="000000">
                      <a:alpha val="43137"/>
                    </a:srgbClr>
                  </a:outerShdw>
                </a:effectLst>
                <a:latin typeface="Comic Sans MS" pitchFamily="66" charset="0"/>
              </a:rPr>
              <a:t>İndus</a:t>
            </a:r>
            <a:r>
              <a:rPr lang="tr-TR" sz="2800" dirty="0">
                <a:solidFill>
                  <a:schemeClr val="accent2">
                    <a:lumMod val="75000"/>
                  </a:schemeClr>
                </a:solidFill>
                <a:effectLst>
                  <a:outerShdw blurRad="38100" dist="38100" dir="2700000" algn="tl">
                    <a:srgbClr val="000000">
                      <a:alpha val="43137"/>
                    </a:srgbClr>
                  </a:outerShdw>
                </a:effectLst>
                <a:latin typeface="Comic Sans MS" pitchFamily="66" charset="0"/>
              </a:rPr>
              <a:t> Vadisi </a:t>
            </a:r>
            <a:r>
              <a:rPr lang="tr-TR" sz="2800" dirty="0" err="1">
                <a:solidFill>
                  <a:schemeClr val="accent2">
                    <a:lumMod val="75000"/>
                  </a:schemeClr>
                </a:solidFill>
                <a:effectLst>
                  <a:outerShdw blurRad="38100" dist="38100" dir="2700000" algn="tl">
                    <a:srgbClr val="000000">
                      <a:alpha val="43137"/>
                    </a:srgbClr>
                  </a:outerShdw>
                </a:effectLst>
                <a:latin typeface="Comic Sans MS" pitchFamily="66" charset="0"/>
              </a:rPr>
              <a:t>Medeniyetnde</a:t>
            </a:r>
            <a:r>
              <a:rPr lang="tr-TR" sz="2800" dirty="0">
                <a:solidFill>
                  <a:schemeClr val="accent2">
                    <a:lumMod val="75000"/>
                  </a:schemeClr>
                </a:solidFill>
                <a:effectLst>
                  <a:outerShdw blurRad="38100" dist="38100" dir="2700000" algn="tl">
                    <a:srgbClr val="000000">
                      <a:alpha val="43137"/>
                    </a:srgbClr>
                  </a:outerShdw>
                </a:effectLst>
                <a:latin typeface="Comic Sans MS" pitchFamily="66" charset="0"/>
              </a:rPr>
              <a:t> </a:t>
            </a:r>
            <a:br>
              <a:rPr lang="tr-TR" sz="28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dirty="0">
                <a:solidFill>
                  <a:schemeClr val="accent2">
                    <a:lumMod val="75000"/>
                  </a:schemeClr>
                </a:solidFill>
                <a:effectLst>
                  <a:outerShdw blurRad="38100" dist="38100" dir="2700000" algn="tl">
                    <a:srgbClr val="000000">
                      <a:alpha val="43137"/>
                    </a:srgbClr>
                  </a:outerShdw>
                </a:effectLst>
                <a:latin typeface="Comic Sans MS" pitchFamily="66" charset="0"/>
              </a:rPr>
              <a:t>Kültür </a:t>
            </a:r>
            <a:r>
              <a:rPr lang="tr-TR" sz="2800" dirty="0" err="1">
                <a:solidFill>
                  <a:schemeClr val="accent2">
                    <a:lumMod val="75000"/>
                  </a:schemeClr>
                </a:solidFill>
                <a:effectLst>
                  <a:outerShdw blurRad="38100" dist="38100" dir="2700000" algn="tl">
                    <a:srgbClr val="000000">
                      <a:alpha val="43137"/>
                    </a:srgbClr>
                  </a:outerShdw>
                </a:effectLst>
                <a:latin typeface="Comic Sans MS" pitchFamily="66" charset="0"/>
              </a:rPr>
              <a:t>ııı</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İndus</a:t>
            </a:r>
            <a:r>
              <a:rPr lang="tr-TR" dirty="0"/>
              <a:t> Medeniyeti şehirlerinin MÖ 1900’ler civarında yıkılışı ve ortadan kayboluşu da tıpkı tarihi ile ilgili diğer sırlar gibi gizemini korumaya devam etmektedir. Yok oluşu ile ilgili ortaya atılan varsayımlara bakacak olursak; ilk olarak Hint-İran istilası üzerinde durulmuştur. </a:t>
            </a:r>
            <a:endParaRPr lang="tr-TR" b="1" dirty="0"/>
          </a:p>
          <a:p>
            <a:pPr algn="ct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Ancak kalıntılarda istila ile ilgili herhangi bir izin olmayışı bu tezi çürütmüştür. George F. </a:t>
            </a:r>
            <a:r>
              <a:rPr lang="tr-TR" dirty="0" err="1"/>
              <a:t>Dales</a:t>
            </a:r>
            <a:r>
              <a:rPr lang="tr-TR" dirty="0"/>
              <a:t>, su bilimcisi </a:t>
            </a:r>
            <a:r>
              <a:rPr lang="tr-TR" dirty="0" err="1"/>
              <a:t>Jr</a:t>
            </a:r>
            <a:r>
              <a:rPr lang="tr-TR" dirty="0"/>
              <a:t>. Robert L. </a:t>
            </a:r>
            <a:r>
              <a:rPr lang="tr-TR" dirty="0" err="1"/>
              <a:t>Raikes</a:t>
            </a:r>
            <a:r>
              <a:rPr lang="tr-TR" dirty="0"/>
              <a:t> ve Pakistanlı arkeolog M.R. </a:t>
            </a:r>
            <a:r>
              <a:rPr lang="tr-TR" dirty="0" err="1"/>
              <a:t>Mughal</a:t>
            </a:r>
            <a:r>
              <a:rPr lang="tr-TR" dirty="0"/>
              <a:t> tarafından ortaya konulan teorilerde ise, nehirlerin yön değiştirmesi sonucunda sel suları altında kalan </a:t>
            </a:r>
            <a:r>
              <a:rPr lang="tr-TR" dirty="0" err="1"/>
              <a:t>İndus</a:t>
            </a:r>
            <a:r>
              <a:rPr lang="tr-TR" dirty="0"/>
              <a:t> şehirlerinin yok olup gittiği ileri sürülmektedir</a:t>
            </a:r>
            <a:r>
              <a:rPr lang="tr-TR"/>
              <a:t>. </a:t>
            </a:r>
            <a:endParaRPr lang="tr-TR" b="1" dirty="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Terra</a:t>
            </a:r>
            <a:r>
              <a:rPr lang="tr-TR" dirty="0"/>
              <a:t> kotalardan, diğer erken dönem kültürlerinde de bulunan, çok sayıda ana tanrıça figürü yapılmıştır.  Ağır mücevherlerle süslenmiş, geniş kalçalı ve büyük göğüslü bu kadın figürü, sonraki dönemlerde de tekrar tekrar denenecek olup, Hint idealizmindeki kadın görüntüsünün ilk örneklerinden sayılmaktadır. Bazı durumlarda, başlarının üzerine adak lambalarını koymak için tasarlanmış, bir giysi daha tasvir edilmiştir. </a:t>
            </a:r>
          </a:p>
          <a:p>
            <a:pPr algn="ctr"/>
            <a:endParaRPr lang="tr-TR" b="1"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Daha da etkileyici olan, belki de dansçı bir kızı tasvir eden,  </a:t>
            </a:r>
            <a:r>
              <a:rPr lang="tr-TR" dirty="0" err="1"/>
              <a:t>Mohenjo</a:t>
            </a:r>
            <a:r>
              <a:rPr lang="tr-TR" dirty="0"/>
              <a:t> </a:t>
            </a:r>
            <a:r>
              <a:rPr lang="tr-TR" dirty="0" err="1"/>
              <a:t>Daro'daki</a:t>
            </a:r>
            <a:r>
              <a:rPr lang="tr-TR" dirty="0"/>
              <a:t> genç bir kadının benzersiz küçük bakır heykelidir. Bu heykeldeki paha biçilmez gerçeklik, açık bir şekilde kent yaşamının izlerini taşımaktadır. Boynunda kısa bir kolye vardır, sağ kolu ise tamamen bileziklerle doludur. Çıplak bir vaziyette ve rahat bir biçimde ayakta dururken, bir eli sağ kalçasının üzerinde diğeri ise sol bacağının üzerindedir. </a:t>
            </a:r>
            <a:endParaRPr lang="tr-TR" b="1" dirty="0"/>
          </a:p>
          <a:p>
            <a:pPr algn="ct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pic>
        <p:nvPicPr>
          <p:cNvPr id="4" name="Picture 2" descr="indus valley civilization dancing girl statue ile ilgili gÃ¶rsel sonucu">
            <a:extLst>
              <a:ext uri="{FF2B5EF4-FFF2-40B4-BE49-F238E27FC236}">
                <a16:creationId xmlns:a16="http://schemas.microsoft.com/office/drawing/2014/main" id="{521AAC0E-B565-4A4B-9369-05A26F72BBA7}"/>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843808" y="1844824"/>
            <a:ext cx="2808312" cy="44644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Onun koyu ten rengi, </a:t>
            </a:r>
            <a:r>
              <a:rPr lang="tr-TR" dirty="0" err="1"/>
              <a:t>Rigveda’da</a:t>
            </a:r>
            <a:r>
              <a:rPr lang="tr-TR" dirty="0"/>
              <a:t> tanımlanan toplumu hatırlatmaktadır. Ayrıca, şu ana kadar ulaşılabilen, </a:t>
            </a:r>
            <a:r>
              <a:rPr lang="tr-TR" dirty="0" err="1"/>
              <a:t>Harappa</a:t>
            </a:r>
            <a:r>
              <a:rPr lang="tr-TR" dirty="0"/>
              <a:t> bölgesine ait tek büyük metal heykel olma özelliği taşımaktadır. Bilinen diğer bakır ve bronz öğeler, tanımlanamayacak kadar aşınmış birkaç minyatür hayvan figürü, balta taşı ve çatal iğneleridir.</a:t>
            </a:r>
          </a:p>
          <a:p>
            <a:pPr algn="ctr"/>
            <a:endParaRPr lang="tr-TR" b="1" dirty="0"/>
          </a:p>
          <a:p>
            <a:pPr algn="ct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İlk dönem köşeli ve arma şeklindeki </a:t>
            </a:r>
            <a:r>
              <a:rPr lang="tr-TR" dirty="0" err="1"/>
              <a:t>İndus</a:t>
            </a:r>
            <a:r>
              <a:rPr lang="tr-TR" dirty="0"/>
              <a:t> mühürlerinde dikkati çeken diğer bir unsur ise, Hint’e özgü </a:t>
            </a:r>
            <a:r>
              <a:rPr lang="tr-TR" dirty="0" err="1"/>
              <a:t>svastika</a:t>
            </a:r>
            <a:r>
              <a:rPr lang="tr-TR" dirty="0"/>
              <a:t> sembolüdür. Kökeni </a:t>
            </a:r>
            <a:r>
              <a:rPr lang="tr-TR" dirty="0" err="1"/>
              <a:t>İndus</a:t>
            </a:r>
            <a:r>
              <a:rPr lang="tr-TR" dirty="0"/>
              <a:t> kültürüne dayandırılan bu sembol bugün hala şansın bir simgesi olarak Hint toplumunda oldukça önemli yere sahip bir işarettir. Ancak bu motifin ilk önce Hint’te ortaya çıktığını söylemek çok da mümkün değildir. Zira erken dönem Elam toplumu kültüründe de kullanıldığı bilinmektedir. </a:t>
            </a:r>
            <a:endParaRPr lang="tr-TR" b="1" dirty="0"/>
          </a:p>
          <a:p>
            <a:pPr algn="ctr"/>
            <a:endParaRPr lang="tr-TR" b="1" dirty="0"/>
          </a:p>
          <a:p>
            <a:pPr algn="ct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pic>
        <p:nvPicPr>
          <p:cNvPr id="1026" name="Picture 2" descr="İNDİAN SWASTİKA ile ilgili görsel sonucu">
            <a:extLst>
              <a:ext uri="{FF2B5EF4-FFF2-40B4-BE49-F238E27FC236}">
                <a16:creationId xmlns:a16="http://schemas.microsoft.com/office/drawing/2014/main" id="{8CE3D95F-E43D-4CC9-9E39-AA61E814015A}"/>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754187" y="1600200"/>
            <a:ext cx="4873625" cy="487362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Genel kanı güneş inancına ait kültün sembolü olduğu yönündedir ve manevi </a:t>
            </a:r>
            <a:r>
              <a:rPr lang="tr-TR" dirty="0" err="1"/>
              <a:t>olumlamanın</a:t>
            </a:r>
            <a:r>
              <a:rPr lang="tr-TR" dirty="0"/>
              <a:t> bir aracı olarak görülmektedir. </a:t>
            </a:r>
            <a:r>
              <a:rPr lang="tr-TR" dirty="0" err="1"/>
              <a:t>Mohenco-daro’da</a:t>
            </a:r>
            <a:r>
              <a:rPr lang="tr-TR" dirty="0"/>
              <a:t> sistematik ya da ilgili kültüre ait izler ya da belirgin farklılıklar taşıyan herhangi bir mezara da rastlanılmamıştır. Ele geçirilen ölü bedenler ise, toprak altında kalmış ve gelişi güzel olarak gömülmüş olduklarını göstermektedir.</a:t>
            </a:r>
            <a:endParaRPr lang="tr-TR" b="1" dirty="0"/>
          </a:p>
          <a:p>
            <a:pPr algn="ct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Kish</a:t>
            </a:r>
            <a:r>
              <a:rPr lang="tr-TR" dirty="0"/>
              <a:t> ve Ur’da yapılan son kazılarda, Sümer ölü gömme töreni geleneğinin izlerini taşıyan bir takım benzer izlere rastlanılmıştır. Ölü beden, kefen benzeri ağaç kabuklarından yapılmış hasır bir malzemenin içine konulmuş ve ağaç bir tabut içerisinde yatar bir şekilde yanında bir takım eşyalarla birlikte gömülmüştür. Ancak bu kalıntıların doğrudan </a:t>
            </a:r>
            <a:r>
              <a:rPr lang="tr-TR" dirty="0" err="1"/>
              <a:t>İndus</a:t>
            </a:r>
            <a:r>
              <a:rPr lang="tr-TR" dirty="0"/>
              <a:t> halkına ait kişilere mi yoksa bölgeye dışarıdan gelmiş olan yabancılara mı ait olduğu bilinememektedir.</a:t>
            </a:r>
          </a:p>
          <a:p>
            <a:endParaRPr lang="tr-TR" b="1" dirty="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1342</TotalTime>
  <Words>589</Words>
  <Application>Microsoft Office PowerPoint</Application>
  <PresentationFormat>Ekran Gösterisi (4:3)</PresentationFormat>
  <Paragraphs>26</Paragraphs>
  <Slides>11</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Century Schoolbook</vt:lpstr>
      <vt:lpstr>Comic Sans MS</vt:lpstr>
      <vt:lpstr>Wingdings</vt:lpstr>
      <vt:lpstr>Wingdings 2</vt:lpstr>
      <vt:lpstr>Oriel</vt:lpstr>
      <vt:lpstr>                  HİN 132 GENEL HATLARIYLA HİNDİSTAN TARİHİ  7. hafta  İndus Vadisi Medeniyetnde  Kültür ııı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142</cp:revision>
  <dcterms:created xsi:type="dcterms:W3CDTF">2014-11-21T09:52:05Z</dcterms:created>
  <dcterms:modified xsi:type="dcterms:W3CDTF">2020-02-24T12:48:47Z</dcterms:modified>
</cp:coreProperties>
</file>