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66B41-3C99-4A41-A21A-6AB4799327F6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DFFDB-C43D-40AF-856F-022C2395031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Moğol Tahakkümü Altında Anadolu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II. </a:t>
            </a:r>
            <a:r>
              <a:rPr lang="tr-TR" dirty="0" err="1" smtClean="0"/>
              <a:t>Keyhüsrev’in</a:t>
            </a:r>
            <a:r>
              <a:rPr lang="tr-TR" dirty="0" smtClean="0"/>
              <a:t> yerine II. Keykavus, 3 yıl süreyle bulunabileceği tahta 1246 senesinde çıktı.</a:t>
            </a:r>
          </a:p>
          <a:p>
            <a:r>
              <a:rPr lang="tr-TR" dirty="0" smtClean="0"/>
              <a:t>İktidarının son yılında kardeşi IV. </a:t>
            </a:r>
            <a:r>
              <a:rPr lang="tr-TR" dirty="0" err="1" smtClean="0"/>
              <a:t>Kılıçarslan’ın</a:t>
            </a:r>
            <a:r>
              <a:rPr lang="tr-TR" dirty="0" smtClean="0"/>
              <a:t> Moğol Hanı’ndan </a:t>
            </a:r>
            <a:r>
              <a:rPr lang="tr-TR" dirty="0" err="1" smtClean="0"/>
              <a:t>yarlıg</a:t>
            </a:r>
            <a:r>
              <a:rPr lang="tr-TR" dirty="0" smtClean="0"/>
              <a:t> alması ve Sivas’ta hükümdarlığını ilan etmesiyle Selçuklular’da bir iktidar krizi ortaya çıktı.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dirty="0" err="1" smtClean="0"/>
              <a:t>Emirler’in</a:t>
            </a:r>
            <a:r>
              <a:rPr lang="tr-TR" dirty="0" smtClean="0"/>
              <a:t> müdahalesi neticesinde iktidar krizi, II. </a:t>
            </a:r>
            <a:r>
              <a:rPr lang="tr-TR" dirty="0" err="1" smtClean="0"/>
              <a:t>İzzeddin</a:t>
            </a:r>
            <a:r>
              <a:rPr lang="tr-TR" dirty="0" smtClean="0"/>
              <a:t> </a:t>
            </a:r>
            <a:r>
              <a:rPr lang="tr-TR" dirty="0" err="1"/>
              <a:t>Keykâvus</a:t>
            </a:r>
            <a:r>
              <a:rPr lang="tr-TR" dirty="0"/>
              <a:t>, IV. </a:t>
            </a:r>
            <a:r>
              <a:rPr lang="tr-TR" dirty="0" err="1"/>
              <a:t>Rükneddin</a:t>
            </a:r>
            <a:r>
              <a:rPr lang="tr-TR" dirty="0"/>
              <a:t> </a:t>
            </a:r>
            <a:r>
              <a:rPr lang="tr-TR" dirty="0" err="1" smtClean="0"/>
              <a:t>Kılıçarslan</a:t>
            </a:r>
            <a:r>
              <a:rPr lang="tr-TR" dirty="0" smtClean="0"/>
              <a:t> </a:t>
            </a:r>
            <a:r>
              <a:rPr lang="tr-TR" dirty="0"/>
              <a:t>ve II. Alâeddin </a:t>
            </a:r>
            <a:r>
              <a:rPr lang="tr-TR" dirty="0" err="1" smtClean="0"/>
              <a:t>Keykubad’ın</a:t>
            </a:r>
            <a:r>
              <a:rPr lang="tr-TR" dirty="0" smtClean="0"/>
              <a:t> birlikte sultan ilan edilmesiyle yatıştırıldı. Devlet idaresinin layıkıyla gerçekleştirilemediği gözler önüne seren bu hal, 1249-1254 seneleri aralığı boyunca devam etti. Ancak nihai hesaplaşma, </a:t>
            </a:r>
            <a:r>
              <a:rPr lang="tr-TR" dirty="0" smtClean="0"/>
              <a:t>IV. </a:t>
            </a:r>
            <a:r>
              <a:rPr lang="tr-TR" dirty="0" err="1" smtClean="0"/>
              <a:t>Rükneddin</a:t>
            </a:r>
            <a:r>
              <a:rPr lang="tr-TR" dirty="0" smtClean="0"/>
              <a:t> </a:t>
            </a:r>
            <a:r>
              <a:rPr lang="tr-TR" dirty="0" err="1" smtClean="0"/>
              <a:t>Kılıçarslan</a:t>
            </a:r>
            <a:r>
              <a:rPr lang="tr-TR" dirty="0" smtClean="0"/>
              <a:t> ve II. </a:t>
            </a:r>
            <a:r>
              <a:rPr lang="tr-TR" dirty="0" err="1" smtClean="0"/>
              <a:t>İzzeddin</a:t>
            </a:r>
            <a:r>
              <a:rPr lang="tr-TR" dirty="0" smtClean="0"/>
              <a:t> </a:t>
            </a:r>
            <a:r>
              <a:rPr lang="tr-TR" dirty="0" err="1" smtClean="0"/>
              <a:t>Keykâvus</a:t>
            </a:r>
            <a:r>
              <a:rPr lang="tr-TR" dirty="0" smtClean="0"/>
              <a:t> </a:t>
            </a:r>
            <a:r>
              <a:rPr lang="tr-TR" dirty="0" smtClean="0"/>
              <a:t>arasında 1254 senesinde gerçekleşti. </a:t>
            </a:r>
            <a:r>
              <a:rPr lang="tr-TR" dirty="0" err="1" smtClean="0"/>
              <a:t>Kılıçarslan</a:t>
            </a:r>
            <a:r>
              <a:rPr lang="tr-TR" dirty="0" smtClean="0"/>
              <a:t> mağlup oldu.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smtClean="0"/>
              <a:t>İktidarın yegane hakimi artık </a:t>
            </a:r>
            <a:r>
              <a:rPr lang="tr-TR" dirty="0" smtClean="0"/>
              <a:t>II. </a:t>
            </a:r>
            <a:r>
              <a:rPr lang="tr-TR" dirty="0" err="1" smtClean="0"/>
              <a:t>İzzeddin</a:t>
            </a:r>
            <a:r>
              <a:rPr lang="tr-TR" dirty="0" smtClean="0"/>
              <a:t> </a:t>
            </a:r>
            <a:r>
              <a:rPr lang="tr-TR" dirty="0" err="1" smtClean="0"/>
              <a:t>Keykâvus</a:t>
            </a:r>
            <a:r>
              <a:rPr lang="tr-TR" dirty="0" smtClean="0"/>
              <a:t> idi. </a:t>
            </a:r>
            <a:r>
              <a:rPr lang="tr-TR" dirty="0" smtClean="0"/>
              <a:t>İktidar krizini nihayete erdiren Keykavus nezdinde ülkeyi yeniden ağa kaldırabilecek bir iktidarın söz sahibi olacağı düşünülmekteydi. Bir kere daha ama bu kez daha kararlı bir şekilde Moğollar ile savaş meydanında </a:t>
            </a:r>
            <a:r>
              <a:rPr lang="tr-TR" dirty="0" err="1" smtClean="0"/>
              <a:t>hesaplaşılması</a:t>
            </a:r>
            <a:r>
              <a:rPr lang="tr-TR" dirty="0" smtClean="0"/>
              <a:t> gerektiği yaygın kanı haline geldi. Anadolu Selçuklu Devleti, yetkin bir iktidarın önderliğinde yeniden kuvvet sahibi bir ülkeye dönebilirdi.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II. </a:t>
            </a:r>
            <a:r>
              <a:rPr lang="tr-TR" dirty="0" err="1" smtClean="0"/>
              <a:t>İzzedddin</a:t>
            </a:r>
            <a:r>
              <a:rPr lang="tr-TR" dirty="0" smtClean="0"/>
              <a:t> Keykavus, </a:t>
            </a:r>
            <a:r>
              <a:rPr lang="tr-TR" dirty="0" err="1" smtClean="0"/>
              <a:t>Baycu</a:t>
            </a:r>
            <a:r>
              <a:rPr lang="tr-TR" dirty="0" smtClean="0"/>
              <a:t> </a:t>
            </a:r>
            <a:r>
              <a:rPr lang="tr-TR" dirty="0" err="1" smtClean="0"/>
              <a:t>Noyan’ın</a:t>
            </a:r>
            <a:r>
              <a:rPr lang="tr-TR" dirty="0" smtClean="0"/>
              <a:t> Anadolu sınırlarına tecavüz ettiğini haber alınca umduğu anın geldiğini düşünerek Moğol birliklerine karşı durmak için harekete geçti. Ancak Aksaray iline yakın </a:t>
            </a:r>
            <a:r>
              <a:rPr lang="tr-TR" dirty="0" err="1" smtClean="0"/>
              <a:t>Sultanhanı</a:t>
            </a:r>
            <a:r>
              <a:rPr lang="tr-TR" dirty="0" smtClean="0"/>
              <a:t> </a:t>
            </a:r>
            <a:r>
              <a:rPr lang="tr-TR" dirty="0" err="1" smtClean="0"/>
              <a:t>mevkinde</a:t>
            </a:r>
            <a:r>
              <a:rPr lang="tr-TR" dirty="0" smtClean="0"/>
              <a:t> Selçuklu birlikleri mağlup oldu (1257). </a:t>
            </a:r>
            <a:r>
              <a:rPr lang="tr-TR" dirty="0" err="1" smtClean="0"/>
              <a:t>Baycu</a:t>
            </a:r>
            <a:r>
              <a:rPr lang="tr-TR" dirty="0" smtClean="0"/>
              <a:t> </a:t>
            </a:r>
            <a:r>
              <a:rPr lang="tr-TR" dirty="0" err="1" smtClean="0"/>
              <a:t>Noyan</a:t>
            </a:r>
            <a:r>
              <a:rPr lang="tr-TR" dirty="0" smtClean="0"/>
              <a:t>, IV.</a:t>
            </a:r>
            <a:r>
              <a:rPr lang="tr-TR" dirty="0" err="1" smtClean="0"/>
              <a:t>Kılıçarslan’ı</a:t>
            </a:r>
            <a:r>
              <a:rPr lang="tr-TR" dirty="0" smtClean="0"/>
              <a:t> yeniden tahta oturttu. II.</a:t>
            </a:r>
            <a:r>
              <a:rPr lang="tr-TR" dirty="0" err="1" smtClean="0"/>
              <a:t>İzzeddin</a:t>
            </a:r>
            <a:r>
              <a:rPr lang="tr-TR" dirty="0" smtClean="0"/>
              <a:t>, </a:t>
            </a:r>
            <a:r>
              <a:rPr lang="tr-TR" dirty="0" err="1" smtClean="0"/>
              <a:t>Mengü</a:t>
            </a:r>
            <a:r>
              <a:rPr lang="tr-TR" dirty="0" smtClean="0"/>
              <a:t> Han’da </a:t>
            </a:r>
            <a:r>
              <a:rPr lang="tr-TR" dirty="0" err="1" smtClean="0"/>
              <a:t>yarlıg</a:t>
            </a:r>
            <a:r>
              <a:rPr lang="tr-TR" dirty="0" smtClean="0"/>
              <a:t> almayı başarsa da hedefleri için mücadelesinden vazgeçmeyince </a:t>
            </a:r>
            <a:r>
              <a:rPr lang="tr-TR" dirty="0"/>
              <a:t>Bizans İmparatoru VIII. </a:t>
            </a:r>
            <a:r>
              <a:rPr lang="tr-TR" dirty="0" err="1"/>
              <a:t>Mikhail</a:t>
            </a:r>
            <a:r>
              <a:rPr lang="tr-TR" dirty="0"/>
              <a:t> </a:t>
            </a:r>
            <a:r>
              <a:rPr lang="tr-TR" dirty="0" err="1" smtClean="0"/>
              <a:t>Palaiologos’a</a:t>
            </a:r>
            <a:r>
              <a:rPr lang="tr-TR" dirty="0" smtClean="0"/>
              <a:t> sığınmak mecburiyetinde kaldı (1262).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tr-TR" dirty="0" err="1" smtClean="0"/>
              <a:t>Moğollar’a</a:t>
            </a:r>
            <a:r>
              <a:rPr lang="tr-TR" dirty="0" smtClean="0"/>
              <a:t> tam teslimiyet sürecinin başladığı bu devirlerde </a:t>
            </a:r>
            <a:r>
              <a:rPr lang="tr-TR" dirty="0"/>
              <a:t>Vezir </a:t>
            </a:r>
            <a:r>
              <a:rPr lang="tr-TR" dirty="0" err="1"/>
              <a:t>Muînüddin</a:t>
            </a:r>
            <a:r>
              <a:rPr lang="tr-TR" dirty="0"/>
              <a:t> </a:t>
            </a:r>
            <a:r>
              <a:rPr lang="tr-TR" dirty="0" err="1" smtClean="0"/>
              <a:t>Pervâne</a:t>
            </a:r>
            <a:r>
              <a:rPr lang="tr-TR" dirty="0" smtClean="0"/>
              <a:t> tarih sahnesinde adından söz ettirmeye başladı. Öncelikle IV. </a:t>
            </a:r>
            <a:r>
              <a:rPr lang="tr-TR" dirty="0" err="1" smtClean="0"/>
              <a:t>Kılıçarslan’ın</a:t>
            </a:r>
            <a:r>
              <a:rPr lang="tr-TR" dirty="0" smtClean="0"/>
              <a:t> öldürülmesine ardından küçük yaştaki oğlu </a:t>
            </a:r>
            <a:r>
              <a:rPr lang="tr-TR" dirty="0" err="1" smtClean="0"/>
              <a:t>Keyhüsrev’in</a:t>
            </a:r>
            <a:r>
              <a:rPr lang="tr-TR" dirty="0" smtClean="0"/>
              <a:t> tahta çıkmasına neden oldu. Moğol tahakkümünün tüm Anadolu’ya sirayeti ve </a:t>
            </a:r>
            <a:r>
              <a:rPr lang="tr-TR" dirty="0"/>
              <a:t>Vezir </a:t>
            </a:r>
            <a:r>
              <a:rPr lang="tr-TR" dirty="0" err="1"/>
              <a:t>Muînüddin</a:t>
            </a:r>
            <a:r>
              <a:rPr lang="tr-TR" dirty="0"/>
              <a:t> </a:t>
            </a:r>
            <a:r>
              <a:rPr lang="tr-TR" dirty="0" err="1" smtClean="0"/>
              <a:t>Pervâne’nin</a:t>
            </a:r>
            <a:r>
              <a:rPr lang="tr-TR" dirty="0" smtClean="0"/>
              <a:t> merkez adına bu durumu dengeleme emelleri her geçen yıl hayal kırıklığına neden oldu.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Vezir </a:t>
            </a:r>
            <a:r>
              <a:rPr lang="tr-TR" dirty="0" err="1"/>
              <a:t>Muînüddin</a:t>
            </a:r>
            <a:r>
              <a:rPr lang="tr-TR" dirty="0"/>
              <a:t> </a:t>
            </a:r>
            <a:r>
              <a:rPr lang="tr-TR" dirty="0" err="1" smtClean="0"/>
              <a:t>Pervâne</a:t>
            </a:r>
            <a:r>
              <a:rPr lang="tr-TR" dirty="0" smtClean="0"/>
              <a:t>, Moğol zulmünü en azından Memluk Sultanı </a:t>
            </a:r>
            <a:r>
              <a:rPr lang="tr-TR" dirty="0" err="1" smtClean="0"/>
              <a:t>Baybars’ın</a:t>
            </a:r>
            <a:r>
              <a:rPr lang="tr-TR" dirty="0" smtClean="0"/>
              <a:t> etkiliği vasıtasıyla dengelemeyi tasarladı. Bu gaye ile Sultan </a:t>
            </a:r>
            <a:r>
              <a:rPr lang="tr-TR" dirty="0" err="1" smtClean="0"/>
              <a:t>Baybars’ın</a:t>
            </a:r>
            <a:r>
              <a:rPr lang="tr-TR" dirty="0" smtClean="0"/>
              <a:t> Anadolu’ya sefer düzenlemesini teşvik etti. Diğer yandan Moğollar ile irtibatı koparmayan </a:t>
            </a:r>
            <a:r>
              <a:rPr lang="tr-TR" dirty="0"/>
              <a:t>Vezir </a:t>
            </a:r>
            <a:r>
              <a:rPr lang="tr-TR" dirty="0" err="1"/>
              <a:t>Muînüddin</a:t>
            </a:r>
            <a:r>
              <a:rPr lang="tr-TR" dirty="0"/>
              <a:t> </a:t>
            </a:r>
            <a:r>
              <a:rPr lang="tr-TR" dirty="0" err="1" smtClean="0"/>
              <a:t>Pervâne</a:t>
            </a:r>
            <a:r>
              <a:rPr lang="tr-TR" dirty="0" smtClean="0"/>
              <a:t>, Moğol tahakkümünün azaltılması yolunda telkinlerde bulunup </a:t>
            </a:r>
            <a:r>
              <a:rPr lang="tr-TR" dirty="0" err="1" smtClean="0"/>
              <a:t>Baybars</a:t>
            </a:r>
            <a:r>
              <a:rPr lang="tr-TR" dirty="0" smtClean="0"/>
              <a:t> tehlikesinin Anadolu’dan ufak bir destekle yıkıcı bir etki yaratabileceği tehditlerinde bulunuyordu. Moğol zulmünün tatbike devam edildiği 1277 senesinde Sultan </a:t>
            </a:r>
            <a:r>
              <a:rPr lang="tr-TR" dirty="0" err="1" smtClean="0"/>
              <a:t>Baybars</a:t>
            </a:r>
            <a:r>
              <a:rPr lang="tr-TR" dirty="0" smtClean="0"/>
              <a:t>, Anadolu’ya sefer düzenledi.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 smtClean="0"/>
              <a:t>Kayseri’ye ulaşan </a:t>
            </a:r>
            <a:r>
              <a:rPr lang="tr-TR" dirty="0" err="1" smtClean="0"/>
              <a:t>Baybars</a:t>
            </a:r>
            <a:r>
              <a:rPr lang="tr-TR" dirty="0" smtClean="0"/>
              <a:t>, Elbistan’da Moğol birliklerini ağır bir mağlubiyete uğrattı. Fakat </a:t>
            </a:r>
            <a:r>
              <a:rPr lang="tr-TR" dirty="0" err="1" smtClean="0"/>
              <a:t>Baybars</a:t>
            </a:r>
            <a:r>
              <a:rPr lang="tr-TR" dirty="0" smtClean="0"/>
              <a:t>, Anadolu emirlerinden beklediği desteği bulamadığı için geri çekildi. </a:t>
            </a:r>
            <a:r>
              <a:rPr lang="tr-TR" dirty="0"/>
              <a:t>Vezir </a:t>
            </a:r>
            <a:r>
              <a:rPr lang="tr-TR" dirty="0" err="1"/>
              <a:t>Muînüddin</a:t>
            </a:r>
            <a:r>
              <a:rPr lang="tr-TR" dirty="0"/>
              <a:t> </a:t>
            </a:r>
            <a:r>
              <a:rPr lang="tr-TR" dirty="0" err="1" smtClean="0"/>
              <a:t>Pervâne’nin</a:t>
            </a:r>
            <a:r>
              <a:rPr lang="tr-TR" dirty="0" smtClean="0"/>
              <a:t> bir tehdit olarak işaret ettiği </a:t>
            </a:r>
            <a:r>
              <a:rPr lang="tr-TR" dirty="0" err="1" smtClean="0"/>
              <a:t>Baybars’ın</a:t>
            </a:r>
            <a:r>
              <a:rPr lang="tr-TR" dirty="0" smtClean="0"/>
              <a:t> seferi, umulduğu neticeleri doğurmadı. İlhanlı hükümdarı </a:t>
            </a:r>
            <a:r>
              <a:rPr lang="tr-TR" dirty="0" err="1" smtClean="0"/>
              <a:t>Abaka</a:t>
            </a:r>
            <a:r>
              <a:rPr lang="tr-TR" dirty="0" smtClean="0"/>
              <a:t> Han, büyük bir orduyla Anadolu’ya gelip intikam almak gayesiyle 200.000 Türkmen’i katletti.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423</Words>
  <Application>Microsoft Office PowerPoint</Application>
  <PresentationFormat>Ekran Gösterisi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Moğol Tahakkümü Altında Anadolu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Moğol Tahakkümü Altında Anadolu</dc:title>
  <dc:creator>admin</dc:creator>
  <cp:lastModifiedBy>admin</cp:lastModifiedBy>
  <cp:revision>4</cp:revision>
  <dcterms:created xsi:type="dcterms:W3CDTF">2020-05-07T20:49:21Z</dcterms:created>
  <dcterms:modified xsi:type="dcterms:W3CDTF">2020-05-07T21:23:25Z</dcterms:modified>
</cp:coreProperties>
</file>