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65" r:id="rId4"/>
    <p:sldId id="266" r:id="rId5"/>
    <p:sldId id="259" r:id="rId6"/>
    <p:sldId id="260" r:id="rId7"/>
    <p:sldId id="267" r:id="rId8"/>
    <p:sldId id="268" r:id="rId9"/>
    <p:sldId id="26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06" autoAdjust="0"/>
    <p:restoredTop sz="86441" autoAdjust="0"/>
  </p:normalViewPr>
  <p:slideViewPr>
    <p:cSldViewPr>
      <p:cViewPr varScale="1">
        <p:scale>
          <a:sx n="63" d="100"/>
          <a:sy n="63" d="100"/>
        </p:scale>
        <p:origin x="-1428" y="-96"/>
      </p:cViewPr>
      <p:guideLst>
        <p:guide orient="horz" pos="2160"/>
        <p:guide pos="2880"/>
      </p:guideLst>
    </p:cSldViewPr>
  </p:slideViewPr>
  <p:outlineViewPr>
    <p:cViewPr>
      <p:scale>
        <a:sx n="33" d="100"/>
        <a:sy n="33" d="100"/>
      </p:scale>
      <p:origin x="210" y="3623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32656"/>
            <a:ext cx="8229600" cy="864096"/>
          </a:xfrm>
        </p:spPr>
        <p:txBody>
          <a:bodyPr>
            <a:normAutofit/>
          </a:bodyPr>
          <a:lstStyle/>
          <a:p>
            <a:r>
              <a:rPr lang="tr-TR" sz="2400" b="1" dirty="0" smtClean="0">
                <a:latin typeface="Calibri" pitchFamily="34" charset="0"/>
                <a:cs typeface="Calibri" pitchFamily="34" charset="0"/>
              </a:rPr>
              <a:t>BİÇİMCİLİK VE GERÇEKÇİLİK</a:t>
            </a: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611560" y="1052736"/>
            <a:ext cx="8064896" cy="5544616"/>
          </a:xfrm>
        </p:spPr>
        <p:txBody>
          <a:bodyPr>
            <a:noAutofit/>
          </a:bodyPr>
          <a:lstStyle/>
          <a:p>
            <a:pPr algn="just"/>
            <a:r>
              <a:rPr lang="tr-TR" sz="2200" dirty="0" smtClean="0">
                <a:latin typeface="+mj-lt"/>
                <a:cs typeface="Calibri" pitchFamily="34" charset="0"/>
              </a:rPr>
              <a:t>Film kuramlarının gelişim döneminde sinemanın yeni bir sanat dalı olduğunu kanıtlamak için çeşitli görüşler ortaya atılmış; bu amaç doğrultusunda sinema ve diğer sanat dalları arasında karşılaştırmalar yapılmıştır.</a:t>
            </a:r>
          </a:p>
          <a:p>
            <a:pPr algn="just"/>
            <a:r>
              <a:rPr lang="tr-TR" sz="2200" dirty="0" smtClean="0">
                <a:latin typeface="+mj-lt"/>
                <a:cs typeface="Calibri" pitchFamily="34" charset="0"/>
              </a:rPr>
              <a:t>1920’li yıllardan 2. Dünya Savaşı’na kadar devam eden sinema tartışmalarını </a:t>
            </a:r>
            <a:r>
              <a:rPr lang="tr-TR" sz="2200" dirty="0" err="1" smtClean="0">
                <a:latin typeface="+mj-lt"/>
                <a:cs typeface="Calibri" pitchFamily="34" charset="0"/>
              </a:rPr>
              <a:t>Dudley</a:t>
            </a:r>
            <a:r>
              <a:rPr lang="tr-TR" sz="2200" dirty="0" smtClean="0">
                <a:latin typeface="+mj-lt"/>
                <a:cs typeface="Calibri" pitchFamily="34" charset="0"/>
              </a:rPr>
              <a:t> Andrew, “gerçekçiler” ve “biçimciler” arasındaki tartışma olarak nitelendirmiştir (</a:t>
            </a:r>
            <a:r>
              <a:rPr lang="tr-TR" sz="2200" dirty="0" err="1" smtClean="0">
                <a:latin typeface="+mj-lt"/>
                <a:cs typeface="Calibri" pitchFamily="34" charset="0"/>
              </a:rPr>
              <a:t>Gürata</a:t>
            </a:r>
            <a:r>
              <a:rPr lang="tr-TR" sz="2200" dirty="0" smtClean="0">
                <a:latin typeface="+mj-lt"/>
                <a:cs typeface="Calibri" pitchFamily="34" charset="0"/>
              </a:rPr>
              <a:t>, 2010, s.61). Hugo </a:t>
            </a:r>
            <a:r>
              <a:rPr lang="tr-TR" sz="2200" dirty="0" err="1" smtClean="0">
                <a:latin typeface="+mj-lt"/>
                <a:cs typeface="Calibri" pitchFamily="34" charset="0"/>
              </a:rPr>
              <a:t>Münsterberg</a:t>
            </a:r>
            <a:r>
              <a:rPr lang="tr-TR" sz="2200" dirty="0" smtClean="0">
                <a:latin typeface="+mj-lt"/>
                <a:cs typeface="Calibri" pitchFamily="34" charset="0"/>
              </a:rPr>
              <a:t>, </a:t>
            </a:r>
            <a:r>
              <a:rPr lang="tr-TR" sz="2200" dirty="0" err="1" smtClean="0">
                <a:latin typeface="+mj-lt"/>
                <a:cs typeface="Calibri" pitchFamily="34" charset="0"/>
              </a:rPr>
              <a:t>Rudolf</a:t>
            </a:r>
            <a:r>
              <a:rPr lang="tr-TR" sz="2200" dirty="0" smtClean="0">
                <a:latin typeface="+mj-lt"/>
                <a:cs typeface="Calibri" pitchFamily="34" charset="0"/>
              </a:rPr>
              <a:t> Julius Arnheim, </a:t>
            </a:r>
            <a:r>
              <a:rPr lang="tr-TR" sz="2200" dirty="0" err="1" smtClean="0">
                <a:latin typeface="+mj-lt"/>
                <a:cs typeface="Calibri" pitchFamily="34" charset="0"/>
              </a:rPr>
              <a:t>Vsevolod</a:t>
            </a:r>
            <a:r>
              <a:rPr lang="tr-TR" sz="2200" dirty="0" smtClean="0">
                <a:latin typeface="+mj-lt"/>
                <a:cs typeface="Calibri" pitchFamily="34" charset="0"/>
              </a:rPr>
              <a:t> </a:t>
            </a:r>
            <a:r>
              <a:rPr lang="tr-TR" sz="2200" dirty="0" err="1" smtClean="0">
                <a:latin typeface="+mj-lt"/>
                <a:cs typeface="Calibri" pitchFamily="34" charset="0"/>
              </a:rPr>
              <a:t>Pudovkin</a:t>
            </a:r>
            <a:r>
              <a:rPr lang="tr-TR" sz="2200" dirty="0" smtClean="0">
                <a:latin typeface="+mj-lt"/>
                <a:cs typeface="Calibri" pitchFamily="34" charset="0"/>
              </a:rPr>
              <a:t>,  </a:t>
            </a:r>
            <a:r>
              <a:rPr lang="tr-TR" sz="2200" dirty="0" err="1" smtClean="0">
                <a:latin typeface="+mj-lt"/>
                <a:cs typeface="Calibri" pitchFamily="34" charset="0"/>
              </a:rPr>
              <a:t>Sergei</a:t>
            </a:r>
            <a:r>
              <a:rPr lang="tr-TR" sz="2200" dirty="0" smtClean="0">
                <a:latin typeface="+mj-lt"/>
                <a:cs typeface="Calibri" pitchFamily="34" charset="0"/>
              </a:rPr>
              <a:t> </a:t>
            </a:r>
            <a:r>
              <a:rPr lang="tr-TR" sz="2200" dirty="0" err="1" smtClean="0">
                <a:latin typeface="+mj-lt"/>
                <a:cs typeface="Calibri" pitchFamily="34" charset="0"/>
              </a:rPr>
              <a:t>Eisenstein</a:t>
            </a:r>
            <a:r>
              <a:rPr lang="tr-TR" sz="2200" dirty="0" smtClean="0">
                <a:latin typeface="+mj-lt"/>
                <a:cs typeface="Calibri" pitchFamily="34" charset="0"/>
              </a:rPr>
              <a:t> ve Bela </a:t>
            </a:r>
            <a:r>
              <a:rPr lang="tr-TR" sz="2200" dirty="0" err="1" smtClean="0">
                <a:latin typeface="+mj-lt"/>
                <a:cs typeface="Calibri" pitchFamily="34" charset="0"/>
              </a:rPr>
              <a:t>Balazs</a:t>
            </a:r>
            <a:r>
              <a:rPr lang="tr-TR" sz="2200" dirty="0" smtClean="0">
                <a:latin typeface="+mj-lt"/>
                <a:cs typeface="Calibri" pitchFamily="34" charset="0"/>
              </a:rPr>
              <a:t> gibi biçimciler, sinemanın müdahale eden, yaratan yönünü öne çıkarmıştır. “Sanat yapıtının öneminin, doğrudan sanatçının malzemeyi biçimlendirme düzeyiyle ilişkili olduğunu” savunmuşlardır. </a:t>
            </a:r>
            <a:r>
              <a:rPr lang="tr-TR" sz="2200" dirty="0" err="1" smtClean="0">
                <a:latin typeface="+mj-lt"/>
                <a:cs typeface="Calibri" pitchFamily="34" charset="0"/>
              </a:rPr>
              <a:t>Siegfried</a:t>
            </a:r>
            <a:r>
              <a:rPr lang="tr-TR" sz="2200" dirty="0" smtClean="0">
                <a:latin typeface="+mj-lt"/>
                <a:cs typeface="Calibri" pitchFamily="34" charset="0"/>
              </a:rPr>
              <a:t> </a:t>
            </a:r>
            <a:r>
              <a:rPr lang="tr-TR" sz="2200" dirty="0" err="1" smtClean="0">
                <a:latin typeface="+mj-lt"/>
                <a:cs typeface="Calibri" pitchFamily="34" charset="0"/>
              </a:rPr>
              <a:t>Kracauer</a:t>
            </a:r>
            <a:r>
              <a:rPr lang="tr-TR" sz="2200" dirty="0" smtClean="0">
                <a:latin typeface="+mj-lt"/>
                <a:cs typeface="Calibri" pitchFamily="34" charset="0"/>
              </a:rPr>
              <a:t> ve </a:t>
            </a:r>
            <a:r>
              <a:rPr lang="tr-TR" sz="2200" dirty="0" err="1" smtClean="0">
                <a:latin typeface="+mj-lt"/>
                <a:cs typeface="Calibri" pitchFamily="34" charset="0"/>
              </a:rPr>
              <a:t>Andre</a:t>
            </a:r>
            <a:r>
              <a:rPr lang="tr-TR" sz="2200" dirty="0" smtClean="0">
                <a:latin typeface="+mj-lt"/>
                <a:cs typeface="Calibri" pitchFamily="34" charset="0"/>
              </a:rPr>
              <a:t> Bazin gibi gerçekçiler ise “ham gerçekliği filme almakla ilgilen(</a:t>
            </a:r>
            <a:r>
              <a:rPr lang="tr-TR" sz="2200" dirty="0" err="1" smtClean="0">
                <a:latin typeface="+mj-lt"/>
                <a:cs typeface="Calibri" pitchFamily="34" charset="0"/>
              </a:rPr>
              <a:t>mişlerdir</a:t>
            </a:r>
            <a:r>
              <a:rPr lang="tr-TR" sz="2200" dirty="0" smtClean="0">
                <a:latin typeface="+mj-lt"/>
                <a:cs typeface="Calibri" pitchFamily="34" charset="0"/>
              </a:rPr>
              <a:t>).” (</a:t>
            </a:r>
            <a:r>
              <a:rPr lang="tr-TR" sz="2200" dirty="0" err="1" smtClean="0">
                <a:latin typeface="+mj-lt"/>
                <a:cs typeface="Calibri" pitchFamily="34" charset="0"/>
              </a:rPr>
              <a:t>Gürata</a:t>
            </a:r>
            <a:r>
              <a:rPr lang="tr-TR" sz="2200" dirty="0" smtClean="0">
                <a:latin typeface="+mj-lt"/>
                <a:cs typeface="Calibri" pitchFamily="34" charset="0"/>
              </a:rPr>
              <a:t>, 2010, s.61). Sanatçının malzemesine olabildiğince az müdahale etmesini savunmuşlardır. </a:t>
            </a:r>
          </a:p>
          <a:p>
            <a:pPr algn="just">
              <a:buNone/>
            </a:pPr>
            <a:r>
              <a:rPr lang="tr-TR" sz="2300" dirty="0" smtClean="0">
                <a:latin typeface="+mj-lt"/>
                <a:cs typeface="Times New Roman" pitchFamily="18" charset="0"/>
              </a:rPr>
              <a:t> </a:t>
            </a:r>
            <a:endParaRPr lang="tr-TR" sz="2300" dirty="0" smtClean="0">
              <a:latin typeface="+mj-lt"/>
              <a:cs typeface="Calibri" pitchFamily="34" charset="0"/>
            </a:endParaRPr>
          </a:p>
          <a:p>
            <a:pPr algn="just">
              <a:buNone/>
            </a:pPr>
            <a:endParaRPr lang="tr-TR" sz="2100" dirty="0" smtClean="0">
              <a:latin typeface="+mj-lt"/>
              <a:cs typeface="Calibri" pitchFamily="34" charset="0"/>
            </a:endParaRPr>
          </a:p>
          <a:p>
            <a:pPr algn="just">
              <a:buNone/>
            </a:pPr>
            <a:endParaRPr lang="tr-TR" sz="2100" dirty="0" smtClean="0">
              <a:latin typeface="+mj-lt"/>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400" b="1" dirty="0" smtClean="0">
                <a:cs typeface="Times New Roman" pitchFamily="18" charset="0"/>
              </a:rPr>
              <a:t>HUGO MÜNSTERBERG</a:t>
            </a:r>
            <a:endParaRPr lang="tr-TR" sz="2400" b="1" dirty="0">
              <a:cs typeface="Times New Roman" pitchFamily="18" charset="0"/>
            </a:endParaRPr>
          </a:p>
        </p:txBody>
      </p:sp>
      <p:sp>
        <p:nvSpPr>
          <p:cNvPr id="3" name="2 İçerik Yer Tutucusu"/>
          <p:cNvSpPr>
            <a:spLocks noGrp="1"/>
          </p:cNvSpPr>
          <p:nvPr>
            <p:ph idx="1"/>
          </p:nvPr>
        </p:nvSpPr>
        <p:spPr>
          <a:xfrm>
            <a:off x="539552" y="1052736"/>
            <a:ext cx="8147248" cy="5112568"/>
          </a:xfrm>
        </p:spPr>
        <p:txBody>
          <a:bodyPr>
            <a:normAutofit/>
          </a:bodyPr>
          <a:lstStyle/>
          <a:p>
            <a:pPr algn="just"/>
            <a:r>
              <a:rPr lang="tr-TR" sz="2300" dirty="0" smtClean="0">
                <a:latin typeface="+mj-lt"/>
                <a:cs typeface="Calibri" pitchFamily="34" charset="0"/>
              </a:rPr>
              <a:t>Hugo </a:t>
            </a:r>
            <a:r>
              <a:rPr lang="tr-TR" sz="2300" dirty="0" err="1" smtClean="0">
                <a:latin typeface="+mj-lt"/>
                <a:cs typeface="Calibri" pitchFamily="34" charset="0"/>
              </a:rPr>
              <a:t>Münsterberg</a:t>
            </a:r>
            <a:r>
              <a:rPr lang="tr-TR" sz="2300" dirty="0" smtClean="0">
                <a:latin typeface="+mj-lt"/>
                <a:cs typeface="Calibri" pitchFamily="34" charset="0"/>
              </a:rPr>
              <a:t> biçimci yaklaşımı savunan teorisyenlerden biridir. Yeni Kantçılıktan ve </a:t>
            </a:r>
            <a:r>
              <a:rPr lang="tr-TR" sz="2300" dirty="0" err="1" smtClean="0">
                <a:latin typeface="+mj-lt"/>
                <a:cs typeface="Calibri" pitchFamily="34" charset="0"/>
              </a:rPr>
              <a:t>Gestalt</a:t>
            </a:r>
            <a:r>
              <a:rPr lang="tr-TR" sz="2300" dirty="0" smtClean="0">
                <a:latin typeface="+mj-lt"/>
                <a:cs typeface="Calibri" pitchFamily="34" charset="0"/>
              </a:rPr>
              <a:t> psikolojisinden etkilenmiştir. 1916 yılında yayınladığı </a:t>
            </a:r>
            <a:r>
              <a:rPr lang="tr-TR" sz="2300" i="1" dirty="0" smtClean="0">
                <a:latin typeface="+mj-lt"/>
                <a:cs typeface="Calibri" pitchFamily="34" charset="0"/>
              </a:rPr>
              <a:t>Sinema: Psikolojik Bir Çalışma </a:t>
            </a:r>
            <a:r>
              <a:rPr lang="tr-TR" sz="2300" dirty="0" smtClean="0">
                <a:latin typeface="+mj-lt"/>
                <a:cs typeface="Calibri" pitchFamily="34" charset="0"/>
              </a:rPr>
              <a:t>adlı kitabında sinemanın temel ilkeleri üzerine gözlemlerini sunmuştur.</a:t>
            </a:r>
          </a:p>
          <a:p>
            <a:pPr algn="just"/>
            <a:r>
              <a:rPr lang="tr-TR" sz="2300" dirty="0" smtClean="0">
                <a:latin typeface="+mj-lt"/>
                <a:cs typeface="Calibri" pitchFamily="34" charset="0"/>
              </a:rPr>
              <a:t>Film çalışmaları ve zihnin işleyiş yapısı arasında bir paralellik kuran </a:t>
            </a:r>
            <a:r>
              <a:rPr lang="tr-TR" sz="2300" dirty="0" err="1" smtClean="0">
                <a:latin typeface="+mj-lt"/>
                <a:cs typeface="Calibri" pitchFamily="34" charset="0"/>
              </a:rPr>
              <a:t>Münsterberg</a:t>
            </a:r>
            <a:r>
              <a:rPr lang="tr-TR" sz="2300" dirty="0" smtClean="0">
                <a:latin typeface="+mj-lt"/>
                <a:cs typeface="Calibri" pitchFamily="34" charset="0"/>
              </a:rPr>
              <a:t>, görüntülerin insan zihninde birleştiğini savunmuştur. Sinemada zihnin işleyişi sayesinde durağan görüntülerin hareketli olduğu yanılsaması yaratılmaktadır. Yine sinemada iki boyutlu görüntünün insan zihninde üç boyutlu hale getirildiğini söylemek mümkündür. </a:t>
            </a:r>
            <a:r>
              <a:rPr lang="tr-TR" sz="2300" dirty="0" err="1" smtClean="0">
                <a:latin typeface="+mj-lt"/>
                <a:cs typeface="Calibri" pitchFamily="34" charset="0"/>
              </a:rPr>
              <a:t>Münsterberg</a:t>
            </a:r>
            <a:r>
              <a:rPr lang="tr-TR" sz="2300" dirty="0" smtClean="0">
                <a:latin typeface="+mj-lt"/>
                <a:cs typeface="Calibri" pitchFamily="34" charset="0"/>
              </a:rPr>
              <a:t>, bu görüşleri ileri sürerken </a:t>
            </a:r>
            <a:r>
              <a:rPr lang="tr-TR" sz="2300" dirty="0" err="1" smtClean="0">
                <a:latin typeface="+mj-lt"/>
                <a:cs typeface="Calibri" pitchFamily="34" charset="0"/>
              </a:rPr>
              <a:t>Gestalt’ın</a:t>
            </a:r>
            <a:r>
              <a:rPr lang="tr-TR" sz="2300" dirty="0" smtClean="0">
                <a:latin typeface="+mj-lt"/>
                <a:cs typeface="Calibri" pitchFamily="34" charset="0"/>
              </a:rPr>
              <a:t> bütünün parçaların toplamından daha fazlasını ifade ettiği görüşünden esinlenmiştir (</a:t>
            </a:r>
            <a:r>
              <a:rPr lang="tr-TR" sz="2300" dirty="0" err="1" smtClean="0">
                <a:latin typeface="+mj-lt"/>
                <a:cs typeface="Calibri" pitchFamily="34" charset="0"/>
              </a:rPr>
              <a:t>Özarslan</a:t>
            </a:r>
            <a:r>
              <a:rPr lang="tr-TR" sz="2300" dirty="0" smtClean="0">
                <a:latin typeface="+mj-lt"/>
                <a:cs typeface="Calibri" pitchFamily="34" charset="0"/>
              </a:rPr>
              <a:t>, 2013, s.17).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229600" cy="6858000"/>
          </a:xfrm>
        </p:spPr>
        <p:txBody>
          <a:bodyPr>
            <a:noAutofit/>
          </a:bodyPr>
          <a:lstStyle/>
          <a:p>
            <a:pPr algn="just">
              <a:buNone/>
            </a:pPr>
            <a:endParaRPr lang="tr-TR" sz="2200" b="1" dirty="0" smtClean="0">
              <a:latin typeface="+mj-lt"/>
            </a:endParaRPr>
          </a:p>
          <a:p>
            <a:pPr algn="just"/>
            <a:r>
              <a:rPr lang="tr-TR" sz="2200" dirty="0" err="1" smtClean="0">
                <a:latin typeface="+mj-lt"/>
                <a:cs typeface="Calibri" pitchFamily="34" charset="0"/>
              </a:rPr>
              <a:t>Münsterberg</a:t>
            </a:r>
            <a:r>
              <a:rPr lang="tr-TR" sz="2200" dirty="0" smtClean="0">
                <a:latin typeface="+mj-lt"/>
                <a:cs typeface="Calibri" pitchFamily="34" charset="0"/>
              </a:rPr>
              <a:t>, yakın plan, kurgu, </a:t>
            </a:r>
            <a:r>
              <a:rPr lang="tr-TR" sz="2200" dirty="0" err="1" smtClean="0">
                <a:latin typeface="+mj-lt"/>
                <a:cs typeface="Calibri" pitchFamily="34" charset="0"/>
              </a:rPr>
              <a:t>flashback</a:t>
            </a:r>
            <a:r>
              <a:rPr lang="tr-TR" sz="2200" dirty="0" smtClean="0">
                <a:latin typeface="+mj-lt"/>
                <a:cs typeface="Calibri" pitchFamily="34" charset="0"/>
              </a:rPr>
              <a:t> (zamanda geri gitme) ve </a:t>
            </a:r>
            <a:r>
              <a:rPr lang="tr-TR" sz="2200" dirty="0" err="1" smtClean="0">
                <a:latin typeface="+mj-lt"/>
                <a:cs typeface="Calibri" pitchFamily="34" charset="0"/>
              </a:rPr>
              <a:t>flashforward</a:t>
            </a:r>
            <a:r>
              <a:rPr lang="tr-TR" sz="2200" dirty="0" smtClean="0">
                <a:latin typeface="+mj-lt"/>
                <a:cs typeface="Calibri" pitchFamily="34" charset="0"/>
              </a:rPr>
              <a:t> (zamanda ileri gitme) gibi teknikler aracılığıyla sinema dilinin nasıl oluşturulduğunu açıklamış ve bu tekniklerin sinema sanatını tiyatrodan ayıran önemli noktalar olduğunu vurgulamıştır (</a:t>
            </a:r>
            <a:r>
              <a:rPr lang="tr-TR" sz="2200" dirty="0" err="1" smtClean="0">
                <a:latin typeface="+mj-lt"/>
                <a:cs typeface="Calibri" pitchFamily="34" charset="0"/>
              </a:rPr>
              <a:t>Özarslan</a:t>
            </a:r>
            <a:r>
              <a:rPr lang="tr-TR" sz="2200" dirty="0" smtClean="0">
                <a:latin typeface="+mj-lt"/>
                <a:cs typeface="Calibri" pitchFamily="34" charset="0"/>
              </a:rPr>
              <a:t>, 2013, s.17). </a:t>
            </a:r>
            <a:endParaRPr lang="tr-TR" sz="2200" b="1" dirty="0" smtClean="0">
              <a:latin typeface="+mj-lt"/>
            </a:endParaRPr>
          </a:p>
          <a:p>
            <a:pPr algn="ctr">
              <a:buNone/>
            </a:pPr>
            <a:r>
              <a:rPr lang="tr-TR" sz="2200" b="1" dirty="0" smtClean="0">
                <a:latin typeface="+mj-lt"/>
              </a:rPr>
              <a:t>RUDOLF ARNHEIM</a:t>
            </a:r>
          </a:p>
          <a:p>
            <a:pPr algn="just"/>
            <a:r>
              <a:rPr lang="tr-TR" sz="2200" dirty="0" err="1" smtClean="0">
                <a:latin typeface="+mj-lt"/>
              </a:rPr>
              <a:t>Gestalt</a:t>
            </a:r>
            <a:r>
              <a:rPr lang="tr-TR" sz="2200" dirty="0" smtClean="0">
                <a:latin typeface="+mj-lt"/>
              </a:rPr>
              <a:t> psikolojisini benimseyen ve </a:t>
            </a:r>
            <a:r>
              <a:rPr lang="tr-TR" sz="2200" dirty="0" err="1" smtClean="0">
                <a:latin typeface="+mj-lt"/>
              </a:rPr>
              <a:t>Münsterberg’in</a:t>
            </a:r>
            <a:r>
              <a:rPr lang="tr-TR" sz="2200" dirty="0" smtClean="0">
                <a:latin typeface="+mj-lt"/>
              </a:rPr>
              <a:t> görüşlerinden etkilenen bir diğer biçimci kuramcıdır. 1932 yılında yayınladığı </a:t>
            </a:r>
            <a:r>
              <a:rPr lang="tr-TR" sz="2200" i="1" dirty="0" smtClean="0">
                <a:latin typeface="+mj-lt"/>
              </a:rPr>
              <a:t>Sanat Olarak Sinema </a:t>
            </a:r>
            <a:r>
              <a:rPr lang="tr-TR" sz="2200" dirty="0" smtClean="0">
                <a:latin typeface="+mj-lt"/>
              </a:rPr>
              <a:t>adlı kitabında, sinemanın estetik özelliklerini ortaya koyarak sanatsal yönünü vurgulamıştır. </a:t>
            </a:r>
          </a:p>
          <a:p>
            <a:pPr algn="just"/>
            <a:r>
              <a:rPr lang="tr-TR" sz="2200" dirty="0" smtClean="0">
                <a:latin typeface="+mj-lt"/>
              </a:rPr>
              <a:t>1. Dünya Savaşı öncesinde fotoğrafçılık için dile getirilen sanat olmadığı görüşü, sinema için de ifade edilmiş, sinemanın sadece gerçeğin optik yanılsaması olduğu söylenmiştir. Bu anlayış çerçevesinde resim sanatı ve sinema arasında çeşitli karşılaştırmalar yapılmıştır. Resimde sanatçının doğayı algıladığı, algıladığı doğayı zihinsel süzgecinden geçirdiği ve tuvale yansıttığı; oysa sinemada doğanın herhangi bir zihinsel işlemden geçirilmeden doğrudan peliküle kaydedildiği vurgulanmıştır (</a:t>
            </a:r>
            <a:r>
              <a:rPr lang="tr-TR" sz="2200" dirty="0" err="1" smtClean="0">
                <a:latin typeface="+mj-lt"/>
              </a:rPr>
              <a:t>Erdikmen</a:t>
            </a:r>
            <a:r>
              <a:rPr lang="tr-TR" sz="2200" dirty="0" smtClean="0">
                <a:latin typeface="+mj-lt"/>
              </a:rPr>
              <a:t>, 2013).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048672"/>
          </a:xfrm>
        </p:spPr>
        <p:txBody>
          <a:bodyPr>
            <a:normAutofit fontScale="40000" lnSpcReduction="20000"/>
          </a:bodyPr>
          <a:lstStyle/>
          <a:p>
            <a:pPr algn="just">
              <a:lnSpc>
                <a:spcPct val="120000"/>
              </a:lnSpc>
            </a:pPr>
            <a:r>
              <a:rPr lang="tr-TR" sz="5500" dirty="0" smtClean="0">
                <a:latin typeface="+mj-lt"/>
              </a:rPr>
              <a:t>Arnheim yukarıda sıralanan görüşlere karşı çıkmış ve sinemanın sanat olma potansiyeli taşıdığını ileri sürmüştür. Filmin sanatsal nitelik kazanması algılanan gerçeklikten farklılığıyla ilgilidir. Filmin teknik sınırlılıkları (sinemada iki boyutlu düzlem söz konusudur, derinlik ve renk yoktur vb.) sanatçıyı gerçekliği yeniden düzenlemeye zorlamakta ve bu sayede yaratım süreci özgürleşmektedir. </a:t>
            </a:r>
          </a:p>
          <a:p>
            <a:pPr algn="ctr">
              <a:lnSpc>
                <a:spcPct val="120000"/>
              </a:lnSpc>
              <a:buNone/>
            </a:pPr>
            <a:r>
              <a:rPr lang="tr-TR" sz="5500" b="1" dirty="0" smtClean="0">
                <a:latin typeface="+mj-lt"/>
              </a:rPr>
              <a:t>  SERGEI EISENSTEIN</a:t>
            </a:r>
          </a:p>
          <a:p>
            <a:pPr algn="just">
              <a:lnSpc>
                <a:spcPct val="120000"/>
              </a:lnSpc>
            </a:pPr>
            <a:r>
              <a:rPr lang="tr-TR" sz="5500" dirty="0" err="1" smtClean="0">
                <a:latin typeface="+mj-lt"/>
              </a:rPr>
              <a:t>Eisenstein</a:t>
            </a:r>
            <a:r>
              <a:rPr lang="tr-TR" sz="5500" dirty="0" smtClean="0">
                <a:latin typeface="+mj-lt"/>
              </a:rPr>
              <a:t> da biçimci kuramcılardan biridir. Mimarlık ve mühendislik eğitimi alan </a:t>
            </a:r>
            <a:r>
              <a:rPr lang="tr-TR" sz="5500" dirty="0" err="1" smtClean="0">
                <a:latin typeface="+mj-lt"/>
              </a:rPr>
              <a:t>Eisenstein</a:t>
            </a:r>
            <a:r>
              <a:rPr lang="tr-TR" sz="5500" dirty="0" smtClean="0">
                <a:latin typeface="+mj-lt"/>
              </a:rPr>
              <a:t> gelecekçilikten ve inşacılıktan etkilenmiştir. </a:t>
            </a:r>
            <a:r>
              <a:rPr lang="tr-TR" sz="5500" dirty="0" err="1" smtClean="0">
                <a:latin typeface="+mj-lt"/>
              </a:rPr>
              <a:t>Eisenstein</a:t>
            </a:r>
            <a:r>
              <a:rPr lang="tr-TR" sz="5500" dirty="0" smtClean="0">
                <a:latin typeface="+mj-lt"/>
              </a:rPr>
              <a:t>, materyalist düşünceden yola çıkmış; soyutlamaya başvurmuş ve sinemanın müdahale eden yönünü ön plana çıkarmıştır. </a:t>
            </a:r>
          </a:p>
          <a:p>
            <a:pPr algn="just">
              <a:lnSpc>
                <a:spcPct val="120000"/>
              </a:lnSpc>
            </a:pPr>
            <a:r>
              <a:rPr lang="tr-TR" sz="5500" dirty="0" smtClean="0">
                <a:latin typeface="+mj-lt"/>
              </a:rPr>
              <a:t>“Kurgu tekniklerinin anlatımsal işlevlerinden çok entelektüel işlevleri üzerinde dur(muş), görüntüden duyguya, duygudan teze geçilmesini savun(muştur” (</a:t>
            </a:r>
            <a:r>
              <a:rPr lang="tr-TR" sz="5500" dirty="0" err="1" smtClean="0">
                <a:latin typeface="+mj-lt"/>
              </a:rPr>
              <a:t>Abisel</a:t>
            </a:r>
            <a:r>
              <a:rPr lang="tr-TR" sz="5500" dirty="0" smtClean="0">
                <a:latin typeface="+mj-lt"/>
              </a:rPr>
              <a:t>, 2006, s.252).</a:t>
            </a:r>
          </a:p>
          <a:p>
            <a:pPr algn="just"/>
            <a:endParaRPr lang="tr-TR" sz="2200" dirty="0" smtClean="0">
              <a:latin typeface="+mj-lt"/>
            </a:endParaRP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457200" y="620688"/>
            <a:ext cx="8229600" cy="5976664"/>
          </a:xfrm>
        </p:spPr>
        <p:txBody>
          <a:bodyPr>
            <a:noAutofit/>
          </a:bodyPr>
          <a:lstStyle/>
          <a:p>
            <a:pPr algn="just">
              <a:lnSpc>
                <a:spcPct val="110000"/>
              </a:lnSpc>
            </a:pPr>
            <a:r>
              <a:rPr lang="tr-TR" sz="2200" dirty="0" smtClean="0">
                <a:latin typeface="+mj-lt"/>
              </a:rPr>
              <a:t>Montajın seyirci üzerindeki etkisi </a:t>
            </a:r>
            <a:r>
              <a:rPr lang="tr-TR" sz="2200" dirty="0" err="1" smtClean="0">
                <a:latin typeface="+mj-lt"/>
              </a:rPr>
              <a:t>Eisenstein’ın</a:t>
            </a:r>
            <a:r>
              <a:rPr lang="tr-TR" sz="2200" dirty="0" smtClean="0">
                <a:latin typeface="+mj-lt"/>
              </a:rPr>
              <a:t> kuramının merkezi unsurlarından biridir. </a:t>
            </a:r>
            <a:r>
              <a:rPr lang="tr-TR" sz="2200" dirty="0" err="1" smtClean="0">
                <a:latin typeface="+mj-lt"/>
              </a:rPr>
              <a:t>Eisenstein</a:t>
            </a:r>
            <a:r>
              <a:rPr lang="tr-TR" sz="2200" dirty="0" smtClean="0">
                <a:latin typeface="+mj-lt"/>
              </a:rPr>
              <a:t> izleyicilerin duygularının kontrolüyle ilgilenmiştir</a:t>
            </a:r>
            <a:r>
              <a:rPr lang="tr-TR" sz="2300" dirty="0" smtClean="0">
                <a:latin typeface="+mj-lt"/>
              </a:rPr>
              <a:t>. </a:t>
            </a:r>
          </a:p>
          <a:p>
            <a:pPr algn="just">
              <a:lnSpc>
                <a:spcPct val="110000"/>
              </a:lnSpc>
            </a:pPr>
            <a:r>
              <a:rPr lang="tr-TR" sz="2200" dirty="0" smtClean="0">
                <a:latin typeface="+mj-lt"/>
              </a:rPr>
              <a:t>Brain </a:t>
            </a:r>
            <a:r>
              <a:rPr lang="tr-TR" sz="2200" dirty="0" err="1" smtClean="0">
                <a:latin typeface="+mj-lt"/>
              </a:rPr>
              <a:t>Henderson’un</a:t>
            </a:r>
            <a:r>
              <a:rPr lang="tr-TR" sz="2200" dirty="0" smtClean="0">
                <a:latin typeface="+mj-lt"/>
              </a:rPr>
              <a:t> deyişiyle, </a:t>
            </a:r>
            <a:r>
              <a:rPr lang="tr-TR" sz="2200" dirty="0" err="1" smtClean="0">
                <a:latin typeface="+mj-lt"/>
              </a:rPr>
              <a:t>Eisenstein’ı</a:t>
            </a:r>
            <a:r>
              <a:rPr lang="tr-TR" sz="2200" dirty="0" smtClean="0">
                <a:latin typeface="+mj-lt"/>
              </a:rPr>
              <a:t> parça-bütün kuramcısı olarak yorumlamamız mümkündür. </a:t>
            </a:r>
            <a:r>
              <a:rPr lang="tr-TR" sz="2200" dirty="0" err="1" smtClean="0">
                <a:latin typeface="+mj-lt"/>
              </a:rPr>
              <a:t>Eisenstein</a:t>
            </a:r>
            <a:r>
              <a:rPr lang="tr-TR" sz="2200" dirty="0" smtClean="0">
                <a:latin typeface="+mj-lt"/>
              </a:rPr>
              <a:t> için </a:t>
            </a:r>
            <a:r>
              <a:rPr lang="tr-TR" sz="2200" dirty="0" err="1" smtClean="0">
                <a:latin typeface="+mj-lt"/>
              </a:rPr>
              <a:t>montajlanmamış</a:t>
            </a:r>
            <a:r>
              <a:rPr lang="tr-TR" sz="2200" dirty="0" smtClean="0">
                <a:latin typeface="+mj-lt"/>
              </a:rPr>
              <a:t> film parçaları sanat değildir, sadece gerçekliğin mekanik yeniden üretimidir. Bunlar ancak montajla yeniden biçimlendirilirse sanatsal işlev kazanır. “Bütün, parçaların toplamından başka bir şeydir.” (2011).</a:t>
            </a:r>
          </a:p>
          <a:p>
            <a:pPr algn="just">
              <a:lnSpc>
                <a:spcPct val="110000"/>
              </a:lnSpc>
            </a:pPr>
            <a:r>
              <a:rPr lang="tr-TR" sz="2200" dirty="0" err="1" smtClean="0">
                <a:latin typeface="+mj-lt"/>
              </a:rPr>
              <a:t>Eisenstein’ın</a:t>
            </a:r>
            <a:r>
              <a:rPr lang="tr-TR" sz="2200" dirty="0" smtClean="0">
                <a:latin typeface="+mj-lt"/>
              </a:rPr>
              <a:t> montaj kuramında, birbiriyle ilgisiz gibi görünen görüntülerin çatışmaya neden olabilecek şekilde bir araya getirilmesi ve yeni bir fikre ulaşılması söz konusudur.</a:t>
            </a:r>
            <a:endParaRPr lang="tr-TR" sz="2200" dirty="0" smtClean="0">
              <a:latin typeface="+mj-lt"/>
              <a:cs typeface="Calibri" pitchFamily="34" charset="0"/>
            </a:endParaRPr>
          </a:p>
          <a:p>
            <a:pPr algn="just">
              <a:lnSpc>
                <a:spcPct val="110000"/>
              </a:lnSpc>
            </a:pPr>
            <a:r>
              <a:rPr lang="tr-TR" sz="2200" dirty="0" smtClean="0">
                <a:latin typeface="+mj-lt"/>
                <a:cs typeface="Calibri" pitchFamily="34" charset="0"/>
              </a:rPr>
              <a:t>Montaj kuramını  yönetmenliğini üstlendiği, 1917 Şubat ve Ekim devrimlerindeki güç değişimlerini konu alan</a:t>
            </a:r>
            <a:r>
              <a:rPr lang="tr-TR" sz="2200" i="1" dirty="0" smtClean="0">
                <a:latin typeface="+mj-lt"/>
                <a:cs typeface="Calibri" pitchFamily="34" charset="0"/>
              </a:rPr>
              <a:t> Ekim </a:t>
            </a:r>
            <a:r>
              <a:rPr lang="tr-TR" sz="2200" dirty="0" smtClean="0">
                <a:latin typeface="+mj-lt"/>
                <a:cs typeface="Calibri" pitchFamily="34" charset="0"/>
              </a:rPr>
              <a:t>filmiyle örneklendirmemiz mümkündür.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018"/>
          </a:xfrm>
        </p:spPr>
        <p:txBody>
          <a:bodyPr>
            <a:normAutofit fontScale="90000"/>
          </a:bodyPr>
          <a:lstStyle/>
          <a:p>
            <a:r>
              <a:rPr lang="tr-TR" sz="2400" b="1" dirty="0" smtClean="0">
                <a:latin typeface="Calibri" pitchFamily="34" charset="0"/>
                <a:cs typeface="Calibri" pitchFamily="34" charset="0"/>
              </a:rPr>
              <a:t/>
            </a:r>
            <a:br>
              <a:rPr lang="tr-TR" sz="2400" b="1" dirty="0" smtClean="0">
                <a:latin typeface="Calibri" pitchFamily="34" charset="0"/>
                <a:cs typeface="Calibri" pitchFamily="34" charset="0"/>
              </a:rPr>
            </a:br>
            <a:endParaRPr lang="tr-TR" sz="2400" b="1" dirty="0">
              <a:latin typeface="Calibri" pitchFamily="34" charset="0"/>
              <a:cs typeface="Calibri" pitchFamily="34" charset="0"/>
            </a:endParaRPr>
          </a:p>
        </p:txBody>
      </p:sp>
      <p:sp>
        <p:nvSpPr>
          <p:cNvPr id="3" name="2 İçerik Yer Tutucusu"/>
          <p:cNvSpPr>
            <a:spLocks noGrp="1"/>
          </p:cNvSpPr>
          <p:nvPr>
            <p:ph idx="1"/>
          </p:nvPr>
        </p:nvSpPr>
        <p:spPr>
          <a:xfrm>
            <a:off x="457200" y="476672"/>
            <a:ext cx="8229600" cy="6381328"/>
          </a:xfrm>
        </p:spPr>
        <p:txBody>
          <a:bodyPr>
            <a:noAutofit/>
          </a:bodyPr>
          <a:lstStyle/>
          <a:p>
            <a:pPr algn="just">
              <a:lnSpc>
                <a:spcPct val="110000"/>
              </a:lnSpc>
            </a:pPr>
            <a:r>
              <a:rPr lang="tr-TR" sz="2200" dirty="0" smtClean="0">
                <a:latin typeface="+mj-lt"/>
                <a:cs typeface="Calibri" pitchFamily="34" charset="0"/>
              </a:rPr>
              <a:t>Film beş ana bölümden oluşmaktadır. </a:t>
            </a:r>
            <a:r>
              <a:rPr lang="tr-TR" sz="2200" dirty="0" err="1" smtClean="0">
                <a:latin typeface="+mj-lt"/>
                <a:cs typeface="Calibri" pitchFamily="34" charset="0"/>
              </a:rPr>
              <a:t>Eisenstein</a:t>
            </a:r>
            <a:r>
              <a:rPr lang="tr-TR" sz="2200" dirty="0" smtClean="0">
                <a:latin typeface="+mj-lt"/>
                <a:cs typeface="Calibri" pitchFamily="34" charset="0"/>
              </a:rPr>
              <a:t>, her bölüme tezle başlamakta, daha sonra anti-tezi göstermekte ve sonunda çatışmayı çözen senteze ulaşmaktadır. Bu sentez ise bir sonraki bölümün  bölümün tezi olarak kullanılmaktadır. </a:t>
            </a:r>
            <a:r>
              <a:rPr lang="tr-TR" sz="2200" i="1" dirty="0" smtClean="0">
                <a:latin typeface="+mj-lt"/>
                <a:cs typeface="Calibri" pitchFamily="34" charset="0"/>
              </a:rPr>
              <a:t>Ekim</a:t>
            </a:r>
            <a:r>
              <a:rPr lang="tr-TR" sz="2200" dirty="0" smtClean="0">
                <a:latin typeface="+mj-lt"/>
                <a:cs typeface="Calibri" pitchFamily="34" charset="0"/>
              </a:rPr>
              <a:t> filminin açılış sekansını bu duruma örnek olarak verebiliriz. İlk çekimde alt açı çekimiyle tacıyla ve tahtıyla ekranı kaplayan bir çar heykeli gözümüze ilişir, fonda kilise dikkat çeker, tez: “eski düzen”dir. Daha sonra merdivenlerden yukarı çıkan, işçi ve köylülerden oluşan topluluk görüntülenir, işçi ve köylüler anti tezi meydana getirirler. Ara yazıda Şubat kelimesi dikkat çeker. İşçi ve köylüler Çarın heykelini yıkarlar ve sentez: burjuva iktidarı olarak ortaya çıkar. Şubat devrimi ilan edilmiştir (</a:t>
            </a:r>
            <a:r>
              <a:rPr lang="tr-TR" sz="2200" dirty="0" err="1" smtClean="0">
                <a:latin typeface="+mj-lt"/>
                <a:cs typeface="Calibri" pitchFamily="34" charset="0"/>
              </a:rPr>
              <a:t>Sperber’den</a:t>
            </a:r>
            <a:r>
              <a:rPr lang="tr-TR" sz="2200" dirty="0" smtClean="0">
                <a:latin typeface="+mj-lt"/>
                <a:cs typeface="Calibri" pitchFamily="34" charset="0"/>
              </a:rPr>
              <a:t> </a:t>
            </a:r>
            <a:r>
              <a:rPr lang="tr-TR" sz="2200" dirty="0" err="1" smtClean="0">
                <a:latin typeface="+mj-lt"/>
                <a:cs typeface="Calibri" pitchFamily="34" charset="0"/>
              </a:rPr>
              <a:t>akt</a:t>
            </a:r>
            <a:r>
              <a:rPr lang="tr-TR" sz="2200" dirty="0" smtClean="0">
                <a:latin typeface="+mj-lt"/>
                <a:cs typeface="Calibri" pitchFamily="34" charset="0"/>
              </a:rPr>
              <a:t>. </a:t>
            </a:r>
            <a:r>
              <a:rPr lang="tr-TR" sz="2200" dirty="0" err="1" smtClean="0">
                <a:latin typeface="+mj-lt"/>
                <a:cs typeface="Calibri" pitchFamily="34" charset="0"/>
              </a:rPr>
              <a:t>Özarslan</a:t>
            </a:r>
            <a:r>
              <a:rPr lang="tr-TR" sz="2200" dirty="0" smtClean="0">
                <a:latin typeface="+mj-lt"/>
                <a:cs typeface="Calibri" pitchFamily="34" charset="0"/>
              </a:rPr>
              <a:t>, 2013, s.55).</a:t>
            </a:r>
          </a:p>
          <a:p>
            <a:pPr algn="just"/>
            <a:r>
              <a:rPr lang="tr-TR" sz="2200" dirty="0" smtClean="0">
                <a:latin typeface="+mj-lt"/>
                <a:cs typeface="Calibri" pitchFamily="34" charset="0"/>
              </a:rPr>
              <a:t>Filmde merdiven metaforu ise iktidarla ilişkili bir anlamı ifade eder. Merdivenden yukarı çıkmak iktidarı ele geçirmek, merdivenden inmek ise  iktidarı kaybetmek olarak yorumlanır (</a:t>
            </a:r>
            <a:r>
              <a:rPr lang="tr-TR" sz="2200" dirty="0" err="1" smtClean="0">
                <a:latin typeface="+mj-lt"/>
                <a:cs typeface="Calibri" pitchFamily="34" charset="0"/>
              </a:rPr>
              <a:t>Sperber’den</a:t>
            </a:r>
            <a:r>
              <a:rPr lang="tr-TR" sz="2200" dirty="0" smtClean="0">
                <a:latin typeface="+mj-lt"/>
                <a:cs typeface="Calibri" pitchFamily="34" charset="0"/>
              </a:rPr>
              <a:t> </a:t>
            </a:r>
            <a:r>
              <a:rPr lang="tr-TR" sz="2200" dirty="0" err="1" smtClean="0">
                <a:latin typeface="+mj-lt"/>
                <a:cs typeface="Calibri" pitchFamily="34" charset="0"/>
              </a:rPr>
              <a:t>akt</a:t>
            </a:r>
            <a:r>
              <a:rPr lang="tr-TR" sz="2200" dirty="0" smtClean="0">
                <a:latin typeface="+mj-lt"/>
                <a:cs typeface="Calibri" pitchFamily="34" charset="0"/>
              </a:rPr>
              <a:t>. </a:t>
            </a:r>
            <a:r>
              <a:rPr lang="tr-TR" sz="2200" dirty="0" err="1" smtClean="0">
                <a:latin typeface="+mj-lt"/>
                <a:cs typeface="Calibri" pitchFamily="34" charset="0"/>
              </a:rPr>
              <a:t>Özarslan</a:t>
            </a:r>
            <a:r>
              <a:rPr lang="tr-TR" sz="2200" dirty="0" smtClean="0">
                <a:latin typeface="+mj-lt"/>
                <a:cs typeface="Calibri" pitchFamily="34" charset="0"/>
              </a:rPr>
              <a:t>, 2013, s.55).</a:t>
            </a:r>
          </a:p>
          <a:p>
            <a:pPr algn="just"/>
            <a:endParaRPr lang="tr-TR" sz="2200" dirty="0" smtClean="0">
              <a:latin typeface="+mj-lt"/>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850106"/>
          </a:xfrm>
        </p:spPr>
        <p:txBody>
          <a:bodyPr>
            <a:normAutofit/>
          </a:bodyPr>
          <a:lstStyle/>
          <a:p>
            <a:r>
              <a:rPr lang="tr-TR" sz="2800" b="1" dirty="0" err="1" smtClean="0"/>
              <a:t>Andre</a:t>
            </a:r>
            <a:r>
              <a:rPr lang="tr-TR" sz="2800" b="1" dirty="0" smtClean="0"/>
              <a:t> Bazin</a:t>
            </a:r>
            <a:endParaRPr lang="tr-TR" sz="2800" b="1" dirty="0"/>
          </a:p>
        </p:txBody>
      </p:sp>
      <p:sp>
        <p:nvSpPr>
          <p:cNvPr id="3" name="2 İçerik Yer Tutucusu"/>
          <p:cNvSpPr>
            <a:spLocks noGrp="1"/>
          </p:cNvSpPr>
          <p:nvPr>
            <p:ph idx="1"/>
          </p:nvPr>
        </p:nvSpPr>
        <p:spPr>
          <a:xfrm>
            <a:off x="457200" y="1124744"/>
            <a:ext cx="8229600" cy="5001419"/>
          </a:xfrm>
        </p:spPr>
        <p:txBody>
          <a:bodyPr>
            <a:normAutofit/>
          </a:bodyPr>
          <a:lstStyle/>
          <a:p>
            <a:pPr algn="just"/>
            <a:r>
              <a:rPr lang="tr-TR" sz="2200" dirty="0" smtClean="0">
                <a:latin typeface="+mj-lt"/>
              </a:rPr>
              <a:t>Bazin etkili kurgu tekniklerine karşı çıkan ve gerçekçi yaklaşımı savunan kuramcılardan biridir. Bazin için bütün, yalnızca parçaların bir toplamıdır. Her çekimde ve bütünde gerçeğe sadık </a:t>
            </a:r>
            <a:r>
              <a:rPr lang="tr-TR" sz="2200" smtClean="0">
                <a:latin typeface="+mj-lt"/>
              </a:rPr>
              <a:t>olmak </a:t>
            </a:r>
            <a:r>
              <a:rPr lang="tr-TR" sz="2200" smtClean="0">
                <a:latin typeface="+mj-lt"/>
              </a:rPr>
              <a:t>gerekir. Bazin</a:t>
            </a:r>
            <a:r>
              <a:rPr lang="tr-TR" sz="2200" dirty="0" smtClean="0">
                <a:latin typeface="+mj-lt"/>
              </a:rPr>
              <a:t>, sinema kuramında, görüntüye inanan ve gerçeğe inanan yönetmenler biçiminde ikili bir ayrım yapar. Ona göre görüntüye inananlar, plastik müdahaleyle (ışık, renk vb.) ya da kurgudan yararlanarak nesneye müdahalede bulunurlar. </a:t>
            </a:r>
            <a:r>
              <a:rPr lang="tr-TR" sz="2200" dirty="0" err="1" smtClean="0">
                <a:latin typeface="+mj-lt"/>
              </a:rPr>
              <a:t>Murnau</a:t>
            </a:r>
            <a:r>
              <a:rPr lang="tr-TR" sz="2200" dirty="0" smtClean="0">
                <a:latin typeface="+mj-lt"/>
              </a:rPr>
              <a:t> gibi gerçeğe inanan yönetmenler ise var olan gerçekliğe sadık kalır; onu deforme etmeye çalışmaz (Henderson)</a:t>
            </a:r>
          </a:p>
          <a:p>
            <a:pPr algn="just"/>
            <a:r>
              <a:rPr lang="tr-TR" sz="2200" dirty="0" smtClean="0">
                <a:latin typeface="+mj-lt"/>
              </a:rPr>
              <a:t>Bazin sinemanın gerçekçilik yönündeki yeteneğinden bahsederek; sinemada plan sekansı, alan derinlikli kompozisyonu  savunur. Mizansendeki etkili düzenlemelerle gerçekliğin süreklilik içinde yakalanabileceğini ifade eder. Gerçekçi yaklaşımda seyircinin düşünsel olarak daha aktif olduğunu ifade eder.</a:t>
            </a:r>
          </a:p>
          <a:p>
            <a:pPr algn="just"/>
            <a:endParaRPr lang="tr-TR" sz="22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048672"/>
          </a:xfrm>
        </p:spPr>
        <p:txBody>
          <a:bodyPr>
            <a:noAutofit/>
          </a:bodyPr>
          <a:lstStyle/>
          <a:p>
            <a:pPr algn="just"/>
            <a:r>
              <a:rPr lang="tr-TR" sz="2200" dirty="0" smtClean="0">
                <a:latin typeface="+mj-lt"/>
              </a:rPr>
              <a:t>Örneğin Bazin, Amerikalı belgeselci Robert </a:t>
            </a:r>
            <a:r>
              <a:rPr lang="tr-TR" sz="2200" dirty="0" err="1" smtClean="0">
                <a:latin typeface="+mj-lt"/>
              </a:rPr>
              <a:t>Flaherty’nin</a:t>
            </a:r>
            <a:r>
              <a:rPr lang="tr-TR" sz="2200" dirty="0" smtClean="0">
                <a:latin typeface="+mj-lt"/>
              </a:rPr>
              <a:t> Kuzeyli </a:t>
            </a:r>
            <a:r>
              <a:rPr lang="tr-TR" sz="2200" dirty="0" err="1" smtClean="0">
                <a:latin typeface="+mj-lt"/>
              </a:rPr>
              <a:t>Nanook</a:t>
            </a:r>
            <a:r>
              <a:rPr lang="tr-TR" sz="2200" dirty="0" smtClean="0">
                <a:latin typeface="+mj-lt"/>
              </a:rPr>
              <a:t> filmini gerçekçi yaklaşıma örnek gösterir. Tek çekimden oluşan filmde eylemin kendiliğinden gerilim barındırdığını, müdahale edilmemesi gerektiğini savunur. </a:t>
            </a:r>
            <a:r>
              <a:rPr lang="tr-TR" sz="2200" dirty="0" err="1" smtClean="0">
                <a:latin typeface="+mj-lt"/>
              </a:rPr>
              <a:t>Nanook’un</a:t>
            </a:r>
            <a:r>
              <a:rPr lang="tr-TR" sz="2200" dirty="0" smtClean="0">
                <a:latin typeface="+mj-lt"/>
              </a:rPr>
              <a:t> balık tutamazsa aç kalacak olması zaten yaşamın içindeki gerilimi etkili biçimde seyirciye sunmaktadır (</a:t>
            </a:r>
            <a:r>
              <a:rPr lang="tr-TR" sz="2200" dirty="0" err="1" smtClean="0">
                <a:latin typeface="+mj-lt"/>
              </a:rPr>
              <a:t>Henderson</a:t>
            </a:r>
            <a:r>
              <a:rPr lang="tr-TR" sz="2200" dirty="0" smtClean="0">
                <a:latin typeface="+mj-lt"/>
              </a:rPr>
              <a:t>)</a:t>
            </a:r>
            <a:endParaRPr lang="tr-TR" sz="2200" dirty="0" smtClean="0">
              <a:latin typeface="+mj-lt"/>
            </a:endParaRPr>
          </a:p>
          <a:p>
            <a:pPr algn="ctr">
              <a:buNone/>
            </a:pPr>
            <a:r>
              <a:rPr lang="tr-TR" sz="2800" b="1" dirty="0" err="1" smtClean="0">
                <a:latin typeface="+mj-lt"/>
              </a:rPr>
              <a:t>Siegfried</a:t>
            </a:r>
            <a:r>
              <a:rPr lang="tr-TR" sz="2800" b="1" dirty="0" smtClean="0">
                <a:latin typeface="+mj-lt"/>
              </a:rPr>
              <a:t> </a:t>
            </a:r>
            <a:r>
              <a:rPr lang="tr-TR" sz="2800" b="1" dirty="0" err="1" smtClean="0">
                <a:latin typeface="+mj-lt"/>
              </a:rPr>
              <a:t>Kracauer</a:t>
            </a:r>
            <a:endParaRPr lang="tr-TR" sz="2800" b="1" dirty="0" smtClean="0">
              <a:latin typeface="+mj-lt"/>
            </a:endParaRPr>
          </a:p>
          <a:p>
            <a:pPr algn="just"/>
            <a:r>
              <a:rPr lang="tr-TR" sz="2200" dirty="0" err="1" smtClean="0">
                <a:latin typeface="+mj-lt"/>
              </a:rPr>
              <a:t>Siegfried</a:t>
            </a:r>
            <a:r>
              <a:rPr lang="tr-TR" sz="2200" dirty="0" smtClean="0">
                <a:latin typeface="+mj-lt"/>
              </a:rPr>
              <a:t> </a:t>
            </a:r>
            <a:r>
              <a:rPr lang="tr-TR" sz="2200" dirty="0" err="1" smtClean="0">
                <a:latin typeface="+mj-lt"/>
              </a:rPr>
              <a:t>Kracauer</a:t>
            </a:r>
            <a:r>
              <a:rPr lang="tr-TR" sz="2200" dirty="0" smtClean="0">
                <a:latin typeface="+mj-lt"/>
              </a:rPr>
              <a:t>, sinemada gerçekçi yaklaşımı savunan bir diğer kuramcıdır.</a:t>
            </a:r>
          </a:p>
          <a:p>
            <a:pPr algn="just"/>
            <a:r>
              <a:rPr lang="tr-TR" sz="2200" dirty="0" smtClean="0">
                <a:latin typeface="+mj-lt"/>
              </a:rPr>
              <a:t>“Ona göre sinemayı sanat yapan, fiziksel gerçekliğin kurtarılmasıdır. Sinema gerçekliğin gizli yönlerini açığa çıkarır, gerçek dünyada göremediklerimizi görürüz perdede, yani kurtarılmış gerçekliği. Nasıl bir mikroskop sayesinde gözle göremediğimiz çok küçük parçaları görebiliyorsak, sinemada da örneğin ayrıntı çekimlerle (mesela ellerin hareketi, yüzdeki mimikler vb.) normalde gözümüzün önünde olan ama fark edemediğimiz gerçekleri görürüz” (</a:t>
            </a:r>
            <a:r>
              <a:rPr lang="tr-TR" sz="2200" dirty="0" err="1" smtClean="0">
                <a:latin typeface="+mj-lt"/>
              </a:rPr>
              <a:t>Özarslan</a:t>
            </a:r>
            <a:r>
              <a:rPr lang="tr-TR" sz="2200" dirty="0" smtClean="0">
                <a:latin typeface="+mj-lt"/>
              </a:rPr>
              <a:t>, 2013, s.153).</a:t>
            </a:r>
            <a:endParaRPr lang="tr-TR" sz="2200"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22114"/>
          </a:xfrm>
        </p:spPr>
        <p:txBody>
          <a:bodyPr>
            <a:normAutofit/>
          </a:bodyPr>
          <a:lstStyle/>
          <a:p>
            <a:r>
              <a:rPr lang="tr-TR" sz="2800" b="1" smtClean="0"/>
              <a:t>KAYNAKÇA</a:t>
            </a:r>
            <a:endParaRPr lang="tr-TR" sz="2800" b="1" dirty="0"/>
          </a:p>
        </p:txBody>
      </p:sp>
      <p:sp>
        <p:nvSpPr>
          <p:cNvPr id="3" name="2 İçerik Yer Tutucusu"/>
          <p:cNvSpPr>
            <a:spLocks noGrp="1"/>
          </p:cNvSpPr>
          <p:nvPr>
            <p:ph idx="1"/>
          </p:nvPr>
        </p:nvSpPr>
        <p:spPr>
          <a:xfrm>
            <a:off x="457200" y="1052736"/>
            <a:ext cx="8229600" cy="5073427"/>
          </a:xfrm>
        </p:spPr>
        <p:txBody>
          <a:bodyPr>
            <a:normAutofit fontScale="70000" lnSpcReduction="20000"/>
          </a:bodyPr>
          <a:lstStyle/>
          <a:p>
            <a:pPr algn="just">
              <a:lnSpc>
                <a:spcPct val="120000"/>
              </a:lnSpc>
            </a:pPr>
            <a:r>
              <a:rPr lang="tr-TR" dirty="0" smtClean="0">
                <a:latin typeface="+mj-lt"/>
              </a:rPr>
              <a:t>Henderson, </a:t>
            </a:r>
            <a:r>
              <a:rPr lang="tr-TR" dirty="0" err="1" smtClean="0">
                <a:latin typeface="+mj-lt"/>
              </a:rPr>
              <a:t>Brian</a:t>
            </a:r>
            <a:r>
              <a:rPr lang="tr-TR" dirty="0" smtClean="0">
                <a:latin typeface="+mj-lt"/>
              </a:rPr>
              <a:t> (2011). Sinema Kuramlarının İki Türü. </a:t>
            </a:r>
            <a:r>
              <a:rPr lang="tr-TR" i="1" dirty="0" smtClean="0">
                <a:latin typeface="+mj-lt"/>
              </a:rPr>
              <a:t>Filmde Yöntem ve Eleştiri</a:t>
            </a:r>
            <a:r>
              <a:rPr lang="tr-TR" dirty="0" smtClean="0">
                <a:latin typeface="+mj-lt"/>
              </a:rPr>
              <a:t>. </a:t>
            </a:r>
            <a:r>
              <a:rPr lang="tr-TR" dirty="0" smtClean="0"/>
              <a:t>E. Yılmaz (Ed. &amp; </a:t>
            </a:r>
            <a:r>
              <a:rPr lang="tr-TR" dirty="0" err="1" smtClean="0"/>
              <a:t>Çev</a:t>
            </a:r>
            <a:r>
              <a:rPr lang="tr-TR" dirty="0" smtClean="0"/>
              <a:t>.). </a:t>
            </a:r>
            <a:r>
              <a:rPr lang="tr-TR" dirty="0" smtClean="0">
                <a:latin typeface="+mj-lt"/>
              </a:rPr>
              <a:t>Ankara: De Ki. 19- 33.</a:t>
            </a:r>
          </a:p>
          <a:p>
            <a:pPr algn="just">
              <a:lnSpc>
                <a:spcPct val="120000"/>
              </a:lnSpc>
            </a:pPr>
            <a:r>
              <a:rPr lang="tr-TR" dirty="0" smtClean="0">
                <a:latin typeface="+mj-lt"/>
              </a:rPr>
              <a:t>Bazin, </a:t>
            </a:r>
            <a:r>
              <a:rPr lang="tr-TR" dirty="0" err="1" smtClean="0">
                <a:latin typeface="+mj-lt"/>
              </a:rPr>
              <a:t>Andre</a:t>
            </a:r>
            <a:r>
              <a:rPr lang="tr-TR" dirty="0" smtClean="0">
                <a:latin typeface="+mj-lt"/>
              </a:rPr>
              <a:t> (1995). Fotoğraf Görüntüsünün Varlıkbilimi. </a:t>
            </a:r>
            <a:r>
              <a:rPr lang="tr-TR" i="1" dirty="0" smtClean="0">
                <a:latin typeface="+mj-lt"/>
              </a:rPr>
              <a:t>Çağdaş Sinemanın Sorunları</a:t>
            </a:r>
            <a:r>
              <a:rPr lang="tr-TR" dirty="0" smtClean="0">
                <a:latin typeface="+mj-lt"/>
              </a:rPr>
              <a:t> (N. </a:t>
            </a:r>
            <a:r>
              <a:rPr lang="tr-TR" dirty="0" err="1" smtClean="0">
                <a:latin typeface="+mj-lt"/>
              </a:rPr>
              <a:t>Özön</a:t>
            </a:r>
            <a:r>
              <a:rPr lang="tr-TR" dirty="0" smtClean="0">
                <a:latin typeface="+mj-lt"/>
              </a:rPr>
              <a:t>, </a:t>
            </a:r>
            <a:r>
              <a:rPr lang="tr-TR" dirty="0" err="1" smtClean="0">
                <a:latin typeface="+mj-lt"/>
              </a:rPr>
              <a:t>Çev</a:t>
            </a:r>
            <a:r>
              <a:rPr lang="tr-TR" dirty="0" smtClean="0">
                <a:latin typeface="+mj-lt"/>
              </a:rPr>
              <a:t>.). İstanbul: Bilgi. 30- 41.</a:t>
            </a:r>
          </a:p>
          <a:p>
            <a:pPr algn="just">
              <a:lnSpc>
                <a:spcPct val="120000"/>
              </a:lnSpc>
            </a:pPr>
            <a:r>
              <a:rPr lang="tr-TR" dirty="0" err="1" smtClean="0">
                <a:latin typeface="+mj-lt"/>
              </a:rPr>
              <a:t>Özarslan</a:t>
            </a:r>
            <a:r>
              <a:rPr lang="tr-TR" dirty="0" smtClean="0">
                <a:latin typeface="+mj-lt"/>
              </a:rPr>
              <a:t>, Zeynep (2013). İlk Film Kuramcıları. </a:t>
            </a:r>
            <a:r>
              <a:rPr lang="tr-TR" i="1" dirty="0" smtClean="0">
                <a:latin typeface="+mj-lt"/>
              </a:rPr>
              <a:t>Sinema Kuramları 1</a:t>
            </a:r>
            <a:r>
              <a:rPr lang="tr-TR" dirty="0" smtClean="0">
                <a:latin typeface="+mj-lt"/>
              </a:rPr>
              <a:t>. Z. </a:t>
            </a:r>
            <a:r>
              <a:rPr lang="tr-TR" dirty="0" err="1" smtClean="0">
                <a:latin typeface="+mj-lt"/>
              </a:rPr>
              <a:t>Özarslan</a:t>
            </a:r>
            <a:r>
              <a:rPr lang="tr-TR" dirty="0" smtClean="0">
                <a:latin typeface="+mj-lt"/>
              </a:rPr>
              <a:t> (Ed.). İstanbul: Su. 13- 18.</a:t>
            </a:r>
          </a:p>
          <a:p>
            <a:pPr algn="just">
              <a:lnSpc>
                <a:spcPct val="120000"/>
              </a:lnSpc>
            </a:pPr>
            <a:r>
              <a:rPr lang="tr-TR" dirty="0" err="1" smtClean="0">
                <a:latin typeface="+mj-lt"/>
              </a:rPr>
              <a:t>Özarslan</a:t>
            </a:r>
            <a:r>
              <a:rPr lang="tr-TR" dirty="0" smtClean="0">
                <a:latin typeface="+mj-lt"/>
              </a:rPr>
              <a:t>, Zeynep (2013). Gerçekçi Film Kuramcıları. </a:t>
            </a:r>
            <a:r>
              <a:rPr lang="tr-TR" i="1" dirty="0" smtClean="0">
                <a:latin typeface="+mj-lt"/>
              </a:rPr>
              <a:t>Sinema Kuramları 1</a:t>
            </a:r>
            <a:r>
              <a:rPr lang="tr-TR" dirty="0" smtClean="0">
                <a:latin typeface="+mj-lt"/>
              </a:rPr>
              <a:t>.  Z. </a:t>
            </a:r>
            <a:r>
              <a:rPr lang="tr-TR" dirty="0" err="1" smtClean="0">
                <a:latin typeface="+mj-lt"/>
              </a:rPr>
              <a:t>Özarslan</a:t>
            </a:r>
            <a:r>
              <a:rPr lang="tr-TR" dirty="0" smtClean="0">
                <a:latin typeface="+mj-lt"/>
              </a:rPr>
              <a:t> (Ed.). İstanbul: Su. 151- 153.</a:t>
            </a:r>
          </a:p>
          <a:p>
            <a:pPr algn="just">
              <a:lnSpc>
                <a:spcPct val="120000"/>
              </a:lnSpc>
            </a:pPr>
            <a:r>
              <a:rPr lang="tr-TR" dirty="0" err="1" smtClean="0">
                <a:latin typeface="+mj-lt"/>
              </a:rPr>
              <a:t>Abisel</a:t>
            </a:r>
            <a:r>
              <a:rPr lang="tr-TR" dirty="0" smtClean="0">
                <a:latin typeface="+mj-lt"/>
              </a:rPr>
              <a:t>, Nilgün (2006). </a:t>
            </a:r>
            <a:r>
              <a:rPr lang="tr-TR" i="1" dirty="0" smtClean="0">
                <a:latin typeface="+mj-lt"/>
              </a:rPr>
              <a:t>Sessiz Sinema</a:t>
            </a:r>
            <a:r>
              <a:rPr lang="tr-TR" dirty="0" smtClean="0">
                <a:latin typeface="+mj-lt"/>
              </a:rPr>
              <a:t>. Ankara: De Ki.</a:t>
            </a:r>
          </a:p>
          <a:p>
            <a:pPr algn="just">
              <a:lnSpc>
                <a:spcPct val="120000"/>
              </a:lnSpc>
            </a:pPr>
            <a:r>
              <a:rPr lang="tr-TR" dirty="0" err="1" smtClean="0">
                <a:latin typeface="+mj-lt"/>
              </a:rPr>
              <a:t>Erdikmen</a:t>
            </a:r>
            <a:r>
              <a:rPr lang="tr-TR" dirty="0" smtClean="0">
                <a:latin typeface="+mj-lt"/>
              </a:rPr>
              <a:t>, Arda (2013). </a:t>
            </a:r>
            <a:r>
              <a:rPr lang="tr-TR" dirty="0" err="1" smtClean="0">
                <a:latin typeface="+mj-lt"/>
              </a:rPr>
              <a:t>Rudolf</a:t>
            </a:r>
            <a:r>
              <a:rPr lang="tr-TR" dirty="0" smtClean="0">
                <a:latin typeface="+mj-lt"/>
              </a:rPr>
              <a:t> Julius Arnheim. </a:t>
            </a:r>
            <a:r>
              <a:rPr lang="tr-TR" i="1" dirty="0" smtClean="0">
                <a:latin typeface="+mj-lt"/>
              </a:rPr>
              <a:t>Sinema Ku</a:t>
            </a:r>
            <a:r>
              <a:rPr lang="tr-TR" i="1" dirty="0" smtClean="0"/>
              <a:t>ramları 1.</a:t>
            </a:r>
            <a:r>
              <a:rPr lang="tr-TR" dirty="0" smtClean="0"/>
              <a:t> Z. </a:t>
            </a:r>
            <a:r>
              <a:rPr lang="tr-TR" dirty="0" err="1" smtClean="0"/>
              <a:t>Özarslan</a:t>
            </a:r>
            <a:r>
              <a:rPr lang="tr-TR" dirty="0" smtClean="0"/>
              <a:t> (Ed.). İstanbul: Su. 35-49.</a:t>
            </a:r>
          </a:p>
          <a:p>
            <a:pPr algn="just">
              <a:lnSpc>
                <a:spcPct val="120000"/>
              </a:lnSpc>
            </a:pPr>
            <a:r>
              <a:rPr lang="tr-TR" dirty="0" err="1" smtClean="0">
                <a:latin typeface="+mj-lt"/>
              </a:rPr>
              <a:t>Gürata</a:t>
            </a:r>
            <a:r>
              <a:rPr lang="tr-TR" dirty="0" smtClean="0">
                <a:latin typeface="+mj-lt"/>
              </a:rPr>
              <a:t>, Ahmet (2010). Sinema ve Kuram. </a:t>
            </a:r>
            <a:r>
              <a:rPr lang="tr-TR" i="1" dirty="0" smtClean="0">
                <a:latin typeface="+mj-lt"/>
              </a:rPr>
              <a:t>Sinema: Tarih-Kuram-Eleştiri</a:t>
            </a:r>
            <a:r>
              <a:rPr lang="tr-TR" dirty="0" smtClean="0">
                <a:latin typeface="+mj-lt"/>
              </a:rPr>
              <a:t> S. Büker &amp; Y. G. Topçu (Ed.). İstanbul: Kırmızı Kedi. 60- 65.</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3418</TotalTime>
  <Words>1215</Words>
  <Application>Microsoft Office PowerPoint</Application>
  <PresentationFormat>Ekran Gösterisi (4:3)</PresentationFormat>
  <Paragraphs>38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BİÇİMCİLİK VE GERÇEKÇİLİK</vt:lpstr>
      <vt:lpstr>HUGO MÜNSTERBERG</vt:lpstr>
      <vt:lpstr>Slayt 3</vt:lpstr>
      <vt:lpstr>Slayt 4</vt:lpstr>
      <vt:lpstr>Slayt 5</vt:lpstr>
      <vt:lpstr> </vt:lpstr>
      <vt:lpstr>Andre Bazin</vt:lpstr>
      <vt:lpstr>Slayt 8</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348</cp:revision>
  <dcterms:created xsi:type="dcterms:W3CDTF">2018-10-25T18:01:29Z</dcterms:created>
  <dcterms:modified xsi:type="dcterms:W3CDTF">2020-05-12T17:23:13Z</dcterms:modified>
</cp:coreProperties>
</file>