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73" r:id="rId3"/>
    <p:sldId id="274" r:id="rId4"/>
    <p:sldId id="275" r:id="rId5"/>
    <p:sldId id="257" r:id="rId6"/>
    <p:sldId id="263" r:id="rId7"/>
    <p:sldId id="258" r:id="rId8"/>
    <p:sldId id="260" r:id="rId9"/>
    <p:sldId id="261" r:id="rId10"/>
    <p:sldId id="264" r:id="rId11"/>
    <p:sldId id="296" r:id="rId12"/>
    <p:sldId id="297" r:id="rId13"/>
    <p:sldId id="281" r:id="rId14"/>
    <p:sldId id="277" r:id="rId15"/>
    <p:sldId id="298" r:id="rId16"/>
    <p:sldId id="299" r:id="rId17"/>
    <p:sldId id="300" r:id="rId18"/>
    <p:sldId id="301" r:id="rId19"/>
    <p:sldId id="280" r:id="rId20"/>
    <p:sldId id="284" r:id="rId21"/>
    <p:sldId id="282" r:id="rId22"/>
    <p:sldId id="283" r:id="rId23"/>
    <p:sldId id="290" r:id="rId24"/>
    <p:sldId id="291" r:id="rId25"/>
    <p:sldId id="293" r:id="rId26"/>
    <p:sldId id="292" r:id="rId27"/>
    <p:sldId id="294" r:id="rId28"/>
    <p:sldId id="295" r:id="rId29"/>
    <p:sldId id="285" r:id="rId30"/>
    <p:sldId id="286" r:id="rId31"/>
    <p:sldId id="287" r:id="rId32"/>
    <p:sldId id="279" r:id="rId33"/>
    <p:sldId id="262" r:id="rId34"/>
    <p:sldId id="266" r:id="rId35"/>
    <p:sldId id="267" r:id="rId36"/>
    <p:sldId id="268" r:id="rId37"/>
    <p:sldId id="302" r:id="rId38"/>
    <p:sldId id="269" r:id="rId39"/>
    <p:sldId id="270" r:id="rId40"/>
    <p:sldId id="27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536"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7D5DA-2681-4D54-A339-91F03310BBCE}" type="datetimeFigureOut">
              <a:rPr lang="tr-TR" smtClean="0"/>
              <a:pPr/>
              <a:t>27/03/2018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1CF79-E5BD-453F-B4D3-B6C4379CC7C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CF7A34F-E239-4E08-B3D7-CE1BE6FA1B61}" type="slidenum">
              <a:rPr lang="en-US"/>
              <a:pPr/>
              <a:t>4</a:t>
            </a:fld>
            <a:endParaRPr lang="en-US"/>
          </a:p>
        </p:txBody>
      </p:sp>
      <p:sp>
        <p:nvSpPr>
          <p:cNvPr id="19459" name="Rectangle 7"/>
          <p:cNvSpPr txBox="1">
            <a:spLocks noGrp="1" noChangeArrowheads="1"/>
          </p:cNvSpPr>
          <p:nvPr/>
        </p:nvSpPr>
        <p:spPr bwMode="auto">
          <a:xfrm>
            <a:off x="3886815" y="8687110"/>
            <a:ext cx="2971185" cy="456890"/>
          </a:xfrm>
          <a:prstGeom prst="rect">
            <a:avLst/>
          </a:prstGeom>
          <a:noFill/>
          <a:ln w="9525">
            <a:noFill/>
            <a:miter lim="800000"/>
            <a:headEnd/>
            <a:tailEnd/>
          </a:ln>
        </p:spPr>
        <p:txBody>
          <a:bodyPr lIns="91432" tIns="45716" rIns="91432" bIns="45716" anchor="b"/>
          <a:lstStyle/>
          <a:p>
            <a:pPr algn="r" defTabSz="913674"/>
            <a:fld id="{D6485B02-EAF8-414C-8F35-E53901B21426}" type="slidenum">
              <a:rPr lang="en-US" sz="1200">
                <a:latin typeface="Times New Roman" pitchFamily="18" charset="0"/>
              </a:rPr>
              <a:pPr algn="r" defTabSz="913674"/>
              <a:t>4</a:t>
            </a:fld>
            <a:endParaRPr lang="en-US" sz="1200" dirty="0">
              <a:latin typeface="Times New Roman" pitchFamily="18"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xfrm>
            <a:off x="914093" y="4342781"/>
            <a:ext cx="5029815" cy="4115110"/>
          </a:xfrm>
          <a:noFill/>
          <a:ln/>
        </p:spPr>
        <p:txBody>
          <a:bodyPr/>
          <a:lstStyle/>
          <a:p>
            <a:pPr algn="ctr" eaLnBrk="1" hangingPunct="1">
              <a:spcBef>
                <a:spcPct val="50000"/>
              </a:spcBef>
            </a:pPr>
            <a:r>
              <a:rPr lang="en-US" sz="3100" u="sng" dirty="0" err="1">
                <a:solidFill>
                  <a:srgbClr val="F0F533"/>
                </a:solidFill>
              </a:rPr>
              <a:t>IImportant</a:t>
            </a:r>
            <a:r>
              <a:rPr lang="en-US" sz="3100" u="sng" dirty="0">
                <a:solidFill>
                  <a:srgbClr val="F0F533"/>
                </a:solidFill>
              </a:rPr>
              <a:t> Concepts About Dyes</a:t>
            </a:r>
          </a:p>
          <a:p>
            <a:pPr algn="ctr" eaLnBrk="1" hangingPunct="1">
              <a:spcBef>
                <a:spcPct val="50000"/>
              </a:spcBef>
            </a:pPr>
            <a:r>
              <a:rPr lang="en-US" sz="3100" u="sng" dirty="0" err="1">
                <a:solidFill>
                  <a:srgbClr val="F0F533"/>
                </a:solidFill>
              </a:rPr>
              <a:t>mportant</a:t>
            </a:r>
            <a:r>
              <a:rPr lang="en-US" sz="3100" u="sng" dirty="0">
                <a:solidFill>
                  <a:srgbClr val="F0F533"/>
                </a:solidFill>
              </a:rPr>
              <a:t> Concepts About Dyes</a:t>
            </a:r>
          </a:p>
          <a:p>
            <a:pPr algn="ctr" eaLnBrk="1" hangingPunct="1">
              <a:spcBef>
                <a:spcPct val="50000"/>
              </a:spcBef>
            </a:pPr>
            <a:r>
              <a:rPr lang="en-US" sz="3100" u="sng" dirty="0">
                <a:solidFill>
                  <a:srgbClr val="F0F533"/>
                </a:solidFill>
              </a:rPr>
              <a:t>Important Concepts About Dyes</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a:lstStyle/>
          <a:p>
            <a:fld id="{E550C9AB-1932-4F1A-ACF8-13526053546D}" type="slidenum">
              <a:rPr lang="en-US"/>
              <a:pPr/>
              <a:t>16</a:t>
            </a:fld>
            <a:endParaRPr lang="en-US"/>
          </a:p>
        </p:txBody>
      </p:sp>
      <p:sp>
        <p:nvSpPr>
          <p:cNvPr id="1024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89876" tIns="44938" rIns="89876" bIns="44938" anchor="ctr"/>
          <a:lstStyle/>
          <a:p>
            <a:endParaRPr lang="tr-TR" sz="1800"/>
          </a:p>
        </p:txBody>
      </p:sp>
      <p:sp>
        <p:nvSpPr>
          <p:cNvPr id="1024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49" tIns="0" rIns="19049" bIns="0" anchor="b"/>
          <a:lstStyle/>
          <a:p>
            <a:pPr algn="r" defTabSz="912813" eaLnBrk="0" hangingPunct="0"/>
            <a:r>
              <a:rPr lang="en-US" sz="1000" i="1"/>
              <a:t>29</a:t>
            </a:r>
          </a:p>
        </p:txBody>
      </p:sp>
      <p:sp>
        <p:nvSpPr>
          <p:cNvPr id="1024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89876" tIns="44938" rIns="89876" bIns="44938" anchor="ctr"/>
          <a:lstStyle/>
          <a:p>
            <a:endParaRPr lang="tr-TR" sz="1800"/>
          </a:p>
        </p:txBody>
      </p:sp>
      <p:sp>
        <p:nvSpPr>
          <p:cNvPr id="10240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89876" tIns="44938" rIns="89876" bIns="44938" anchor="ctr"/>
          <a:lstStyle/>
          <a:p>
            <a:endParaRPr lang="tr-TR" sz="1800"/>
          </a:p>
        </p:txBody>
      </p:sp>
      <p:sp>
        <p:nvSpPr>
          <p:cNvPr id="102407" name="Rectangle 6"/>
          <p:cNvSpPr>
            <a:spLocks noGrp="1" noRot="1" noChangeAspect="1" noChangeArrowheads="1" noTextEdit="1"/>
          </p:cNvSpPr>
          <p:nvPr>
            <p:ph type="sldImg"/>
          </p:nvPr>
        </p:nvSpPr>
        <p:spPr bwMode="auto">
          <a:noFill/>
          <a:ln cap="flat">
            <a:solidFill>
              <a:schemeClr val="tx1"/>
            </a:solidFill>
            <a:miter lim="800000"/>
            <a:headEnd/>
            <a:tailEnd/>
          </a:ln>
        </p:spPr>
      </p:sp>
      <p:sp>
        <p:nvSpPr>
          <p:cNvPr id="102408" name="Rectangle 7"/>
          <p:cNvSpPr>
            <a:spLocks noGrp="1" noChangeArrowheads="1"/>
          </p:cNvSpPr>
          <p:nvPr>
            <p:ph type="body" idx="1"/>
          </p:nvPr>
        </p:nvSpPr>
        <p:spPr bwMode="auto">
          <a:noFill/>
        </p:spPr>
        <p:txBody>
          <a:bodyPr lIns="90479" tIns="44446" rIns="90479" bIns="44446"/>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0285F52-6057-DC46-AFDB-9A2A0E7E7486}"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0285F52-6057-DC46-AFDB-9A2A0E7E7486}"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0285F52-6057-DC46-AFDB-9A2A0E7E7486}"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0285F52-6057-DC46-AFDB-9A2A0E7E7486}"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0285F52-6057-DC46-AFDB-9A2A0E7E7486}"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0285F52-6057-DC46-AFDB-9A2A0E7E7486}"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0285F52-6057-DC46-AFDB-9A2A0E7E7486}"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0285F52-6057-DC46-AFDB-9A2A0E7E7486}"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85F52-6057-DC46-AFDB-9A2A0E7E7486}"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0285F52-6057-DC46-AFDB-9A2A0E7E7486}"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0285F52-6057-DC46-AFDB-9A2A0E7E7486}"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FD86-C504-B346-8CD9-F808FC97B1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85F52-6057-DC46-AFDB-9A2A0E7E7486}" type="datetimeFigureOut">
              <a:rPr lang="en-US" smtClean="0"/>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5FD86-C504-B346-8CD9-F808FC97B1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b="1" dirty="0" smtClean="0">
                <a:solidFill>
                  <a:srgbClr val="FF0000"/>
                </a:solidFill>
              </a:rPr>
              <a:t>“</a:t>
            </a:r>
            <a:r>
              <a:rPr lang="en-US" b="1" dirty="0" smtClean="0">
                <a:solidFill>
                  <a:srgbClr val="FF0000"/>
                </a:solidFill>
              </a:rPr>
              <a:t>Flow </a:t>
            </a:r>
            <a:r>
              <a:rPr lang="en-US" b="1" dirty="0" err="1" smtClean="0">
                <a:solidFill>
                  <a:srgbClr val="FF0000"/>
                </a:solidFill>
              </a:rPr>
              <a:t>Cytometry</a:t>
            </a:r>
            <a:r>
              <a:rPr lang="tr-TR" b="1" dirty="0" smtClean="0">
                <a:solidFill>
                  <a:srgbClr val="FF0000"/>
                </a:solidFill>
              </a:rPr>
              <a:t>” Çalışmalarında Kullanılan  </a:t>
            </a:r>
            <a:r>
              <a:rPr lang="en-US" b="1" dirty="0" err="1" smtClean="0">
                <a:solidFill>
                  <a:srgbClr val="FF0000"/>
                </a:solidFill>
              </a:rPr>
              <a:t>Floro</a:t>
            </a:r>
            <a:r>
              <a:rPr lang="tr-TR" b="1" dirty="0" smtClean="0">
                <a:solidFill>
                  <a:srgbClr val="FF0000"/>
                </a:solidFill>
              </a:rPr>
              <a:t>k</a:t>
            </a:r>
            <a:r>
              <a:rPr lang="en-US" b="1" dirty="0" err="1" smtClean="0">
                <a:solidFill>
                  <a:srgbClr val="FF0000"/>
                </a:solidFill>
              </a:rPr>
              <a:t>rom</a:t>
            </a:r>
            <a:r>
              <a:rPr lang="tr-TR" b="1" dirty="0" err="1" smtClean="0">
                <a:solidFill>
                  <a:srgbClr val="FF0000"/>
                </a:solidFill>
              </a:rPr>
              <a:t>lar</a:t>
            </a:r>
            <a:r>
              <a:rPr lang="en-US" b="1" dirty="0" smtClean="0">
                <a:solidFill>
                  <a:srgbClr val="FF0000"/>
                </a:solidFill>
              </a:rPr>
              <a:t> </a:t>
            </a:r>
            <a:br>
              <a:rPr lang="en-US" b="1"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FCM de </a:t>
            </a:r>
            <a:r>
              <a:rPr lang="en-US" dirty="0" err="1" smtClean="0">
                <a:solidFill>
                  <a:srgbClr val="C00000"/>
                </a:solidFill>
              </a:rPr>
              <a:t>kullanılan</a:t>
            </a:r>
            <a:r>
              <a:rPr lang="en-US" dirty="0" smtClean="0">
                <a:solidFill>
                  <a:srgbClr val="C00000"/>
                </a:solidFill>
              </a:rPr>
              <a:t> </a:t>
            </a:r>
            <a:r>
              <a:rPr lang="en-US" dirty="0" err="1" smtClean="0">
                <a:solidFill>
                  <a:srgbClr val="C00000"/>
                </a:solidFill>
              </a:rPr>
              <a:t>fluorokromlar</a:t>
            </a:r>
            <a:r>
              <a:rPr lang="en-US" dirty="0" smtClean="0">
                <a:solidFill>
                  <a:srgbClr val="C00000"/>
                </a:solidFill>
              </a:rPr>
              <a:t>  2 tip</a:t>
            </a:r>
            <a:endParaRPr lang="en-US" dirty="0">
              <a:solidFill>
                <a:srgbClr val="C00000"/>
              </a:solidFill>
            </a:endParaRPr>
          </a:p>
        </p:txBody>
      </p:sp>
      <p:sp>
        <p:nvSpPr>
          <p:cNvPr id="3" name="Content Placeholder 2"/>
          <p:cNvSpPr>
            <a:spLocks noGrp="1"/>
          </p:cNvSpPr>
          <p:nvPr>
            <p:ph idx="1"/>
          </p:nvPr>
        </p:nvSpPr>
        <p:spPr>
          <a:xfrm>
            <a:off x="109728" y="1600200"/>
            <a:ext cx="9034272" cy="4525963"/>
          </a:xfrm>
        </p:spPr>
        <p:txBody>
          <a:bodyPr>
            <a:normAutofit/>
          </a:bodyPr>
          <a:lstStyle/>
          <a:p>
            <a:r>
              <a:rPr lang="en-US" sz="2800" dirty="0" err="1" smtClean="0"/>
              <a:t>Kovalan</a:t>
            </a:r>
            <a:r>
              <a:rPr lang="en-US" sz="2800" dirty="0" smtClean="0"/>
              <a:t> </a:t>
            </a:r>
            <a:r>
              <a:rPr lang="en-US" sz="2800" dirty="0" err="1" smtClean="0"/>
              <a:t>olmayan</a:t>
            </a:r>
            <a:r>
              <a:rPr lang="en-US" sz="2800" dirty="0" smtClean="0"/>
              <a:t> </a:t>
            </a:r>
            <a:r>
              <a:rPr lang="en-US" sz="2800" dirty="0" err="1" smtClean="0"/>
              <a:t>bağlarla</a:t>
            </a:r>
            <a:r>
              <a:rPr lang="en-US" sz="2800" dirty="0" smtClean="0"/>
              <a:t> </a:t>
            </a:r>
            <a:r>
              <a:rPr lang="en-US" sz="2800" dirty="0" err="1" smtClean="0"/>
              <a:t>hücre</a:t>
            </a:r>
            <a:r>
              <a:rPr lang="en-US" sz="2800" dirty="0" smtClean="0"/>
              <a:t> </a:t>
            </a:r>
            <a:r>
              <a:rPr lang="en-US" sz="2800" dirty="0" err="1" smtClean="0"/>
              <a:t>komponentlerine</a:t>
            </a:r>
            <a:r>
              <a:rPr lang="en-US" sz="2800" dirty="0" smtClean="0"/>
              <a:t> </a:t>
            </a:r>
            <a:r>
              <a:rPr lang="en-US" sz="2800" dirty="0" err="1" smtClean="0"/>
              <a:t>tutunabilenler</a:t>
            </a:r>
            <a:r>
              <a:rPr lang="tr-TR" sz="2800" dirty="0" smtClean="0"/>
              <a:t> </a:t>
            </a:r>
            <a:endParaRPr lang="en-US" sz="2800" dirty="0" smtClean="0"/>
          </a:p>
          <a:p>
            <a:r>
              <a:rPr lang="en-US" sz="2800" dirty="0" err="1" smtClean="0"/>
              <a:t>Diğer</a:t>
            </a:r>
            <a:r>
              <a:rPr lang="en-US" sz="2800" dirty="0" smtClean="0"/>
              <a:t> </a:t>
            </a:r>
            <a:r>
              <a:rPr lang="en-US" sz="2800" dirty="0" err="1" smtClean="0"/>
              <a:t>problara</a:t>
            </a:r>
            <a:r>
              <a:rPr lang="en-US" sz="2800" dirty="0" smtClean="0"/>
              <a:t> </a:t>
            </a:r>
            <a:r>
              <a:rPr lang="en-US" sz="2800" dirty="0" err="1" smtClean="0"/>
              <a:t>kovalan</a:t>
            </a:r>
            <a:r>
              <a:rPr lang="en-US" sz="2800" dirty="0" smtClean="0"/>
              <a:t> </a:t>
            </a:r>
            <a:r>
              <a:rPr lang="en-US" sz="2800" dirty="0" err="1" smtClean="0"/>
              <a:t>bağlarla</a:t>
            </a:r>
            <a:r>
              <a:rPr lang="en-US" sz="2800" dirty="0" smtClean="0"/>
              <a:t> </a:t>
            </a:r>
            <a:r>
              <a:rPr lang="en-US" sz="2800" dirty="0" err="1" smtClean="0"/>
              <a:t>bağlanabilenler</a:t>
            </a:r>
            <a:endParaRPr lang="en-US" sz="2800" dirty="0" smtClean="0"/>
          </a:p>
          <a:p>
            <a:pPr lvl="1"/>
            <a:r>
              <a:rPr lang="en-US" dirty="0" smtClean="0"/>
              <a:t>Bu </a:t>
            </a:r>
            <a:r>
              <a:rPr lang="en-US" dirty="0" err="1" smtClean="0"/>
              <a:t>prob</a:t>
            </a:r>
            <a:r>
              <a:rPr lang="en-US" dirty="0" smtClean="0"/>
              <a:t> </a:t>
            </a:r>
            <a:r>
              <a:rPr lang="en-US" dirty="0" err="1" smtClean="0"/>
              <a:t>genelde</a:t>
            </a:r>
            <a:r>
              <a:rPr lang="en-US" dirty="0" smtClean="0"/>
              <a:t> </a:t>
            </a:r>
            <a:r>
              <a:rPr lang="en-US" dirty="0" err="1" smtClean="0"/>
              <a:t>bir</a:t>
            </a:r>
            <a:r>
              <a:rPr lang="en-US" dirty="0" smtClean="0"/>
              <a:t> </a:t>
            </a:r>
            <a:r>
              <a:rPr lang="en-US" dirty="0" err="1" smtClean="0"/>
              <a:t>antikordur</a:t>
            </a:r>
            <a:r>
              <a:rPr lang="en-US" dirty="0" smtClean="0"/>
              <a:t> </a:t>
            </a:r>
          </a:p>
          <a:p>
            <a:pPr lvl="1"/>
            <a:r>
              <a:rPr lang="en-US" dirty="0" err="1" smtClean="0"/>
              <a:t>Lectin</a:t>
            </a:r>
            <a:r>
              <a:rPr lang="en-US" dirty="0" smtClean="0"/>
              <a:t>, </a:t>
            </a:r>
            <a:r>
              <a:rPr lang="en-US" dirty="0" err="1" smtClean="0"/>
              <a:t>hormonlar</a:t>
            </a:r>
            <a:r>
              <a:rPr lang="en-US" dirty="0" smtClean="0"/>
              <a:t>  </a:t>
            </a:r>
            <a:r>
              <a:rPr lang="en-US" dirty="0" err="1" smtClean="0"/>
              <a:t>avidin</a:t>
            </a:r>
            <a:r>
              <a:rPr lang="en-US" dirty="0" smtClean="0"/>
              <a:t>,  </a:t>
            </a:r>
            <a:r>
              <a:rPr lang="en-US" dirty="0" err="1" smtClean="0"/>
              <a:t>streptavidin</a:t>
            </a:r>
            <a:r>
              <a:rPr lang="en-US" dirty="0" smtClean="0"/>
              <a:t> </a:t>
            </a:r>
            <a:r>
              <a:rPr lang="en-US" dirty="0" err="1" smtClean="0"/>
              <a:t>gibi</a:t>
            </a:r>
            <a:r>
              <a:rPr lang="en-US" dirty="0" smtClean="0"/>
              <a:t> </a:t>
            </a:r>
            <a:r>
              <a:rPr lang="en-US" dirty="0" err="1" smtClean="0"/>
              <a:t>diğer</a:t>
            </a:r>
            <a:r>
              <a:rPr lang="en-US" dirty="0" smtClean="0"/>
              <a:t> </a:t>
            </a:r>
            <a:r>
              <a:rPr lang="en-US" dirty="0" err="1" smtClean="0"/>
              <a:t>proteinler</a:t>
            </a:r>
            <a:r>
              <a:rPr lang="en-US" dirty="0" smtClean="0"/>
              <a:t> de </a:t>
            </a:r>
            <a:r>
              <a:rPr lang="en-US" dirty="0" err="1" smtClean="0"/>
              <a:t>olabilir</a:t>
            </a:r>
            <a:r>
              <a:rPr lang="en-US" dirty="0" smtClean="0"/>
              <a:t> </a:t>
            </a:r>
          </a:p>
          <a:p>
            <a:r>
              <a:rPr lang="en-US" sz="2800" dirty="0" err="1" smtClean="0"/>
              <a:t>Floresan</a:t>
            </a:r>
            <a:r>
              <a:rPr lang="en-US" sz="2800" dirty="0" smtClean="0"/>
              <a:t> </a:t>
            </a:r>
            <a:r>
              <a:rPr lang="en-US" sz="2800" dirty="0" err="1" smtClean="0"/>
              <a:t>proteinler</a:t>
            </a:r>
            <a:r>
              <a:rPr lang="en-US" sz="2800" dirty="0" smtClean="0"/>
              <a:t>(</a:t>
            </a:r>
            <a:r>
              <a:rPr lang="en-US" sz="2800" dirty="0" err="1" smtClean="0"/>
              <a:t>ör</a:t>
            </a:r>
            <a:r>
              <a:rPr lang="en-US" sz="2800" dirty="0" smtClean="0"/>
              <a:t> GFP) </a:t>
            </a:r>
            <a:r>
              <a:rPr lang="en-US" sz="2800" dirty="0" err="1" smtClean="0"/>
              <a:t>bu</a:t>
            </a:r>
            <a:r>
              <a:rPr lang="en-US" sz="2800" dirty="0" smtClean="0"/>
              <a:t> </a:t>
            </a:r>
            <a:r>
              <a:rPr lang="en-US" sz="2800" dirty="0" err="1" smtClean="0"/>
              <a:t>sınıflamanın</a:t>
            </a:r>
            <a:r>
              <a:rPr lang="en-US" sz="2800" dirty="0" smtClean="0"/>
              <a:t> </a:t>
            </a:r>
            <a:r>
              <a:rPr lang="en-US" sz="2800" dirty="0" err="1" smtClean="0"/>
              <a:t>dışında</a:t>
            </a:r>
            <a:r>
              <a:rPr lang="en-US" sz="2800" dirty="0" smtClean="0"/>
              <a:t> </a:t>
            </a:r>
            <a:r>
              <a:rPr lang="en-US" sz="2800" dirty="0" err="1" smtClean="0"/>
              <a:t>kalır</a:t>
            </a:r>
            <a:r>
              <a:rPr lang="en-US" sz="2800" dirty="0" smtClean="0"/>
              <a:t> (GFP gen </a:t>
            </a:r>
            <a:r>
              <a:rPr lang="en-US" sz="2800" dirty="0" err="1" smtClean="0"/>
              <a:t>transfeksyonunda</a:t>
            </a:r>
            <a:r>
              <a:rPr lang="en-US" sz="2800" dirty="0" smtClean="0"/>
              <a:t> </a:t>
            </a:r>
            <a:r>
              <a:rPr lang="tr-TR" sz="2800" dirty="0" smtClean="0"/>
              <a:t>“</a:t>
            </a:r>
            <a:r>
              <a:rPr lang="en-US" sz="2800" dirty="0" smtClean="0"/>
              <a:t>reporter</a:t>
            </a:r>
            <a:r>
              <a:rPr lang="tr-TR" sz="2800" dirty="0" smtClean="0"/>
              <a:t>”</a:t>
            </a:r>
            <a:r>
              <a:rPr lang="en-US" sz="2800" dirty="0" smtClean="0"/>
              <a:t> </a:t>
            </a:r>
            <a:r>
              <a:rPr lang="en-US" sz="2800" dirty="0" err="1" smtClean="0"/>
              <a:t>olarak</a:t>
            </a:r>
            <a:r>
              <a:rPr lang="en-US" sz="2800" dirty="0" smtClean="0"/>
              <a:t> </a:t>
            </a:r>
            <a:r>
              <a:rPr lang="en-US" sz="2800" dirty="0" err="1" smtClean="0"/>
              <a:t>kullanılır</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7876" y="182127"/>
            <a:ext cx="1047712" cy="580292"/>
          </a:xfrm>
        </p:spPr>
        <p:txBody>
          <a:bodyPr/>
          <a:lstStyle/>
          <a:p>
            <a:pPr>
              <a:buNone/>
            </a:pPr>
            <a:r>
              <a:rPr lang="tr-TR" dirty="0" smtClean="0"/>
              <a:t>DAPI</a:t>
            </a:r>
            <a:endParaRPr lang="tr-TR" dirty="0"/>
          </a:p>
        </p:txBody>
      </p:sp>
      <p:pic>
        <p:nvPicPr>
          <p:cNvPr id="3074" name="Picture 2" descr="http://upload.wikimedia.org/wikipedia/commons/thumb/1/14/1D30_DNA_DAPI.png/250px-1D30_DNA_DAPI.png"/>
          <p:cNvPicPr>
            <a:picLocks noChangeAspect="1" noChangeArrowheads="1"/>
          </p:cNvPicPr>
          <p:nvPr/>
        </p:nvPicPr>
        <p:blipFill>
          <a:blip r:embed="rId2"/>
          <a:srcRect/>
          <a:stretch>
            <a:fillRect/>
          </a:stretch>
        </p:blipFill>
        <p:spPr bwMode="auto">
          <a:xfrm>
            <a:off x="313175" y="0"/>
            <a:ext cx="2381250" cy="1790701"/>
          </a:xfrm>
          <a:prstGeom prst="rect">
            <a:avLst/>
          </a:prstGeom>
          <a:noFill/>
        </p:spPr>
      </p:pic>
      <p:pic>
        <p:nvPicPr>
          <p:cNvPr id="3076" name="Picture 4" descr="http://www.cellsignal.com/products/images/8961_hela_jp.jpg"/>
          <p:cNvPicPr>
            <a:picLocks noChangeAspect="1" noChangeArrowheads="1"/>
          </p:cNvPicPr>
          <p:nvPr/>
        </p:nvPicPr>
        <p:blipFill>
          <a:blip r:embed="rId3"/>
          <a:srcRect/>
          <a:stretch>
            <a:fillRect/>
          </a:stretch>
        </p:blipFill>
        <p:spPr bwMode="auto">
          <a:xfrm>
            <a:off x="5983619" y="0"/>
            <a:ext cx="2155545" cy="1781000"/>
          </a:xfrm>
          <a:prstGeom prst="rect">
            <a:avLst/>
          </a:prstGeom>
          <a:noFill/>
        </p:spPr>
      </p:pic>
      <p:pic>
        <p:nvPicPr>
          <p:cNvPr id="3082" name="Picture 10" descr="http://dcm.ujf-grenoble.fr/spip/IMG/png/Affinity_interaction_Biotin_Avidin.png"/>
          <p:cNvPicPr>
            <a:picLocks noChangeAspect="1" noChangeArrowheads="1"/>
          </p:cNvPicPr>
          <p:nvPr/>
        </p:nvPicPr>
        <p:blipFill>
          <a:blip r:embed="rId4"/>
          <a:srcRect/>
          <a:stretch>
            <a:fillRect/>
          </a:stretch>
        </p:blipFill>
        <p:spPr bwMode="auto">
          <a:xfrm>
            <a:off x="1669703" y="1738375"/>
            <a:ext cx="5163178" cy="1013274"/>
          </a:xfrm>
          <a:prstGeom prst="rect">
            <a:avLst/>
          </a:prstGeom>
          <a:noFill/>
        </p:spPr>
      </p:pic>
      <p:pic>
        <p:nvPicPr>
          <p:cNvPr id="3084" name="Picture 12" descr="fig004jhc.gif (18227 bytes)"/>
          <p:cNvPicPr>
            <a:picLocks noChangeAspect="1" noChangeArrowheads="1"/>
          </p:cNvPicPr>
          <p:nvPr/>
        </p:nvPicPr>
        <p:blipFill>
          <a:blip r:embed="rId5"/>
          <a:srcRect/>
          <a:stretch>
            <a:fillRect/>
          </a:stretch>
        </p:blipFill>
        <p:spPr bwMode="auto">
          <a:xfrm>
            <a:off x="1929284" y="2695591"/>
            <a:ext cx="4612193" cy="4162409"/>
          </a:xfrm>
          <a:prstGeom prst="rect">
            <a:avLst/>
          </a:prstGeom>
          <a:noFill/>
        </p:spPr>
      </p:pic>
      <p:sp>
        <p:nvSpPr>
          <p:cNvPr id="7" name="6 Metin kutusu"/>
          <p:cNvSpPr txBox="1"/>
          <p:nvPr/>
        </p:nvSpPr>
        <p:spPr>
          <a:xfrm>
            <a:off x="6832881" y="2336150"/>
            <a:ext cx="1974130" cy="830997"/>
          </a:xfrm>
          <a:prstGeom prst="rect">
            <a:avLst/>
          </a:prstGeom>
          <a:noFill/>
        </p:spPr>
        <p:txBody>
          <a:bodyPr wrap="square" rtlCol="0">
            <a:spAutoFit/>
          </a:bodyPr>
          <a:lstStyle/>
          <a:p>
            <a:r>
              <a:rPr lang="tr-TR" sz="2400" b="1" dirty="0" err="1" smtClean="0"/>
              <a:t>Biotin</a:t>
            </a:r>
            <a:r>
              <a:rPr lang="tr-TR" sz="2400" b="1" dirty="0" smtClean="0"/>
              <a:t> –</a:t>
            </a:r>
            <a:r>
              <a:rPr lang="tr-TR" sz="2400" b="1" dirty="0" err="1" smtClean="0"/>
              <a:t>Avidin</a:t>
            </a:r>
            <a:endParaRPr lang="tr-TR" sz="2400" b="1" dirty="0" smtClean="0"/>
          </a:p>
          <a:p>
            <a:r>
              <a:rPr lang="tr-TR" sz="2400" b="1" dirty="0" smtClean="0"/>
              <a:t> kompleksi </a:t>
            </a:r>
            <a:endParaRPr lang="tr-T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fontScale="90000"/>
          </a:bodyPr>
          <a:lstStyle/>
          <a:p>
            <a:pPr eaLnBrk="1" hangingPunct="1">
              <a:defRPr/>
            </a:pPr>
            <a:r>
              <a:rPr lang="tr-TR" sz="3600" dirty="0" smtClean="0">
                <a:ea typeface="+mj-ea"/>
              </a:rPr>
              <a:t> Dolaylı(</a:t>
            </a:r>
            <a:r>
              <a:rPr lang="tr-TR" sz="3600" dirty="0" err="1" smtClean="0">
                <a:ea typeface="+mj-ea"/>
              </a:rPr>
              <a:t>İndirect</a:t>
            </a:r>
            <a:r>
              <a:rPr lang="tr-TR" sz="3600" dirty="0" smtClean="0">
                <a:ea typeface="+mj-ea"/>
              </a:rPr>
              <a:t>) İşaretleme:  </a:t>
            </a:r>
            <a:br>
              <a:rPr lang="tr-TR" sz="3600" dirty="0" smtClean="0">
                <a:ea typeface="+mj-ea"/>
              </a:rPr>
            </a:br>
            <a:r>
              <a:rPr lang="en-US" sz="3600" dirty="0" err="1" smtClean="0">
                <a:ea typeface="+mj-ea"/>
              </a:rPr>
              <a:t>Avidin</a:t>
            </a:r>
            <a:r>
              <a:rPr lang="en-US" sz="3600" dirty="0" smtClean="0">
                <a:ea typeface="+mj-ea"/>
              </a:rPr>
              <a:t>-Biotin </a:t>
            </a:r>
            <a:r>
              <a:rPr lang="tr-TR" sz="3600" dirty="0" smtClean="0">
                <a:ea typeface="+mj-ea"/>
              </a:rPr>
              <a:t>Yöntemi  </a:t>
            </a:r>
            <a:r>
              <a:rPr lang="en-US" sz="3600" dirty="0" smtClean="0">
                <a:ea typeface="+mj-ea"/>
              </a:rPr>
              <a:t> </a:t>
            </a:r>
            <a:r>
              <a:rPr lang="en-US" sz="3600" dirty="0">
                <a:ea typeface="+mj-ea"/>
              </a:rPr>
              <a:t>I</a:t>
            </a:r>
          </a:p>
        </p:txBody>
      </p:sp>
      <p:sp>
        <p:nvSpPr>
          <p:cNvPr id="69635" name="Oval 3"/>
          <p:cNvSpPr>
            <a:spLocks noChangeArrowheads="1"/>
          </p:cNvSpPr>
          <p:nvPr/>
        </p:nvSpPr>
        <p:spPr bwMode="auto">
          <a:xfrm>
            <a:off x="539750" y="2673350"/>
            <a:ext cx="2273300" cy="2349500"/>
          </a:xfrm>
          <a:prstGeom prst="ellipse">
            <a:avLst/>
          </a:prstGeom>
          <a:solidFill>
            <a:srgbClr val="FDC0E5"/>
          </a:solidFill>
          <a:ln w="12700">
            <a:solidFill>
              <a:schemeClr val="tx1"/>
            </a:solidFill>
            <a:round/>
            <a:headEnd/>
            <a:tailEnd/>
          </a:ln>
        </p:spPr>
        <p:txBody>
          <a:bodyPr wrap="none" anchor="ctr"/>
          <a:lstStyle/>
          <a:p>
            <a:endParaRPr lang="tr-TR"/>
          </a:p>
        </p:txBody>
      </p:sp>
      <p:sp>
        <p:nvSpPr>
          <p:cNvPr id="69636" name="AutoShape 4"/>
          <p:cNvSpPr>
            <a:spLocks noChangeArrowheads="1"/>
          </p:cNvSpPr>
          <p:nvPr/>
        </p:nvSpPr>
        <p:spPr bwMode="auto">
          <a:xfrm>
            <a:off x="2825750" y="3740150"/>
            <a:ext cx="258763" cy="371475"/>
          </a:xfrm>
          <a:prstGeom prst="homePlate">
            <a:avLst>
              <a:gd name="adj" fmla="val 33333"/>
            </a:avLst>
          </a:prstGeom>
          <a:solidFill>
            <a:schemeClr val="accent2"/>
          </a:solidFill>
          <a:ln w="12700">
            <a:solidFill>
              <a:schemeClr val="tx1"/>
            </a:solidFill>
            <a:miter lim="800000"/>
            <a:headEnd/>
            <a:tailEnd/>
          </a:ln>
        </p:spPr>
        <p:txBody>
          <a:bodyPr wrap="none" anchor="ctr"/>
          <a:lstStyle/>
          <a:p>
            <a:endParaRPr lang="tr-TR"/>
          </a:p>
        </p:txBody>
      </p:sp>
      <p:sp>
        <p:nvSpPr>
          <p:cNvPr id="69637" name="AutoShape 5"/>
          <p:cNvSpPr>
            <a:spLocks noChangeArrowheads="1"/>
          </p:cNvSpPr>
          <p:nvPr/>
        </p:nvSpPr>
        <p:spPr bwMode="auto">
          <a:xfrm rot="480000">
            <a:off x="2527300" y="4418013"/>
            <a:ext cx="315913" cy="261937"/>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tr-TR"/>
          </a:p>
        </p:txBody>
      </p:sp>
      <p:sp>
        <p:nvSpPr>
          <p:cNvPr id="69638" name="Freeform 6"/>
          <p:cNvSpPr>
            <a:spLocks/>
          </p:cNvSpPr>
          <p:nvPr/>
        </p:nvSpPr>
        <p:spPr bwMode="auto">
          <a:xfrm>
            <a:off x="2052638" y="2584450"/>
            <a:ext cx="293687" cy="307975"/>
          </a:xfrm>
          <a:custGeom>
            <a:avLst/>
            <a:gdLst>
              <a:gd name="T0" fmla="*/ 0 w 185"/>
              <a:gd name="T1" fmla="*/ 112 h 194"/>
              <a:gd name="T2" fmla="*/ 55 w 185"/>
              <a:gd name="T3" fmla="*/ 0 h 194"/>
              <a:gd name="T4" fmla="*/ 99 w 185"/>
              <a:gd name="T5" fmla="*/ 64 h 194"/>
              <a:gd name="T6" fmla="*/ 162 w 185"/>
              <a:gd name="T7" fmla="*/ 22 h 194"/>
              <a:gd name="T8" fmla="*/ 184 w 185"/>
              <a:gd name="T9" fmla="*/ 193 h 194"/>
              <a:gd name="T10" fmla="*/ 0 60000 65536"/>
              <a:gd name="T11" fmla="*/ 0 60000 65536"/>
              <a:gd name="T12" fmla="*/ 0 60000 65536"/>
              <a:gd name="T13" fmla="*/ 0 60000 65536"/>
              <a:gd name="T14" fmla="*/ 0 60000 65536"/>
              <a:gd name="T15" fmla="*/ 0 w 185"/>
              <a:gd name="T16" fmla="*/ 0 h 194"/>
              <a:gd name="T17" fmla="*/ 185 w 185"/>
              <a:gd name="T18" fmla="*/ 194 h 194"/>
            </a:gdLst>
            <a:ahLst/>
            <a:cxnLst>
              <a:cxn ang="T10">
                <a:pos x="T0" y="T1"/>
              </a:cxn>
              <a:cxn ang="T11">
                <a:pos x="T2" y="T3"/>
              </a:cxn>
              <a:cxn ang="T12">
                <a:pos x="T4" y="T5"/>
              </a:cxn>
              <a:cxn ang="T13">
                <a:pos x="T6" y="T7"/>
              </a:cxn>
              <a:cxn ang="T14">
                <a:pos x="T8" y="T9"/>
              </a:cxn>
            </a:cxnLst>
            <a:rect l="T15" t="T16" r="T17" b="T18"/>
            <a:pathLst>
              <a:path w="185" h="194">
                <a:moveTo>
                  <a:pt x="0" y="112"/>
                </a:moveTo>
                <a:lnTo>
                  <a:pt x="55" y="0"/>
                </a:lnTo>
                <a:lnTo>
                  <a:pt x="99" y="64"/>
                </a:lnTo>
                <a:lnTo>
                  <a:pt x="162" y="22"/>
                </a:lnTo>
                <a:lnTo>
                  <a:pt x="184" y="193"/>
                </a:lnTo>
              </a:path>
            </a:pathLst>
          </a:custGeom>
          <a:solidFill>
            <a:schemeClr val="hlink"/>
          </a:solidFill>
          <a:ln w="12700" cap="rnd">
            <a:solidFill>
              <a:schemeClr val="tx1"/>
            </a:solidFill>
            <a:round/>
            <a:headEnd/>
            <a:tailEnd/>
          </a:ln>
        </p:spPr>
        <p:txBody>
          <a:bodyPr/>
          <a:lstStyle/>
          <a:p>
            <a:endParaRPr lang="tr-TR"/>
          </a:p>
        </p:txBody>
      </p:sp>
      <p:sp>
        <p:nvSpPr>
          <p:cNvPr id="69639" name="Freeform 7"/>
          <p:cNvSpPr>
            <a:spLocks/>
          </p:cNvSpPr>
          <p:nvPr/>
        </p:nvSpPr>
        <p:spPr bwMode="auto">
          <a:xfrm>
            <a:off x="3124200" y="3581400"/>
            <a:ext cx="1254125" cy="881063"/>
          </a:xfrm>
          <a:custGeom>
            <a:avLst/>
            <a:gdLst>
              <a:gd name="T0" fmla="*/ 0 w 790"/>
              <a:gd name="T1" fmla="*/ 173 h 555"/>
              <a:gd name="T2" fmla="*/ 412 w 790"/>
              <a:gd name="T3" fmla="*/ 173 h 555"/>
              <a:gd name="T4" fmla="*/ 206 w 790"/>
              <a:gd name="T5" fmla="*/ 554 h 555"/>
              <a:gd name="T6" fmla="*/ 412 w 790"/>
              <a:gd name="T7" fmla="*/ 173 h 555"/>
              <a:gd name="T8" fmla="*/ 789 w 790"/>
              <a:gd name="T9" fmla="*/ 0 h 555"/>
              <a:gd name="T10" fmla="*/ 0 60000 65536"/>
              <a:gd name="T11" fmla="*/ 0 60000 65536"/>
              <a:gd name="T12" fmla="*/ 0 60000 65536"/>
              <a:gd name="T13" fmla="*/ 0 60000 65536"/>
              <a:gd name="T14" fmla="*/ 0 60000 65536"/>
              <a:gd name="T15" fmla="*/ 0 w 790"/>
              <a:gd name="T16" fmla="*/ 0 h 555"/>
              <a:gd name="T17" fmla="*/ 790 w 790"/>
              <a:gd name="T18" fmla="*/ 555 h 555"/>
            </a:gdLst>
            <a:ahLst/>
            <a:cxnLst>
              <a:cxn ang="T10">
                <a:pos x="T0" y="T1"/>
              </a:cxn>
              <a:cxn ang="T11">
                <a:pos x="T2" y="T3"/>
              </a:cxn>
              <a:cxn ang="T12">
                <a:pos x="T4" y="T5"/>
              </a:cxn>
              <a:cxn ang="T13">
                <a:pos x="T6" y="T7"/>
              </a:cxn>
              <a:cxn ang="T14">
                <a:pos x="T8" y="T9"/>
              </a:cxn>
            </a:cxnLst>
            <a:rect l="T15" t="T16" r="T17" b="T18"/>
            <a:pathLst>
              <a:path w="790" h="555">
                <a:moveTo>
                  <a:pt x="0" y="173"/>
                </a:moveTo>
                <a:lnTo>
                  <a:pt x="412" y="173"/>
                </a:lnTo>
                <a:lnTo>
                  <a:pt x="206" y="554"/>
                </a:lnTo>
                <a:lnTo>
                  <a:pt x="412" y="173"/>
                </a:lnTo>
                <a:lnTo>
                  <a:pt x="789" y="0"/>
                </a:lnTo>
              </a:path>
            </a:pathLst>
          </a:custGeom>
          <a:noFill/>
          <a:ln w="12700" cap="rnd">
            <a:solidFill>
              <a:schemeClr val="tx1"/>
            </a:solidFill>
            <a:round/>
            <a:headEnd/>
            <a:tailEnd/>
          </a:ln>
        </p:spPr>
        <p:txBody>
          <a:bodyPr/>
          <a:lstStyle/>
          <a:p>
            <a:endParaRPr lang="tr-TR"/>
          </a:p>
        </p:txBody>
      </p:sp>
      <p:sp>
        <p:nvSpPr>
          <p:cNvPr id="69640" name="AutoShape 8"/>
          <p:cNvSpPr>
            <a:spLocks noChangeArrowheads="1"/>
          </p:cNvSpPr>
          <p:nvPr/>
        </p:nvSpPr>
        <p:spPr bwMode="auto">
          <a:xfrm>
            <a:off x="4349750" y="34353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41" name="Rectangle 9"/>
          <p:cNvSpPr>
            <a:spLocks noChangeArrowheads="1"/>
          </p:cNvSpPr>
          <p:nvPr/>
        </p:nvSpPr>
        <p:spPr bwMode="auto">
          <a:xfrm>
            <a:off x="4273550" y="3130550"/>
            <a:ext cx="368300" cy="292100"/>
          </a:xfrm>
          <a:prstGeom prst="rect">
            <a:avLst/>
          </a:prstGeom>
          <a:solidFill>
            <a:schemeClr val="hlink"/>
          </a:solidFill>
          <a:ln w="12700">
            <a:solidFill>
              <a:schemeClr val="tx1"/>
            </a:solidFill>
            <a:miter lim="800000"/>
            <a:headEnd/>
            <a:tailEnd/>
          </a:ln>
        </p:spPr>
        <p:txBody>
          <a:bodyPr wrap="none" anchor="ctr"/>
          <a:lstStyle/>
          <a:p>
            <a:endParaRPr lang="tr-TR"/>
          </a:p>
        </p:txBody>
      </p:sp>
      <p:sp>
        <p:nvSpPr>
          <p:cNvPr id="69642" name="AutoShape 10"/>
          <p:cNvSpPr>
            <a:spLocks noChangeArrowheads="1"/>
          </p:cNvSpPr>
          <p:nvPr/>
        </p:nvSpPr>
        <p:spPr bwMode="auto">
          <a:xfrm>
            <a:off x="4121150" y="32067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3" name="AutoShape 11"/>
          <p:cNvSpPr>
            <a:spLocks noChangeArrowheads="1"/>
          </p:cNvSpPr>
          <p:nvPr/>
        </p:nvSpPr>
        <p:spPr bwMode="auto">
          <a:xfrm rot="3180000">
            <a:off x="4425950" y="29019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4" name="AutoShape 12"/>
          <p:cNvSpPr>
            <a:spLocks noChangeArrowheads="1"/>
          </p:cNvSpPr>
          <p:nvPr/>
        </p:nvSpPr>
        <p:spPr bwMode="auto">
          <a:xfrm>
            <a:off x="4654550" y="31305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5" name="Oval 13"/>
          <p:cNvSpPr>
            <a:spLocks noChangeArrowheads="1"/>
          </p:cNvSpPr>
          <p:nvPr/>
        </p:nvSpPr>
        <p:spPr bwMode="auto">
          <a:xfrm rot="6120000">
            <a:off x="3892550" y="31305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6" name="Oval 14"/>
          <p:cNvSpPr>
            <a:spLocks noChangeArrowheads="1"/>
          </p:cNvSpPr>
          <p:nvPr/>
        </p:nvSpPr>
        <p:spPr bwMode="auto">
          <a:xfrm rot="3240000">
            <a:off x="4654550" y="31305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7" name="Oval 15"/>
          <p:cNvSpPr>
            <a:spLocks noChangeArrowheads="1"/>
          </p:cNvSpPr>
          <p:nvPr/>
        </p:nvSpPr>
        <p:spPr bwMode="auto">
          <a:xfrm rot="-840000">
            <a:off x="4273550" y="28257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8" name="AutoShape 16"/>
          <p:cNvSpPr>
            <a:spLocks noChangeArrowheads="1"/>
          </p:cNvSpPr>
          <p:nvPr/>
        </p:nvSpPr>
        <p:spPr bwMode="auto">
          <a:xfrm>
            <a:off x="3816350" y="38163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49" name="AutoShape 17"/>
          <p:cNvSpPr>
            <a:spLocks noChangeArrowheads="1"/>
          </p:cNvSpPr>
          <p:nvPr/>
        </p:nvSpPr>
        <p:spPr bwMode="auto">
          <a:xfrm>
            <a:off x="3968750" y="35877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50" name="AutoShape 18"/>
          <p:cNvSpPr>
            <a:spLocks noChangeArrowheads="1"/>
          </p:cNvSpPr>
          <p:nvPr/>
        </p:nvSpPr>
        <p:spPr bwMode="auto">
          <a:xfrm>
            <a:off x="5949950" y="32067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51" name="Rectangle 19"/>
          <p:cNvSpPr>
            <a:spLocks noChangeArrowheads="1"/>
          </p:cNvSpPr>
          <p:nvPr/>
        </p:nvSpPr>
        <p:spPr bwMode="auto">
          <a:xfrm>
            <a:off x="5873750" y="3663950"/>
            <a:ext cx="368300" cy="292100"/>
          </a:xfrm>
          <a:prstGeom prst="rect">
            <a:avLst/>
          </a:prstGeom>
          <a:solidFill>
            <a:schemeClr val="hlink"/>
          </a:solidFill>
          <a:ln w="12700">
            <a:solidFill>
              <a:schemeClr val="tx1"/>
            </a:solidFill>
            <a:miter lim="800000"/>
            <a:headEnd/>
            <a:tailEnd/>
          </a:ln>
        </p:spPr>
        <p:txBody>
          <a:bodyPr wrap="none" anchor="ctr"/>
          <a:lstStyle/>
          <a:p>
            <a:endParaRPr lang="tr-TR"/>
          </a:p>
        </p:txBody>
      </p:sp>
      <p:sp>
        <p:nvSpPr>
          <p:cNvPr id="69652" name="AutoShape 20"/>
          <p:cNvSpPr>
            <a:spLocks noChangeArrowheads="1"/>
          </p:cNvSpPr>
          <p:nvPr/>
        </p:nvSpPr>
        <p:spPr bwMode="auto">
          <a:xfrm rot="3180000">
            <a:off x="6026150" y="44259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53" name="Oval 21"/>
          <p:cNvSpPr>
            <a:spLocks noChangeArrowheads="1"/>
          </p:cNvSpPr>
          <p:nvPr/>
        </p:nvSpPr>
        <p:spPr bwMode="auto">
          <a:xfrm rot="-840000">
            <a:off x="5873750" y="43497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54" name="Rectangle 22"/>
          <p:cNvSpPr>
            <a:spLocks noChangeArrowheads="1"/>
          </p:cNvSpPr>
          <p:nvPr/>
        </p:nvSpPr>
        <p:spPr bwMode="auto">
          <a:xfrm>
            <a:off x="6935788" y="1830388"/>
            <a:ext cx="1825625" cy="8191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biotinylated primary Ab</a:t>
            </a:r>
          </a:p>
        </p:txBody>
      </p:sp>
      <p:sp>
        <p:nvSpPr>
          <p:cNvPr id="69655" name="Rectangle 23"/>
          <p:cNvSpPr>
            <a:spLocks noChangeArrowheads="1"/>
          </p:cNvSpPr>
          <p:nvPr/>
        </p:nvSpPr>
        <p:spPr bwMode="auto">
          <a:xfrm>
            <a:off x="6935788" y="2973388"/>
            <a:ext cx="15970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biotin</a:t>
            </a:r>
          </a:p>
        </p:txBody>
      </p:sp>
      <p:sp>
        <p:nvSpPr>
          <p:cNvPr id="69656" name="Rectangle 24"/>
          <p:cNvSpPr>
            <a:spLocks noChangeArrowheads="1"/>
          </p:cNvSpPr>
          <p:nvPr/>
        </p:nvSpPr>
        <p:spPr bwMode="auto">
          <a:xfrm>
            <a:off x="6935788" y="3582988"/>
            <a:ext cx="15208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avidin</a:t>
            </a:r>
          </a:p>
        </p:txBody>
      </p:sp>
      <p:sp>
        <p:nvSpPr>
          <p:cNvPr id="69657" name="Rectangle 25"/>
          <p:cNvSpPr>
            <a:spLocks noChangeArrowheads="1"/>
          </p:cNvSpPr>
          <p:nvPr/>
        </p:nvSpPr>
        <p:spPr bwMode="auto">
          <a:xfrm>
            <a:off x="6630988" y="4268788"/>
            <a:ext cx="22066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biotinylated dye</a:t>
            </a:r>
          </a:p>
        </p:txBody>
      </p:sp>
      <p:sp>
        <p:nvSpPr>
          <p:cNvPr id="69658" name="Freeform 26"/>
          <p:cNvSpPr>
            <a:spLocks/>
          </p:cNvSpPr>
          <p:nvPr/>
        </p:nvSpPr>
        <p:spPr bwMode="auto">
          <a:xfrm>
            <a:off x="5486400" y="2133600"/>
            <a:ext cx="1254125" cy="881063"/>
          </a:xfrm>
          <a:custGeom>
            <a:avLst/>
            <a:gdLst>
              <a:gd name="T0" fmla="*/ 0 w 790"/>
              <a:gd name="T1" fmla="*/ 173 h 555"/>
              <a:gd name="T2" fmla="*/ 412 w 790"/>
              <a:gd name="T3" fmla="*/ 173 h 555"/>
              <a:gd name="T4" fmla="*/ 206 w 790"/>
              <a:gd name="T5" fmla="*/ 554 h 555"/>
              <a:gd name="T6" fmla="*/ 412 w 790"/>
              <a:gd name="T7" fmla="*/ 173 h 555"/>
              <a:gd name="T8" fmla="*/ 789 w 790"/>
              <a:gd name="T9" fmla="*/ 0 h 555"/>
              <a:gd name="T10" fmla="*/ 0 60000 65536"/>
              <a:gd name="T11" fmla="*/ 0 60000 65536"/>
              <a:gd name="T12" fmla="*/ 0 60000 65536"/>
              <a:gd name="T13" fmla="*/ 0 60000 65536"/>
              <a:gd name="T14" fmla="*/ 0 60000 65536"/>
              <a:gd name="T15" fmla="*/ 0 w 790"/>
              <a:gd name="T16" fmla="*/ 0 h 555"/>
              <a:gd name="T17" fmla="*/ 790 w 790"/>
              <a:gd name="T18" fmla="*/ 555 h 555"/>
            </a:gdLst>
            <a:ahLst/>
            <a:cxnLst>
              <a:cxn ang="T10">
                <a:pos x="T0" y="T1"/>
              </a:cxn>
              <a:cxn ang="T11">
                <a:pos x="T2" y="T3"/>
              </a:cxn>
              <a:cxn ang="T12">
                <a:pos x="T4" y="T5"/>
              </a:cxn>
              <a:cxn ang="T13">
                <a:pos x="T6" y="T7"/>
              </a:cxn>
              <a:cxn ang="T14">
                <a:pos x="T8" y="T9"/>
              </a:cxn>
            </a:cxnLst>
            <a:rect l="T15" t="T16" r="T17" b="T18"/>
            <a:pathLst>
              <a:path w="790" h="555">
                <a:moveTo>
                  <a:pt x="0" y="173"/>
                </a:moveTo>
                <a:lnTo>
                  <a:pt x="412" y="173"/>
                </a:lnTo>
                <a:lnTo>
                  <a:pt x="206" y="554"/>
                </a:lnTo>
                <a:lnTo>
                  <a:pt x="412" y="173"/>
                </a:lnTo>
                <a:lnTo>
                  <a:pt x="789" y="0"/>
                </a:lnTo>
              </a:path>
            </a:pathLst>
          </a:custGeom>
          <a:noFill/>
          <a:ln w="12700" cap="rnd">
            <a:solidFill>
              <a:schemeClr val="tx1"/>
            </a:solidFill>
            <a:round/>
            <a:headEnd/>
            <a:tailEnd/>
          </a:ln>
        </p:spPr>
        <p:txBody>
          <a:bodyPr/>
          <a:lstStyle/>
          <a:p>
            <a:endParaRPr lang="tr-TR"/>
          </a:p>
        </p:txBody>
      </p:sp>
      <p:sp>
        <p:nvSpPr>
          <p:cNvPr id="69659" name="AutoShape 27"/>
          <p:cNvSpPr>
            <a:spLocks noChangeArrowheads="1"/>
          </p:cNvSpPr>
          <p:nvPr/>
        </p:nvSpPr>
        <p:spPr bwMode="auto">
          <a:xfrm>
            <a:off x="6711950" y="19875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0" name="AutoShape 28"/>
          <p:cNvSpPr>
            <a:spLocks noChangeArrowheads="1"/>
          </p:cNvSpPr>
          <p:nvPr/>
        </p:nvSpPr>
        <p:spPr bwMode="auto">
          <a:xfrm>
            <a:off x="6178550" y="23685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1" name="AutoShape 29"/>
          <p:cNvSpPr>
            <a:spLocks noChangeArrowheads="1"/>
          </p:cNvSpPr>
          <p:nvPr/>
        </p:nvSpPr>
        <p:spPr bwMode="auto">
          <a:xfrm>
            <a:off x="6330950" y="21399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2" name="Text Box 12"/>
          <p:cNvSpPr txBox="1">
            <a:spLocks noChangeArrowheads="1"/>
          </p:cNvSpPr>
          <p:nvPr/>
        </p:nvSpPr>
        <p:spPr bwMode="auto">
          <a:xfrm>
            <a:off x="6351588" y="6521450"/>
            <a:ext cx="2554287" cy="338138"/>
          </a:xfrm>
          <a:prstGeom prst="rect">
            <a:avLst/>
          </a:prstGeom>
          <a:noFill/>
          <a:ln w="9525">
            <a:noFill/>
            <a:miter lim="800000"/>
            <a:headEnd/>
            <a:tailEnd/>
          </a:ln>
        </p:spPr>
        <p:txBody>
          <a:bodyPr wrap="none">
            <a:spAutoFit/>
          </a:bodyPr>
          <a:lstStyle/>
          <a:p>
            <a:pPr eaLnBrk="0" hangingPunct="0"/>
            <a:r>
              <a:rPr lang="tr-TR" sz="1600"/>
              <a:t>Kaynak: </a:t>
            </a:r>
            <a:r>
              <a:rPr lang="en-US" sz="1600"/>
              <a:t>Dr. Carleton Stewart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idx="4294967295"/>
          </p:nvPr>
        </p:nvSpPr>
        <p:spPr>
          <a:xfrm>
            <a:off x="679450" y="153481"/>
            <a:ext cx="7772400" cy="925512"/>
          </a:xfrm>
        </p:spPr>
        <p:txBody>
          <a:bodyPr/>
          <a:lstStyle/>
          <a:p>
            <a:pPr eaLnBrk="1" hangingPunct="1"/>
            <a:r>
              <a:rPr lang="tr-TR" dirty="0" smtClean="0"/>
              <a:t>Gelişimi</a:t>
            </a:r>
            <a:endParaRPr lang="en-US" dirty="0" smtClean="0"/>
          </a:p>
        </p:txBody>
      </p:sp>
      <p:sp>
        <p:nvSpPr>
          <p:cNvPr id="9219" name="Rectangle 1027"/>
          <p:cNvSpPr>
            <a:spLocks noGrp="1" noChangeArrowheads="1"/>
          </p:cNvSpPr>
          <p:nvPr>
            <p:ph type="body" idx="4294967295"/>
          </p:nvPr>
        </p:nvSpPr>
        <p:spPr>
          <a:xfrm>
            <a:off x="512064" y="1078993"/>
            <a:ext cx="8156448" cy="5275833"/>
          </a:xfrm>
        </p:spPr>
        <p:txBody>
          <a:bodyPr>
            <a:normAutofit/>
          </a:bodyPr>
          <a:lstStyle/>
          <a:p>
            <a:pPr marL="342900" indent="-342900" eaLnBrk="1" hangingPunct="1">
              <a:lnSpc>
                <a:spcPct val="80000"/>
              </a:lnSpc>
            </a:pPr>
            <a:r>
              <a:rPr lang="tr-TR" sz="2400" dirty="0" smtClean="0"/>
              <a:t>Tek  renkten çok renge geçiş </a:t>
            </a:r>
            <a:endParaRPr lang="en-US" sz="2400" dirty="0" smtClean="0"/>
          </a:p>
          <a:p>
            <a:pPr lvl="1" eaLnBrk="1" hangingPunct="1">
              <a:lnSpc>
                <a:spcPct val="80000"/>
              </a:lnSpc>
            </a:pPr>
            <a:r>
              <a:rPr lang="tr-TR" sz="2000" dirty="0" smtClean="0"/>
              <a:t>Geleneksel sentetik boyalar</a:t>
            </a:r>
            <a:r>
              <a:rPr lang="en-US" sz="2000" dirty="0" smtClean="0"/>
              <a:t>:  FITC, </a:t>
            </a:r>
            <a:r>
              <a:rPr lang="en-US" sz="2000" dirty="0" err="1" smtClean="0"/>
              <a:t>Rodamin</a:t>
            </a:r>
            <a:r>
              <a:rPr lang="tr-TR" sz="2000" dirty="0" err="1" smtClean="0"/>
              <a:t>ler</a:t>
            </a:r>
            <a:endParaRPr lang="en-US" sz="2000" dirty="0" smtClean="0"/>
          </a:p>
          <a:p>
            <a:pPr lvl="2" eaLnBrk="1" hangingPunct="1">
              <a:lnSpc>
                <a:spcPct val="80000"/>
              </a:lnSpc>
            </a:pPr>
            <a:r>
              <a:rPr lang="tr-TR" sz="1800" dirty="0" smtClean="0"/>
              <a:t>Düşük molekül ağırlığı </a:t>
            </a:r>
            <a:r>
              <a:rPr lang="en-US" sz="1800" dirty="0" smtClean="0"/>
              <a:t>: 400 -1,000</a:t>
            </a:r>
          </a:p>
          <a:p>
            <a:pPr lvl="2" eaLnBrk="1" hangingPunct="1">
              <a:lnSpc>
                <a:spcPct val="80000"/>
              </a:lnSpc>
            </a:pPr>
            <a:r>
              <a:rPr lang="tr-TR" sz="1800" dirty="0" smtClean="0"/>
              <a:t>Düşük </a:t>
            </a:r>
            <a:r>
              <a:rPr lang="tr-TR" sz="1800" dirty="0" err="1" smtClean="0"/>
              <a:t>sensitivite</a:t>
            </a:r>
            <a:endParaRPr lang="en-US" sz="1800" dirty="0" smtClean="0"/>
          </a:p>
          <a:p>
            <a:pPr lvl="1" eaLnBrk="1" hangingPunct="1">
              <a:lnSpc>
                <a:spcPct val="80000"/>
              </a:lnSpc>
            </a:pPr>
            <a:r>
              <a:rPr lang="tr-TR" sz="2000" dirty="0" smtClean="0"/>
              <a:t>Doğal “</a:t>
            </a:r>
            <a:r>
              <a:rPr lang="en-US" sz="2000" dirty="0" err="1" smtClean="0"/>
              <a:t>phycobiliprotein</a:t>
            </a:r>
            <a:r>
              <a:rPr lang="tr-TR" sz="2000" dirty="0" smtClean="0"/>
              <a:t>”</a:t>
            </a:r>
            <a:r>
              <a:rPr lang="en-US" sz="2000" dirty="0" smtClean="0"/>
              <a:t> </a:t>
            </a:r>
            <a:r>
              <a:rPr lang="tr-TR" sz="2000" dirty="0" smtClean="0"/>
              <a:t>boyalar: </a:t>
            </a:r>
            <a:r>
              <a:rPr lang="en-US" sz="2000" dirty="0" smtClean="0"/>
              <a:t>PE, APC</a:t>
            </a:r>
          </a:p>
          <a:p>
            <a:pPr lvl="2" eaLnBrk="1" hangingPunct="1">
              <a:lnSpc>
                <a:spcPct val="80000"/>
              </a:lnSpc>
            </a:pPr>
            <a:r>
              <a:rPr lang="tr-TR" sz="1800" dirty="0" smtClean="0"/>
              <a:t> Molekül ağırlıkları daha büyük </a:t>
            </a:r>
            <a:r>
              <a:rPr lang="en-US" sz="1800" dirty="0" smtClean="0"/>
              <a:t>: 35K – 200 K</a:t>
            </a:r>
          </a:p>
          <a:p>
            <a:pPr lvl="2">
              <a:lnSpc>
                <a:spcPct val="80000"/>
              </a:lnSpc>
            </a:pPr>
            <a:r>
              <a:rPr lang="tr-TR" sz="1800" dirty="0" smtClean="0"/>
              <a:t>Yüksek  </a:t>
            </a:r>
            <a:r>
              <a:rPr lang="tr-TR" sz="1800" dirty="0" err="1" smtClean="0"/>
              <a:t>sensitivite</a:t>
            </a:r>
            <a:r>
              <a:rPr lang="en-US" sz="1800" dirty="0" smtClean="0"/>
              <a:t>	</a:t>
            </a:r>
          </a:p>
          <a:p>
            <a:pPr lvl="1" eaLnBrk="1" hangingPunct="1">
              <a:lnSpc>
                <a:spcPct val="80000"/>
              </a:lnSpc>
            </a:pPr>
            <a:r>
              <a:rPr lang="tr-TR" sz="2000" dirty="0" smtClean="0"/>
              <a:t>Yeni sentetik boyalar</a:t>
            </a:r>
            <a:r>
              <a:rPr lang="en-US" sz="2000" dirty="0" smtClean="0"/>
              <a:t>: Cyanine &amp; </a:t>
            </a:r>
            <a:r>
              <a:rPr lang="en-US" sz="2000" dirty="0" err="1" smtClean="0"/>
              <a:t>Alexa</a:t>
            </a:r>
            <a:r>
              <a:rPr lang="en-US" sz="2000" dirty="0" smtClean="0"/>
              <a:t> </a:t>
            </a:r>
            <a:r>
              <a:rPr lang="tr-TR" sz="2000" dirty="0" smtClean="0"/>
              <a:t>Boyaları</a:t>
            </a:r>
            <a:endParaRPr lang="en-US" sz="2000" dirty="0" smtClean="0"/>
          </a:p>
          <a:p>
            <a:pPr lvl="2">
              <a:lnSpc>
                <a:spcPct val="80000"/>
              </a:lnSpc>
            </a:pPr>
            <a:r>
              <a:rPr lang="tr-TR" sz="1800" dirty="0" smtClean="0"/>
              <a:t>Düşük molekül ağırlığı </a:t>
            </a:r>
          </a:p>
          <a:p>
            <a:pPr lvl="2">
              <a:lnSpc>
                <a:spcPct val="80000"/>
              </a:lnSpc>
            </a:pPr>
            <a:r>
              <a:rPr lang="tr-TR" sz="1800" dirty="0" smtClean="0"/>
              <a:t> Spektral yelpaze genişliyor</a:t>
            </a:r>
            <a:endParaRPr lang="en-US" sz="1800" dirty="0" smtClean="0"/>
          </a:p>
          <a:p>
            <a:pPr marL="342900" indent="-342900" eaLnBrk="1" hangingPunct="1">
              <a:lnSpc>
                <a:spcPct val="80000"/>
              </a:lnSpc>
            </a:pPr>
            <a:r>
              <a:rPr lang="tr-TR" sz="2400" dirty="0" smtClean="0"/>
              <a:t>Yeni boyaların kullanılması için farklı lazerler gerekebilir </a:t>
            </a:r>
            <a:endParaRPr lang="en-US" sz="2400" dirty="0" smtClean="0"/>
          </a:p>
          <a:p>
            <a:pPr lvl="1" eaLnBrk="1" hangingPunct="1">
              <a:lnSpc>
                <a:spcPct val="80000"/>
              </a:lnSpc>
            </a:pPr>
            <a:r>
              <a:rPr lang="tr-TR" sz="2000" dirty="0" smtClean="0"/>
              <a:t>Maliyet artıyor</a:t>
            </a:r>
            <a:endParaRPr lang="en-US" sz="2000" dirty="0" smtClean="0"/>
          </a:p>
          <a:p>
            <a:pPr lvl="1" eaLnBrk="1" hangingPunct="1">
              <a:lnSpc>
                <a:spcPct val="80000"/>
              </a:lnSpc>
            </a:pPr>
            <a:endParaRPr lang="en-US" sz="1000" dirty="0" smtClean="0"/>
          </a:p>
          <a:p>
            <a:pPr marL="342900" indent="-342900" eaLnBrk="1" hangingPunct="1">
              <a:lnSpc>
                <a:spcPct val="80000"/>
              </a:lnSpc>
            </a:pPr>
            <a:r>
              <a:rPr lang="tr-TR" sz="2400" dirty="0" smtClean="0"/>
              <a:t>Çözüm</a:t>
            </a:r>
            <a:r>
              <a:rPr lang="en-US" sz="2400" dirty="0" smtClean="0"/>
              <a:t>: </a:t>
            </a:r>
            <a:r>
              <a:rPr lang="tr-TR" sz="2400" dirty="0" smtClean="0"/>
              <a:t>“</a:t>
            </a:r>
            <a:r>
              <a:rPr lang="en-US" sz="2400" dirty="0" smtClean="0"/>
              <a:t>Tandem Dyes</a:t>
            </a:r>
            <a:r>
              <a:rPr lang="tr-TR" sz="2400" dirty="0" smtClean="0"/>
              <a:t>”  geliştirilmesi</a:t>
            </a:r>
            <a:endParaRPr lang="en-US" sz="2400" dirty="0" smtClean="0"/>
          </a:p>
          <a:p>
            <a:pPr lvl="1" eaLnBrk="1" hangingPunct="1">
              <a:lnSpc>
                <a:spcPct val="80000"/>
              </a:lnSpc>
            </a:pPr>
            <a:r>
              <a:rPr lang="tr-TR" sz="2000" dirty="0" smtClean="0"/>
              <a:t>Gereken lazer sayısı azalır</a:t>
            </a:r>
            <a:endParaRPr lang="en-US" sz="2000" dirty="0" smtClean="0"/>
          </a:p>
          <a:p>
            <a:pPr lvl="1" eaLnBrk="1" hangingPunct="1">
              <a:lnSpc>
                <a:spcPct val="80000"/>
              </a:lnSpc>
            </a:pPr>
            <a:r>
              <a:rPr lang="tr-TR" sz="2000" dirty="0" smtClean="0"/>
              <a:t>Kullanılabilecek renk sayısı artar</a:t>
            </a: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sz="2800" dirty="0" err="1" smtClean="0">
                <a:solidFill>
                  <a:srgbClr val="FF0000"/>
                </a:solidFill>
              </a:rPr>
              <a:t>Nükleik</a:t>
            </a:r>
            <a:r>
              <a:rPr lang="tr-TR" sz="2800" dirty="0" smtClean="0">
                <a:solidFill>
                  <a:srgbClr val="FF0000"/>
                </a:solidFill>
              </a:rPr>
              <a:t> Asit boyaları: Uygulamalar </a:t>
            </a:r>
            <a:endParaRPr lang="en-US" sz="2800" dirty="0" smtClean="0"/>
          </a:p>
        </p:txBody>
      </p:sp>
      <p:sp>
        <p:nvSpPr>
          <p:cNvPr id="7171" name="Rectangle 3"/>
          <p:cNvSpPr>
            <a:spLocks noGrp="1" noChangeArrowheads="1"/>
          </p:cNvSpPr>
          <p:nvPr>
            <p:ph type="body" idx="1"/>
          </p:nvPr>
        </p:nvSpPr>
        <p:spPr>
          <a:xfrm>
            <a:off x="762000" y="1524000"/>
            <a:ext cx="7620000" cy="5029200"/>
          </a:xfrm>
        </p:spPr>
        <p:txBody>
          <a:bodyPr/>
          <a:lstStyle/>
          <a:p>
            <a:pPr eaLnBrk="1" hangingPunct="1">
              <a:lnSpc>
                <a:spcPct val="95000"/>
              </a:lnSpc>
              <a:spcBef>
                <a:spcPct val="15000"/>
              </a:spcBef>
            </a:pPr>
            <a:r>
              <a:rPr lang="en-US" dirty="0" smtClean="0"/>
              <a:t>DNA </a:t>
            </a:r>
            <a:r>
              <a:rPr lang="en-US" dirty="0" err="1" smtClean="0"/>
              <a:t>ploi</a:t>
            </a:r>
            <a:r>
              <a:rPr lang="tr-TR" dirty="0" err="1" smtClean="0"/>
              <a:t>di</a:t>
            </a:r>
            <a:endParaRPr lang="en-US" dirty="0" smtClean="0"/>
          </a:p>
          <a:p>
            <a:pPr eaLnBrk="1" hangingPunct="1">
              <a:lnSpc>
                <a:spcPct val="95000"/>
              </a:lnSpc>
              <a:spcBef>
                <a:spcPct val="15000"/>
              </a:spcBef>
            </a:pPr>
            <a:r>
              <a:rPr lang="tr-TR" dirty="0" smtClean="0"/>
              <a:t>Hücre </a:t>
            </a:r>
            <a:r>
              <a:rPr lang="tr-TR" dirty="0" err="1" smtClean="0"/>
              <a:t>siklusu</a:t>
            </a:r>
            <a:r>
              <a:rPr lang="tr-TR" dirty="0" smtClean="0"/>
              <a:t> analizi</a:t>
            </a:r>
            <a:endParaRPr lang="en-US" dirty="0" smtClean="0"/>
          </a:p>
          <a:p>
            <a:pPr lvl="1" eaLnBrk="1" hangingPunct="1">
              <a:lnSpc>
                <a:spcPct val="95000"/>
              </a:lnSpc>
              <a:spcBef>
                <a:spcPct val="15000"/>
              </a:spcBef>
            </a:pPr>
            <a:r>
              <a:rPr lang="en-US" dirty="0" smtClean="0">
                <a:solidFill>
                  <a:schemeClr val="accent2"/>
                </a:solidFill>
              </a:rPr>
              <a:t>DNA </a:t>
            </a:r>
            <a:r>
              <a:rPr lang="tr-TR" dirty="0" smtClean="0">
                <a:solidFill>
                  <a:schemeClr val="accent2"/>
                </a:solidFill>
              </a:rPr>
              <a:t>içeriği</a:t>
            </a:r>
            <a:endParaRPr lang="en-US" dirty="0" smtClean="0">
              <a:solidFill>
                <a:schemeClr val="accent2"/>
              </a:solidFill>
            </a:endParaRPr>
          </a:p>
          <a:p>
            <a:pPr lvl="1" eaLnBrk="1" hangingPunct="1">
              <a:lnSpc>
                <a:spcPct val="95000"/>
              </a:lnSpc>
              <a:spcBef>
                <a:spcPct val="15000"/>
              </a:spcBef>
            </a:pPr>
            <a:r>
              <a:rPr lang="en-US" dirty="0" err="1" smtClean="0">
                <a:solidFill>
                  <a:schemeClr val="accent2"/>
                </a:solidFill>
              </a:rPr>
              <a:t>BrdU</a:t>
            </a:r>
            <a:r>
              <a:rPr lang="en-US" dirty="0" smtClean="0">
                <a:solidFill>
                  <a:schemeClr val="accent2"/>
                </a:solidFill>
              </a:rPr>
              <a:t> </a:t>
            </a:r>
            <a:r>
              <a:rPr lang="tr-TR" dirty="0" smtClean="0">
                <a:solidFill>
                  <a:schemeClr val="accent2"/>
                </a:solidFill>
              </a:rPr>
              <a:t> işaretlemesi</a:t>
            </a:r>
            <a:endParaRPr lang="en-US" dirty="0" smtClean="0">
              <a:solidFill>
                <a:schemeClr val="accent2"/>
              </a:solidFill>
            </a:endParaRPr>
          </a:p>
          <a:p>
            <a:pPr eaLnBrk="1" hangingPunct="1">
              <a:lnSpc>
                <a:spcPct val="95000"/>
              </a:lnSpc>
              <a:spcBef>
                <a:spcPct val="15000"/>
              </a:spcBef>
            </a:pPr>
            <a:r>
              <a:rPr lang="tr-TR" dirty="0" err="1" smtClean="0"/>
              <a:t>Apoptozun</a:t>
            </a:r>
            <a:r>
              <a:rPr lang="tr-TR" dirty="0" smtClean="0"/>
              <a:t> </a:t>
            </a:r>
            <a:r>
              <a:rPr lang="tr-TR" dirty="0" err="1" smtClean="0"/>
              <a:t>belirlenmei</a:t>
            </a:r>
            <a:endParaRPr lang="en-US" dirty="0" smtClean="0"/>
          </a:p>
          <a:p>
            <a:pPr lvl="1" eaLnBrk="1" hangingPunct="1">
              <a:lnSpc>
                <a:spcPct val="95000"/>
              </a:lnSpc>
              <a:spcBef>
                <a:spcPct val="15000"/>
              </a:spcBef>
            </a:pPr>
            <a:r>
              <a:rPr lang="en-US" dirty="0" smtClean="0">
                <a:solidFill>
                  <a:schemeClr val="accent2"/>
                </a:solidFill>
              </a:rPr>
              <a:t>PI</a:t>
            </a:r>
          </a:p>
          <a:p>
            <a:pPr lvl="1" eaLnBrk="1" hangingPunct="1">
              <a:lnSpc>
                <a:spcPct val="95000"/>
              </a:lnSpc>
              <a:spcBef>
                <a:spcPct val="15000"/>
              </a:spcBef>
            </a:pPr>
            <a:r>
              <a:rPr lang="tr-TR" dirty="0" smtClean="0">
                <a:solidFill>
                  <a:schemeClr val="accent2"/>
                </a:solidFill>
              </a:rPr>
              <a:t>Hücre canlılığının değerlendirilmesi </a:t>
            </a:r>
            <a:r>
              <a:rPr lang="en-US" dirty="0" smtClean="0">
                <a:solidFill>
                  <a:schemeClr val="accent2"/>
                </a:solidFill>
              </a:rPr>
              <a:t>PI/TO</a:t>
            </a:r>
          </a:p>
          <a:p>
            <a:pPr lvl="1" eaLnBrk="1" hangingPunct="1">
              <a:lnSpc>
                <a:spcPct val="95000"/>
              </a:lnSpc>
              <a:spcBef>
                <a:spcPct val="15000"/>
              </a:spcBef>
            </a:pPr>
            <a:r>
              <a:rPr lang="en-US" dirty="0" smtClean="0">
                <a:solidFill>
                  <a:schemeClr val="accent2"/>
                </a:solidFill>
              </a:rPr>
              <a:t>TUNEL assay</a:t>
            </a:r>
          </a:p>
          <a:p>
            <a:pPr eaLnBrk="1" hangingPunct="1">
              <a:lnSpc>
                <a:spcPct val="95000"/>
              </a:lnSpc>
              <a:spcBef>
                <a:spcPct val="15000"/>
              </a:spcBef>
            </a:pPr>
            <a:r>
              <a:rPr lang="en-US" dirty="0" smtClean="0"/>
              <a:t>Side population analysis (stem cells)</a:t>
            </a:r>
          </a:p>
          <a:p>
            <a:pPr lvl="1" eaLnBrk="1" hangingPunct="1">
              <a:lnSpc>
                <a:spcPct val="95000"/>
              </a:lnSpc>
              <a:spcBef>
                <a:spcPct val="15000"/>
              </a:spcBef>
            </a:pPr>
            <a:r>
              <a:rPr lang="en-US" dirty="0" smtClean="0">
                <a:solidFill>
                  <a:schemeClr val="accent2"/>
                </a:solidFill>
              </a:rPr>
              <a:t>Hoechst </a:t>
            </a:r>
            <a:r>
              <a:rPr lang="tr-TR" dirty="0" smtClean="0">
                <a:solidFill>
                  <a:schemeClr val="accent2"/>
                </a:solidFill>
              </a:rPr>
              <a:t> boyası </a:t>
            </a:r>
            <a:endParaRPr lang="en-US" dirty="0" smtClean="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1000" y="838200"/>
            <a:ext cx="8077200" cy="5486400"/>
          </a:xfrm>
          <a:prstGeom prst="rect">
            <a:avLst/>
          </a:prstGeom>
          <a:solidFill>
            <a:schemeClr val="accent2"/>
          </a:solidFill>
          <a:ln w="9525">
            <a:solidFill>
              <a:schemeClr val="tx1"/>
            </a:solidFill>
            <a:miter lim="800000"/>
            <a:headEnd/>
            <a:tailEnd/>
          </a:ln>
        </p:spPr>
        <p:txBody>
          <a:bodyPr wrap="none" anchor="ctr"/>
          <a:lstStyle/>
          <a:p>
            <a:endParaRPr lang="tr-TR" sz="1800">
              <a:latin typeface="Century Gothic" charset="-94"/>
            </a:endParaRPr>
          </a:p>
        </p:txBody>
      </p:sp>
      <p:sp>
        <p:nvSpPr>
          <p:cNvPr id="77827" name="Rectangle 3"/>
          <p:cNvSpPr>
            <a:spLocks noGrp="1" noChangeArrowheads="1"/>
          </p:cNvSpPr>
          <p:nvPr>
            <p:ph type="title"/>
          </p:nvPr>
        </p:nvSpPr>
        <p:spPr>
          <a:xfrm>
            <a:off x="1371600" y="152400"/>
            <a:ext cx="6705600" cy="742950"/>
          </a:xfrm>
        </p:spPr>
        <p:txBody>
          <a:bodyPr lIns="88900" tIns="44450" rIns="88900" bIns="44450" anchor="b"/>
          <a:lstStyle/>
          <a:p>
            <a:pPr marL="484632" indent="0" defTabSz="887413" eaLnBrk="1" fontAlgn="auto" hangingPunct="1">
              <a:spcAft>
                <a:spcPts val="0"/>
              </a:spcAft>
              <a:defRPr/>
            </a:pPr>
            <a:r>
              <a:rPr lang="en-US" sz="3600" dirty="0">
                <a:solidFill>
                  <a:schemeClr val="accent1">
                    <a:tint val="83000"/>
                    <a:satMod val="150000"/>
                  </a:schemeClr>
                </a:solidFill>
                <a:ea typeface="+mj-ea"/>
              </a:rPr>
              <a:t>Normal </a:t>
            </a:r>
            <a:r>
              <a:rPr lang="tr-TR" sz="3600" dirty="0" smtClean="0">
                <a:solidFill>
                  <a:schemeClr val="accent1">
                    <a:tint val="83000"/>
                    <a:satMod val="150000"/>
                  </a:schemeClr>
                </a:solidFill>
                <a:ea typeface="+mj-ea"/>
              </a:rPr>
              <a:t>Hücre Döngüsü</a:t>
            </a:r>
            <a:endParaRPr lang="en-US" sz="3600" dirty="0">
              <a:solidFill>
                <a:schemeClr val="accent1">
                  <a:tint val="83000"/>
                  <a:satMod val="150000"/>
                </a:schemeClr>
              </a:solidFill>
              <a:ea typeface="+mj-ea"/>
            </a:endParaRPr>
          </a:p>
        </p:txBody>
      </p:sp>
      <p:sp>
        <p:nvSpPr>
          <p:cNvPr id="77828" name="Rectangle 4"/>
          <p:cNvSpPr>
            <a:spLocks noChangeArrowheads="1"/>
          </p:cNvSpPr>
          <p:nvPr/>
        </p:nvSpPr>
        <p:spPr bwMode="auto">
          <a:xfrm>
            <a:off x="4089400" y="1000125"/>
            <a:ext cx="571500" cy="565150"/>
          </a:xfrm>
          <a:prstGeom prst="rect">
            <a:avLst/>
          </a:prstGeom>
          <a:noFill/>
          <a:ln w="50800">
            <a:noFill/>
            <a:miter lim="800000"/>
            <a:headEnd/>
            <a:tailEnd/>
          </a:ln>
          <a:effectLst/>
        </p:spPr>
        <p:txBody>
          <a:bodyPr wrap="none" lIns="88900" tIns="44450" rIns="88900" bIns="44450">
            <a:spAutoFit/>
          </a:bodyPr>
          <a:lstStyle/>
          <a:p>
            <a:pPr defTabSz="1276350" eaLnBrk="0" hangingPunct="0"/>
            <a:r>
              <a:rPr lang="en-US" sz="2700" b="1">
                <a:solidFill>
                  <a:srgbClr val="FFFF00"/>
                </a:solidFill>
                <a:effectLst>
                  <a:outerShdw blurRad="38100" dist="38100" dir="2700000" algn="tl">
                    <a:srgbClr val="000000"/>
                  </a:outerShdw>
                </a:effectLst>
                <a:latin typeface="Arial" charset="0"/>
              </a:rPr>
              <a:t>G</a:t>
            </a:r>
            <a:r>
              <a:rPr lang="en-US" sz="2700" b="1" baseline="-25000">
                <a:solidFill>
                  <a:srgbClr val="FFFF00"/>
                </a:solidFill>
                <a:effectLst>
                  <a:outerShdw blurRad="38100" dist="38100" dir="2700000" algn="tl">
                    <a:srgbClr val="000000"/>
                  </a:outerShdw>
                </a:effectLst>
                <a:latin typeface="Arial" charset="0"/>
              </a:rPr>
              <a:t>0</a:t>
            </a:r>
          </a:p>
        </p:txBody>
      </p:sp>
      <p:sp>
        <p:nvSpPr>
          <p:cNvPr id="87045" name="Freeform 5"/>
          <p:cNvSpPr>
            <a:spLocks/>
          </p:cNvSpPr>
          <p:nvPr/>
        </p:nvSpPr>
        <p:spPr bwMode="auto">
          <a:xfrm>
            <a:off x="1547813" y="908050"/>
            <a:ext cx="6745287" cy="4049713"/>
          </a:xfrm>
          <a:custGeom>
            <a:avLst/>
            <a:gdLst>
              <a:gd name="T0" fmla="*/ 0 w 4631"/>
              <a:gd name="T1" fmla="*/ 0 h 2483"/>
              <a:gd name="T2" fmla="*/ 6743830 w 4631"/>
              <a:gd name="T3" fmla="*/ 0 h 2483"/>
              <a:gd name="T4" fmla="*/ 6743830 w 4631"/>
              <a:gd name="T5" fmla="*/ 4048082 h 2483"/>
              <a:gd name="T6" fmla="*/ 0 w 4631"/>
              <a:gd name="T7" fmla="*/ 4048082 h 2483"/>
              <a:gd name="T8" fmla="*/ 0 w 4631"/>
              <a:gd name="T9" fmla="*/ 0 h 2483"/>
              <a:gd name="T10" fmla="*/ 0 60000 65536"/>
              <a:gd name="T11" fmla="*/ 0 60000 65536"/>
              <a:gd name="T12" fmla="*/ 0 60000 65536"/>
              <a:gd name="T13" fmla="*/ 0 60000 65536"/>
              <a:gd name="T14" fmla="*/ 0 60000 65536"/>
              <a:gd name="T15" fmla="*/ 0 w 4631"/>
              <a:gd name="T16" fmla="*/ 0 h 2483"/>
              <a:gd name="T17" fmla="*/ 4631 w 4631"/>
              <a:gd name="T18" fmla="*/ 2483 h 2483"/>
            </a:gdLst>
            <a:ahLst/>
            <a:cxnLst>
              <a:cxn ang="T10">
                <a:pos x="T0" y="T1"/>
              </a:cxn>
              <a:cxn ang="T11">
                <a:pos x="T2" y="T3"/>
              </a:cxn>
              <a:cxn ang="T12">
                <a:pos x="T4" y="T5"/>
              </a:cxn>
              <a:cxn ang="T13">
                <a:pos x="T6" y="T7"/>
              </a:cxn>
              <a:cxn ang="T14">
                <a:pos x="T8" y="T9"/>
              </a:cxn>
            </a:cxnLst>
            <a:rect l="T15" t="T16" r="T17" b="T18"/>
            <a:pathLst>
              <a:path w="4631" h="2483">
                <a:moveTo>
                  <a:pt x="0" y="0"/>
                </a:moveTo>
                <a:lnTo>
                  <a:pt x="4630" y="0"/>
                </a:lnTo>
                <a:lnTo>
                  <a:pt x="4630" y="2482"/>
                </a:lnTo>
                <a:lnTo>
                  <a:pt x="0" y="2482"/>
                </a:lnTo>
                <a:lnTo>
                  <a:pt x="0" y="0"/>
                </a:lnTo>
              </a:path>
            </a:pathLst>
          </a:custGeom>
          <a:solidFill>
            <a:srgbClr val="CCECFF"/>
          </a:solidFill>
          <a:ln w="12700" cap="rnd">
            <a:solidFill>
              <a:srgbClr val="B1F3FF"/>
            </a:solidFill>
            <a:round/>
            <a:headEnd/>
            <a:tailEnd/>
          </a:ln>
        </p:spPr>
        <p:txBody>
          <a:bodyPr/>
          <a:lstStyle/>
          <a:p>
            <a:endParaRPr lang="tr-TR"/>
          </a:p>
        </p:txBody>
      </p:sp>
      <p:sp>
        <p:nvSpPr>
          <p:cNvPr id="87046" name="Freeform 6"/>
          <p:cNvSpPr>
            <a:spLocks/>
          </p:cNvSpPr>
          <p:nvPr/>
        </p:nvSpPr>
        <p:spPr bwMode="auto">
          <a:xfrm>
            <a:off x="3308350" y="4551363"/>
            <a:ext cx="1985963" cy="436562"/>
          </a:xfrm>
          <a:custGeom>
            <a:avLst/>
            <a:gdLst>
              <a:gd name="T0" fmla="*/ 0 w 1364"/>
              <a:gd name="T1" fmla="*/ 0 h 267"/>
              <a:gd name="T2" fmla="*/ 115023 w 1364"/>
              <a:gd name="T3" fmla="*/ 434927 h 267"/>
              <a:gd name="T4" fmla="*/ 1926268 w 1364"/>
              <a:gd name="T5" fmla="*/ 434927 h 267"/>
              <a:gd name="T6" fmla="*/ 1984507 w 1364"/>
              <a:gd name="T7" fmla="*/ 119360 h 267"/>
              <a:gd name="T8" fmla="*/ 0 w 1364"/>
              <a:gd name="T9" fmla="*/ 0 h 267"/>
              <a:gd name="T10" fmla="*/ 0 60000 65536"/>
              <a:gd name="T11" fmla="*/ 0 60000 65536"/>
              <a:gd name="T12" fmla="*/ 0 60000 65536"/>
              <a:gd name="T13" fmla="*/ 0 60000 65536"/>
              <a:gd name="T14" fmla="*/ 0 60000 65536"/>
              <a:gd name="T15" fmla="*/ 0 w 1364"/>
              <a:gd name="T16" fmla="*/ 0 h 267"/>
              <a:gd name="T17" fmla="*/ 1364 w 1364"/>
              <a:gd name="T18" fmla="*/ 267 h 267"/>
            </a:gdLst>
            <a:ahLst/>
            <a:cxnLst>
              <a:cxn ang="T10">
                <a:pos x="T0" y="T1"/>
              </a:cxn>
              <a:cxn ang="T11">
                <a:pos x="T2" y="T3"/>
              </a:cxn>
              <a:cxn ang="T12">
                <a:pos x="T4" y="T5"/>
              </a:cxn>
              <a:cxn ang="T13">
                <a:pos x="T6" y="T7"/>
              </a:cxn>
              <a:cxn ang="T14">
                <a:pos x="T8" y="T9"/>
              </a:cxn>
            </a:cxnLst>
            <a:rect l="T15" t="T16" r="T17" b="T18"/>
            <a:pathLst>
              <a:path w="1364" h="267">
                <a:moveTo>
                  <a:pt x="0" y="0"/>
                </a:moveTo>
                <a:lnTo>
                  <a:pt x="79" y="266"/>
                </a:lnTo>
                <a:lnTo>
                  <a:pt x="1323" y="266"/>
                </a:lnTo>
                <a:lnTo>
                  <a:pt x="1363" y="73"/>
                </a:lnTo>
                <a:lnTo>
                  <a:pt x="0" y="0"/>
                </a:lnTo>
              </a:path>
            </a:pathLst>
          </a:custGeom>
          <a:solidFill>
            <a:srgbClr val="F89700"/>
          </a:solidFill>
          <a:ln w="25400" cap="rnd">
            <a:solidFill>
              <a:srgbClr val="FFFFFF"/>
            </a:solidFill>
            <a:round/>
            <a:headEnd/>
            <a:tailEnd/>
          </a:ln>
        </p:spPr>
        <p:txBody>
          <a:bodyPr/>
          <a:lstStyle/>
          <a:p>
            <a:endParaRPr lang="tr-TR"/>
          </a:p>
        </p:txBody>
      </p:sp>
      <p:sp>
        <p:nvSpPr>
          <p:cNvPr id="87047" name="Freeform 7"/>
          <p:cNvSpPr>
            <a:spLocks/>
          </p:cNvSpPr>
          <p:nvPr/>
        </p:nvSpPr>
        <p:spPr bwMode="auto">
          <a:xfrm>
            <a:off x="2649538" y="1177925"/>
            <a:ext cx="773112" cy="3829050"/>
          </a:xfrm>
          <a:custGeom>
            <a:avLst/>
            <a:gdLst>
              <a:gd name="T0" fmla="*/ 0 w 531"/>
              <a:gd name="T1" fmla="*/ 3827419 h 2348"/>
              <a:gd name="T2" fmla="*/ 164523 w 531"/>
              <a:gd name="T3" fmla="*/ 3176742 h 2348"/>
              <a:gd name="T4" fmla="*/ 241688 w 531"/>
              <a:gd name="T5" fmla="*/ 1857448 h 2348"/>
              <a:gd name="T6" fmla="*/ 260616 w 531"/>
              <a:gd name="T7" fmla="*/ 782770 h 2348"/>
              <a:gd name="T8" fmla="*/ 288279 w 531"/>
              <a:gd name="T9" fmla="*/ 132092 h 2348"/>
              <a:gd name="T10" fmla="*/ 345061 w 531"/>
              <a:gd name="T11" fmla="*/ 0 h 2348"/>
              <a:gd name="T12" fmla="*/ 409123 w 531"/>
              <a:gd name="T13" fmla="*/ 239723 h 2348"/>
              <a:gd name="T14" fmla="*/ 462994 w 531"/>
              <a:gd name="T15" fmla="*/ 1196986 h 2348"/>
              <a:gd name="T16" fmla="*/ 553263 w 531"/>
              <a:gd name="T17" fmla="*/ 2630433 h 2348"/>
              <a:gd name="T18" fmla="*/ 592574 w 531"/>
              <a:gd name="T19" fmla="*/ 3152280 h 2348"/>
              <a:gd name="T20" fmla="*/ 771656 w 531"/>
              <a:gd name="T21" fmla="*/ 3827419 h 2348"/>
              <a:gd name="T22" fmla="*/ 0 w 531"/>
              <a:gd name="T23" fmla="*/ 3827419 h 2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2348"/>
              <a:gd name="T38" fmla="*/ 531 w 531"/>
              <a:gd name="T39" fmla="*/ 2348 h 2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2348">
                <a:moveTo>
                  <a:pt x="0" y="2347"/>
                </a:moveTo>
                <a:lnTo>
                  <a:pt x="113" y="1948"/>
                </a:lnTo>
                <a:lnTo>
                  <a:pt x="166" y="1139"/>
                </a:lnTo>
                <a:lnTo>
                  <a:pt x="179" y="480"/>
                </a:lnTo>
                <a:lnTo>
                  <a:pt x="198" y="81"/>
                </a:lnTo>
                <a:lnTo>
                  <a:pt x="237" y="0"/>
                </a:lnTo>
                <a:lnTo>
                  <a:pt x="281" y="147"/>
                </a:lnTo>
                <a:lnTo>
                  <a:pt x="318" y="734"/>
                </a:lnTo>
                <a:lnTo>
                  <a:pt x="380" y="1613"/>
                </a:lnTo>
                <a:lnTo>
                  <a:pt x="407" y="1933"/>
                </a:lnTo>
                <a:lnTo>
                  <a:pt x="530" y="2347"/>
                </a:lnTo>
                <a:lnTo>
                  <a:pt x="0" y="2347"/>
                </a:lnTo>
              </a:path>
            </a:pathLst>
          </a:custGeom>
          <a:solidFill>
            <a:schemeClr val="tx2"/>
          </a:solidFill>
          <a:ln w="50800" cap="rnd">
            <a:noFill/>
            <a:round/>
            <a:headEnd/>
            <a:tailEnd/>
          </a:ln>
        </p:spPr>
        <p:txBody>
          <a:bodyPr/>
          <a:lstStyle/>
          <a:p>
            <a:endParaRPr lang="tr-TR"/>
          </a:p>
        </p:txBody>
      </p:sp>
      <p:sp>
        <p:nvSpPr>
          <p:cNvPr id="87048" name="Line 8"/>
          <p:cNvSpPr>
            <a:spLocks noChangeShapeType="1"/>
          </p:cNvSpPr>
          <p:nvPr/>
        </p:nvSpPr>
        <p:spPr bwMode="auto">
          <a:xfrm>
            <a:off x="2160588" y="5024438"/>
            <a:ext cx="0" cy="52387"/>
          </a:xfrm>
          <a:prstGeom prst="line">
            <a:avLst/>
          </a:prstGeom>
          <a:noFill/>
          <a:ln w="12700">
            <a:solidFill>
              <a:srgbClr val="B1F3FF"/>
            </a:solidFill>
            <a:round/>
            <a:headEnd/>
            <a:tailEnd/>
          </a:ln>
        </p:spPr>
        <p:txBody>
          <a:bodyPr wrap="none" anchor="ctr"/>
          <a:lstStyle/>
          <a:p>
            <a:endParaRPr lang="tr-TR"/>
          </a:p>
        </p:txBody>
      </p:sp>
      <p:sp>
        <p:nvSpPr>
          <p:cNvPr id="87049" name="Line 9"/>
          <p:cNvSpPr>
            <a:spLocks noChangeShapeType="1"/>
          </p:cNvSpPr>
          <p:nvPr/>
        </p:nvSpPr>
        <p:spPr bwMode="auto">
          <a:xfrm>
            <a:off x="2822575" y="5070475"/>
            <a:ext cx="0" cy="49213"/>
          </a:xfrm>
          <a:prstGeom prst="line">
            <a:avLst/>
          </a:prstGeom>
          <a:noFill/>
          <a:ln w="12700">
            <a:solidFill>
              <a:srgbClr val="B1F3FF"/>
            </a:solidFill>
            <a:round/>
            <a:headEnd/>
            <a:tailEnd/>
          </a:ln>
        </p:spPr>
        <p:txBody>
          <a:bodyPr wrap="none" anchor="ctr"/>
          <a:lstStyle/>
          <a:p>
            <a:endParaRPr lang="tr-TR"/>
          </a:p>
        </p:txBody>
      </p:sp>
      <p:sp>
        <p:nvSpPr>
          <p:cNvPr id="87050" name="Line 10"/>
          <p:cNvSpPr>
            <a:spLocks noChangeShapeType="1"/>
          </p:cNvSpPr>
          <p:nvPr/>
        </p:nvSpPr>
        <p:spPr bwMode="auto">
          <a:xfrm>
            <a:off x="6762750" y="5024438"/>
            <a:ext cx="0" cy="52387"/>
          </a:xfrm>
          <a:prstGeom prst="line">
            <a:avLst/>
          </a:prstGeom>
          <a:noFill/>
          <a:ln w="12700">
            <a:solidFill>
              <a:srgbClr val="B1F3FF"/>
            </a:solidFill>
            <a:round/>
            <a:headEnd/>
            <a:tailEnd/>
          </a:ln>
        </p:spPr>
        <p:txBody>
          <a:bodyPr wrap="none" anchor="ctr"/>
          <a:lstStyle/>
          <a:p>
            <a:endParaRPr lang="tr-TR"/>
          </a:p>
        </p:txBody>
      </p:sp>
      <p:sp>
        <p:nvSpPr>
          <p:cNvPr id="87051" name="Line 11"/>
          <p:cNvSpPr>
            <a:spLocks noChangeShapeType="1"/>
          </p:cNvSpPr>
          <p:nvPr/>
        </p:nvSpPr>
        <p:spPr bwMode="auto">
          <a:xfrm>
            <a:off x="7419975" y="5024438"/>
            <a:ext cx="0" cy="52387"/>
          </a:xfrm>
          <a:prstGeom prst="line">
            <a:avLst/>
          </a:prstGeom>
          <a:noFill/>
          <a:ln w="12700">
            <a:solidFill>
              <a:srgbClr val="B1F3FF"/>
            </a:solidFill>
            <a:round/>
            <a:headEnd/>
            <a:tailEnd/>
          </a:ln>
        </p:spPr>
        <p:txBody>
          <a:bodyPr wrap="none" anchor="ctr"/>
          <a:lstStyle/>
          <a:p>
            <a:endParaRPr lang="tr-TR"/>
          </a:p>
        </p:txBody>
      </p:sp>
      <p:sp>
        <p:nvSpPr>
          <p:cNvPr id="87052" name="Line 12"/>
          <p:cNvSpPr>
            <a:spLocks noChangeShapeType="1"/>
          </p:cNvSpPr>
          <p:nvPr/>
        </p:nvSpPr>
        <p:spPr bwMode="auto">
          <a:xfrm>
            <a:off x="8083550" y="5024438"/>
            <a:ext cx="0" cy="52387"/>
          </a:xfrm>
          <a:prstGeom prst="line">
            <a:avLst/>
          </a:prstGeom>
          <a:noFill/>
          <a:ln w="12700">
            <a:solidFill>
              <a:srgbClr val="B1F3FF"/>
            </a:solidFill>
            <a:round/>
            <a:headEnd/>
            <a:tailEnd/>
          </a:ln>
        </p:spPr>
        <p:txBody>
          <a:bodyPr wrap="none" anchor="ctr"/>
          <a:lstStyle/>
          <a:p>
            <a:endParaRPr lang="tr-TR"/>
          </a:p>
        </p:txBody>
      </p:sp>
      <p:sp>
        <p:nvSpPr>
          <p:cNvPr id="87053" name="Line 13"/>
          <p:cNvSpPr>
            <a:spLocks noChangeShapeType="1"/>
          </p:cNvSpPr>
          <p:nvPr/>
        </p:nvSpPr>
        <p:spPr bwMode="auto">
          <a:xfrm>
            <a:off x="3465513" y="5033963"/>
            <a:ext cx="0" cy="63500"/>
          </a:xfrm>
          <a:prstGeom prst="line">
            <a:avLst/>
          </a:prstGeom>
          <a:noFill/>
          <a:ln w="12700">
            <a:solidFill>
              <a:srgbClr val="B1F3FF"/>
            </a:solidFill>
            <a:round/>
            <a:headEnd/>
            <a:tailEnd/>
          </a:ln>
        </p:spPr>
        <p:txBody>
          <a:bodyPr wrap="none" anchor="ctr"/>
          <a:lstStyle/>
          <a:p>
            <a:endParaRPr lang="tr-TR"/>
          </a:p>
        </p:txBody>
      </p:sp>
      <p:sp>
        <p:nvSpPr>
          <p:cNvPr id="87054" name="Line 14"/>
          <p:cNvSpPr>
            <a:spLocks noChangeShapeType="1"/>
          </p:cNvSpPr>
          <p:nvPr/>
        </p:nvSpPr>
        <p:spPr bwMode="auto">
          <a:xfrm>
            <a:off x="4179888" y="5021263"/>
            <a:ext cx="0" cy="65087"/>
          </a:xfrm>
          <a:prstGeom prst="line">
            <a:avLst/>
          </a:prstGeom>
          <a:noFill/>
          <a:ln w="12700">
            <a:solidFill>
              <a:srgbClr val="B1F3FF"/>
            </a:solidFill>
            <a:round/>
            <a:headEnd/>
            <a:tailEnd/>
          </a:ln>
        </p:spPr>
        <p:txBody>
          <a:bodyPr wrap="none" anchor="ctr"/>
          <a:lstStyle/>
          <a:p>
            <a:endParaRPr lang="tr-TR"/>
          </a:p>
        </p:txBody>
      </p:sp>
      <p:sp>
        <p:nvSpPr>
          <p:cNvPr id="87055" name="Line 15"/>
          <p:cNvSpPr>
            <a:spLocks noChangeShapeType="1"/>
          </p:cNvSpPr>
          <p:nvPr/>
        </p:nvSpPr>
        <p:spPr bwMode="auto">
          <a:xfrm>
            <a:off x="4819650" y="5021263"/>
            <a:ext cx="0" cy="58737"/>
          </a:xfrm>
          <a:prstGeom prst="line">
            <a:avLst/>
          </a:prstGeom>
          <a:noFill/>
          <a:ln w="12700">
            <a:solidFill>
              <a:srgbClr val="B1F3FF"/>
            </a:solidFill>
            <a:round/>
            <a:headEnd/>
            <a:tailEnd/>
          </a:ln>
        </p:spPr>
        <p:txBody>
          <a:bodyPr wrap="none" anchor="ctr"/>
          <a:lstStyle/>
          <a:p>
            <a:endParaRPr lang="tr-TR"/>
          </a:p>
        </p:txBody>
      </p:sp>
      <p:sp>
        <p:nvSpPr>
          <p:cNvPr id="87056" name="Line 16"/>
          <p:cNvSpPr>
            <a:spLocks noChangeShapeType="1"/>
          </p:cNvSpPr>
          <p:nvPr/>
        </p:nvSpPr>
        <p:spPr bwMode="auto">
          <a:xfrm>
            <a:off x="5476875" y="5021263"/>
            <a:ext cx="1588" cy="79375"/>
          </a:xfrm>
          <a:prstGeom prst="line">
            <a:avLst/>
          </a:prstGeom>
          <a:noFill/>
          <a:ln w="12700">
            <a:solidFill>
              <a:srgbClr val="B1F3FF"/>
            </a:solidFill>
            <a:round/>
            <a:headEnd/>
            <a:tailEnd/>
          </a:ln>
        </p:spPr>
        <p:txBody>
          <a:bodyPr wrap="none" anchor="ctr"/>
          <a:lstStyle/>
          <a:p>
            <a:endParaRPr lang="tr-TR"/>
          </a:p>
        </p:txBody>
      </p:sp>
      <p:sp>
        <p:nvSpPr>
          <p:cNvPr id="87057" name="Line 17"/>
          <p:cNvSpPr>
            <a:spLocks noChangeShapeType="1"/>
          </p:cNvSpPr>
          <p:nvPr/>
        </p:nvSpPr>
        <p:spPr bwMode="auto">
          <a:xfrm>
            <a:off x="1504950" y="5041900"/>
            <a:ext cx="0" cy="49213"/>
          </a:xfrm>
          <a:prstGeom prst="line">
            <a:avLst/>
          </a:prstGeom>
          <a:noFill/>
          <a:ln w="12700">
            <a:solidFill>
              <a:srgbClr val="B1F3FF"/>
            </a:solidFill>
            <a:round/>
            <a:headEnd/>
            <a:tailEnd/>
          </a:ln>
        </p:spPr>
        <p:txBody>
          <a:bodyPr wrap="none" anchor="ctr"/>
          <a:lstStyle/>
          <a:p>
            <a:endParaRPr lang="tr-TR"/>
          </a:p>
        </p:txBody>
      </p:sp>
      <p:sp>
        <p:nvSpPr>
          <p:cNvPr id="87058" name="Line 18"/>
          <p:cNvSpPr>
            <a:spLocks noChangeShapeType="1"/>
          </p:cNvSpPr>
          <p:nvPr/>
        </p:nvSpPr>
        <p:spPr bwMode="auto">
          <a:xfrm flipH="1">
            <a:off x="1444625" y="5033963"/>
            <a:ext cx="65088" cy="0"/>
          </a:xfrm>
          <a:prstGeom prst="line">
            <a:avLst/>
          </a:prstGeom>
          <a:noFill/>
          <a:ln w="12700">
            <a:solidFill>
              <a:srgbClr val="B1F3FF"/>
            </a:solidFill>
            <a:round/>
            <a:headEnd/>
            <a:tailEnd/>
          </a:ln>
        </p:spPr>
        <p:txBody>
          <a:bodyPr wrap="none" anchor="ctr"/>
          <a:lstStyle/>
          <a:p>
            <a:endParaRPr lang="tr-TR"/>
          </a:p>
        </p:txBody>
      </p:sp>
      <p:sp>
        <p:nvSpPr>
          <p:cNvPr id="87059" name="Line 19"/>
          <p:cNvSpPr>
            <a:spLocks noChangeShapeType="1"/>
          </p:cNvSpPr>
          <p:nvPr/>
        </p:nvSpPr>
        <p:spPr bwMode="auto">
          <a:xfrm flipH="1">
            <a:off x="1444625" y="4017963"/>
            <a:ext cx="65088" cy="0"/>
          </a:xfrm>
          <a:prstGeom prst="line">
            <a:avLst/>
          </a:prstGeom>
          <a:noFill/>
          <a:ln w="12700">
            <a:solidFill>
              <a:srgbClr val="B1F3FF"/>
            </a:solidFill>
            <a:round/>
            <a:headEnd/>
            <a:tailEnd/>
          </a:ln>
        </p:spPr>
        <p:txBody>
          <a:bodyPr wrap="none" anchor="ctr"/>
          <a:lstStyle/>
          <a:p>
            <a:endParaRPr lang="tr-TR"/>
          </a:p>
        </p:txBody>
      </p:sp>
      <p:sp>
        <p:nvSpPr>
          <p:cNvPr id="87060" name="Line 20"/>
          <p:cNvSpPr>
            <a:spLocks noChangeShapeType="1"/>
          </p:cNvSpPr>
          <p:nvPr/>
        </p:nvSpPr>
        <p:spPr bwMode="auto">
          <a:xfrm flipH="1">
            <a:off x="1444625" y="3003550"/>
            <a:ext cx="65088" cy="0"/>
          </a:xfrm>
          <a:prstGeom prst="line">
            <a:avLst/>
          </a:prstGeom>
          <a:noFill/>
          <a:ln w="12700">
            <a:solidFill>
              <a:srgbClr val="B1F3FF"/>
            </a:solidFill>
            <a:round/>
            <a:headEnd/>
            <a:tailEnd/>
          </a:ln>
        </p:spPr>
        <p:txBody>
          <a:bodyPr wrap="none" anchor="ctr"/>
          <a:lstStyle/>
          <a:p>
            <a:endParaRPr lang="tr-TR"/>
          </a:p>
        </p:txBody>
      </p:sp>
      <p:sp>
        <p:nvSpPr>
          <p:cNvPr id="87061" name="Line 21"/>
          <p:cNvSpPr>
            <a:spLocks noChangeShapeType="1"/>
          </p:cNvSpPr>
          <p:nvPr/>
        </p:nvSpPr>
        <p:spPr bwMode="auto">
          <a:xfrm flipH="1">
            <a:off x="1444625" y="1989138"/>
            <a:ext cx="65088" cy="0"/>
          </a:xfrm>
          <a:prstGeom prst="line">
            <a:avLst/>
          </a:prstGeom>
          <a:noFill/>
          <a:ln w="12700">
            <a:solidFill>
              <a:srgbClr val="B1F3FF"/>
            </a:solidFill>
            <a:round/>
            <a:headEnd/>
            <a:tailEnd/>
          </a:ln>
        </p:spPr>
        <p:txBody>
          <a:bodyPr wrap="none" anchor="ctr"/>
          <a:lstStyle/>
          <a:p>
            <a:endParaRPr lang="tr-TR"/>
          </a:p>
        </p:txBody>
      </p:sp>
      <p:sp>
        <p:nvSpPr>
          <p:cNvPr id="87062" name="Line 22"/>
          <p:cNvSpPr>
            <a:spLocks noChangeShapeType="1"/>
          </p:cNvSpPr>
          <p:nvPr/>
        </p:nvSpPr>
        <p:spPr bwMode="auto">
          <a:xfrm flipH="1">
            <a:off x="1444625" y="969963"/>
            <a:ext cx="65088" cy="0"/>
          </a:xfrm>
          <a:prstGeom prst="line">
            <a:avLst/>
          </a:prstGeom>
          <a:noFill/>
          <a:ln w="12700">
            <a:solidFill>
              <a:srgbClr val="B1F3FF"/>
            </a:solidFill>
            <a:round/>
            <a:headEnd/>
            <a:tailEnd/>
          </a:ln>
        </p:spPr>
        <p:txBody>
          <a:bodyPr wrap="none" anchor="ctr"/>
          <a:lstStyle/>
          <a:p>
            <a:endParaRPr lang="tr-TR"/>
          </a:p>
        </p:txBody>
      </p:sp>
      <p:sp>
        <p:nvSpPr>
          <p:cNvPr id="87063" name="Line 23"/>
          <p:cNvSpPr>
            <a:spLocks noChangeShapeType="1"/>
          </p:cNvSpPr>
          <p:nvPr/>
        </p:nvSpPr>
        <p:spPr bwMode="auto">
          <a:xfrm>
            <a:off x="6134100" y="5024438"/>
            <a:ext cx="0" cy="69850"/>
          </a:xfrm>
          <a:prstGeom prst="line">
            <a:avLst/>
          </a:prstGeom>
          <a:noFill/>
          <a:ln w="12700">
            <a:solidFill>
              <a:srgbClr val="B1F3FF"/>
            </a:solidFill>
            <a:round/>
            <a:headEnd/>
            <a:tailEnd/>
          </a:ln>
        </p:spPr>
        <p:txBody>
          <a:bodyPr wrap="none" anchor="ctr"/>
          <a:lstStyle/>
          <a:p>
            <a:endParaRPr lang="tr-TR"/>
          </a:p>
        </p:txBody>
      </p:sp>
      <p:sp>
        <p:nvSpPr>
          <p:cNvPr id="87064" name="Freeform 24"/>
          <p:cNvSpPr>
            <a:spLocks/>
          </p:cNvSpPr>
          <p:nvPr/>
        </p:nvSpPr>
        <p:spPr bwMode="auto">
          <a:xfrm>
            <a:off x="2652713" y="1154113"/>
            <a:ext cx="3121025" cy="3836987"/>
          </a:xfrm>
          <a:custGeom>
            <a:avLst/>
            <a:gdLst>
              <a:gd name="T0" fmla="*/ 0 w 2143"/>
              <a:gd name="T1" fmla="*/ 3835356 h 2352"/>
              <a:gd name="T2" fmla="*/ 65537 w 2143"/>
              <a:gd name="T3" fmla="*/ 3564548 h 2352"/>
              <a:gd name="T4" fmla="*/ 154376 w 2143"/>
              <a:gd name="T5" fmla="*/ 3218697 h 2352"/>
              <a:gd name="T6" fmla="*/ 211175 w 2143"/>
              <a:gd name="T7" fmla="*/ 2716234 h 2352"/>
              <a:gd name="T8" fmla="*/ 233021 w 2143"/>
              <a:gd name="T9" fmla="*/ 2257819 h 2352"/>
              <a:gd name="T10" fmla="*/ 254867 w 2143"/>
              <a:gd name="T11" fmla="*/ 1306729 h 2352"/>
              <a:gd name="T12" fmla="*/ 279625 w 2143"/>
              <a:gd name="T13" fmla="*/ 429051 h 2352"/>
              <a:gd name="T14" fmla="*/ 301471 w 2143"/>
              <a:gd name="T15" fmla="*/ 145192 h 2352"/>
              <a:gd name="T16" fmla="*/ 345162 w 2143"/>
              <a:gd name="T17" fmla="*/ 0 h 2352"/>
              <a:gd name="T18" fmla="*/ 412156 w 2143"/>
              <a:gd name="T19" fmla="*/ 251231 h 2352"/>
              <a:gd name="T20" fmla="*/ 447109 w 2143"/>
              <a:gd name="T21" fmla="*/ 845051 h 2352"/>
              <a:gd name="T22" fmla="*/ 490800 w 2143"/>
              <a:gd name="T23" fmla="*/ 1619952 h 2352"/>
              <a:gd name="T24" fmla="*/ 582552 w 2143"/>
              <a:gd name="T25" fmla="*/ 3093081 h 2352"/>
              <a:gd name="T26" fmla="*/ 703432 w 2143"/>
              <a:gd name="T27" fmla="*/ 3584124 h 2352"/>
              <a:gd name="T28" fmla="*/ 767513 w 2143"/>
              <a:gd name="T29" fmla="*/ 3822305 h 2352"/>
              <a:gd name="T30" fmla="*/ 653915 w 2143"/>
              <a:gd name="T31" fmla="*/ 3414462 h 2352"/>
              <a:gd name="T32" fmla="*/ 2633137 w 2143"/>
              <a:gd name="T33" fmla="*/ 3533552 h 2352"/>
              <a:gd name="T34" fmla="*/ 2646245 w 2143"/>
              <a:gd name="T35" fmla="*/ 3494399 h 2352"/>
              <a:gd name="T36" fmla="*/ 2666634 w 2143"/>
              <a:gd name="T37" fmla="*/ 3409568 h 2352"/>
              <a:gd name="T38" fmla="*/ 2714695 w 2143"/>
              <a:gd name="T39" fmla="*/ 3155073 h 2352"/>
              <a:gd name="T40" fmla="*/ 2746735 w 2143"/>
              <a:gd name="T41" fmla="*/ 2978885 h 2352"/>
              <a:gd name="T42" fmla="*/ 2813729 w 2143"/>
              <a:gd name="T43" fmla="*/ 3207277 h 2352"/>
              <a:gd name="T44" fmla="*/ 2892373 w 2143"/>
              <a:gd name="T45" fmla="*/ 3513975 h 2352"/>
              <a:gd name="T46" fmla="*/ 2944803 w 2143"/>
              <a:gd name="T47" fmla="*/ 3690164 h 2352"/>
              <a:gd name="T48" fmla="*/ 2997233 w 2143"/>
              <a:gd name="T49" fmla="*/ 3773363 h 2352"/>
              <a:gd name="T50" fmla="*/ 3045293 w 2143"/>
              <a:gd name="T51" fmla="*/ 3797834 h 2352"/>
              <a:gd name="T52" fmla="*/ 3119569 w 2143"/>
              <a:gd name="T53" fmla="*/ 3820673 h 2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3"/>
              <a:gd name="T82" fmla="*/ 0 h 2352"/>
              <a:gd name="T83" fmla="*/ 2143 w 2143"/>
              <a:gd name="T84" fmla="*/ 2352 h 2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3" h="2352">
                <a:moveTo>
                  <a:pt x="0" y="2351"/>
                </a:moveTo>
                <a:lnTo>
                  <a:pt x="45" y="2185"/>
                </a:lnTo>
                <a:lnTo>
                  <a:pt x="106" y="1973"/>
                </a:lnTo>
                <a:lnTo>
                  <a:pt x="145" y="1665"/>
                </a:lnTo>
                <a:lnTo>
                  <a:pt x="160" y="1384"/>
                </a:lnTo>
                <a:lnTo>
                  <a:pt x="175" y="801"/>
                </a:lnTo>
                <a:lnTo>
                  <a:pt x="192" y="263"/>
                </a:lnTo>
                <a:lnTo>
                  <a:pt x="207" y="89"/>
                </a:lnTo>
                <a:lnTo>
                  <a:pt x="237" y="0"/>
                </a:lnTo>
                <a:lnTo>
                  <a:pt x="283" y="154"/>
                </a:lnTo>
                <a:lnTo>
                  <a:pt x="307" y="518"/>
                </a:lnTo>
                <a:lnTo>
                  <a:pt x="337" y="993"/>
                </a:lnTo>
                <a:lnTo>
                  <a:pt x="400" y="1896"/>
                </a:lnTo>
                <a:lnTo>
                  <a:pt x="483" y="2197"/>
                </a:lnTo>
                <a:lnTo>
                  <a:pt x="527" y="2343"/>
                </a:lnTo>
                <a:lnTo>
                  <a:pt x="449" y="2093"/>
                </a:lnTo>
                <a:lnTo>
                  <a:pt x="1808" y="2166"/>
                </a:lnTo>
                <a:lnTo>
                  <a:pt x="1817" y="2142"/>
                </a:lnTo>
                <a:lnTo>
                  <a:pt x="1831" y="2090"/>
                </a:lnTo>
                <a:lnTo>
                  <a:pt x="1864" y="1934"/>
                </a:lnTo>
                <a:lnTo>
                  <a:pt x="1886" y="1826"/>
                </a:lnTo>
                <a:lnTo>
                  <a:pt x="1932" y="1966"/>
                </a:lnTo>
                <a:lnTo>
                  <a:pt x="1986" y="2154"/>
                </a:lnTo>
                <a:lnTo>
                  <a:pt x="2022" y="2262"/>
                </a:lnTo>
                <a:lnTo>
                  <a:pt x="2058" y="2313"/>
                </a:lnTo>
                <a:lnTo>
                  <a:pt x="2091" y="2328"/>
                </a:lnTo>
                <a:lnTo>
                  <a:pt x="2142" y="2342"/>
                </a:lnTo>
              </a:path>
            </a:pathLst>
          </a:custGeom>
          <a:noFill/>
          <a:ln w="25400" cap="rnd">
            <a:solidFill>
              <a:schemeClr val="tx1"/>
            </a:solidFill>
            <a:round/>
            <a:headEnd/>
            <a:tailEnd/>
          </a:ln>
        </p:spPr>
        <p:txBody>
          <a:bodyPr/>
          <a:lstStyle/>
          <a:p>
            <a:endParaRPr lang="tr-TR"/>
          </a:p>
        </p:txBody>
      </p:sp>
      <p:sp>
        <p:nvSpPr>
          <p:cNvPr id="87065" name="Line 25"/>
          <p:cNvSpPr>
            <a:spLocks noChangeShapeType="1"/>
          </p:cNvSpPr>
          <p:nvPr/>
        </p:nvSpPr>
        <p:spPr bwMode="auto">
          <a:xfrm>
            <a:off x="3398838" y="4994275"/>
            <a:ext cx="2570162" cy="4763"/>
          </a:xfrm>
          <a:prstGeom prst="line">
            <a:avLst/>
          </a:prstGeom>
          <a:noFill/>
          <a:ln w="25400">
            <a:solidFill>
              <a:schemeClr val="tx1"/>
            </a:solidFill>
            <a:round/>
            <a:headEnd/>
            <a:tailEnd/>
          </a:ln>
        </p:spPr>
        <p:txBody>
          <a:bodyPr wrap="none" anchor="ctr"/>
          <a:lstStyle/>
          <a:p>
            <a:endParaRPr lang="tr-TR"/>
          </a:p>
        </p:txBody>
      </p:sp>
      <p:sp>
        <p:nvSpPr>
          <p:cNvPr id="87066" name="Line 26"/>
          <p:cNvSpPr>
            <a:spLocks noChangeShapeType="1"/>
          </p:cNvSpPr>
          <p:nvPr/>
        </p:nvSpPr>
        <p:spPr bwMode="auto">
          <a:xfrm>
            <a:off x="5980113" y="4999038"/>
            <a:ext cx="447675" cy="0"/>
          </a:xfrm>
          <a:prstGeom prst="line">
            <a:avLst/>
          </a:prstGeom>
          <a:noFill/>
          <a:ln w="25400">
            <a:solidFill>
              <a:schemeClr val="tx1"/>
            </a:solidFill>
            <a:round/>
            <a:headEnd/>
            <a:tailEnd/>
          </a:ln>
        </p:spPr>
        <p:txBody>
          <a:bodyPr wrap="none" anchor="ctr"/>
          <a:lstStyle/>
          <a:p>
            <a:endParaRPr lang="tr-TR"/>
          </a:p>
        </p:txBody>
      </p:sp>
      <p:sp>
        <p:nvSpPr>
          <p:cNvPr id="87067" name="Rectangle 27"/>
          <p:cNvSpPr>
            <a:spLocks noChangeArrowheads="1"/>
          </p:cNvSpPr>
          <p:nvPr/>
        </p:nvSpPr>
        <p:spPr bwMode="auto">
          <a:xfrm>
            <a:off x="3124200" y="1136650"/>
            <a:ext cx="571500" cy="500063"/>
          </a:xfrm>
          <a:prstGeom prst="rect">
            <a:avLst/>
          </a:prstGeom>
          <a:noFill/>
          <a:ln w="50800">
            <a:noFill/>
            <a:miter lim="800000"/>
            <a:headEnd/>
            <a:tailEnd/>
          </a:ln>
        </p:spPr>
        <p:txBody>
          <a:bodyPr wrap="none" lIns="88900" tIns="44450" rIns="88900" bIns="44450">
            <a:spAutoFit/>
          </a:bodyPr>
          <a:lstStyle/>
          <a:p>
            <a:pPr defTabSz="1276350" eaLnBrk="0" hangingPunct="0"/>
            <a:r>
              <a:rPr lang="en-US" sz="2700" b="1">
                <a:solidFill>
                  <a:schemeClr val="bg1"/>
                </a:solidFill>
                <a:latin typeface="Arial" charset="0"/>
              </a:rPr>
              <a:t>G</a:t>
            </a:r>
            <a:r>
              <a:rPr lang="en-US" sz="2700" b="1" baseline="-25000">
                <a:solidFill>
                  <a:schemeClr val="bg1"/>
                </a:solidFill>
                <a:latin typeface="Arial" charset="0"/>
              </a:rPr>
              <a:t>0</a:t>
            </a:r>
          </a:p>
        </p:txBody>
      </p:sp>
      <p:sp>
        <p:nvSpPr>
          <p:cNvPr id="87068" name="Rectangle 28"/>
          <p:cNvSpPr>
            <a:spLocks noChangeArrowheads="1"/>
          </p:cNvSpPr>
          <p:nvPr/>
        </p:nvSpPr>
        <p:spPr bwMode="auto">
          <a:xfrm>
            <a:off x="3544888" y="1127125"/>
            <a:ext cx="781050" cy="500063"/>
          </a:xfrm>
          <a:prstGeom prst="rect">
            <a:avLst/>
          </a:prstGeom>
          <a:noFill/>
          <a:ln w="50800">
            <a:noFill/>
            <a:miter lim="800000"/>
            <a:headEnd/>
            <a:tailEnd/>
          </a:ln>
        </p:spPr>
        <p:txBody>
          <a:bodyPr wrap="none" lIns="88900" tIns="44450" rIns="88900" bIns="44450">
            <a:spAutoFit/>
          </a:bodyPr>
          <a:lstStyle/>
          <a:p>
            <a:pPr defTabSz="1276350" eaLnBrk="0" hangingPunct="0"/>
            <a:r>
              <a:rPr lang="en-US" sz="2700" b="1">
                <a:solidFill>
                  <a:schemeClr val="bg1"/>
                </a:solidFill>
                <a:latin typeface="Arial" charset="0"/>
              </a:rPr>
              <a:t>- G</a:t>
            </a:r>
            <a:r>
              <a:rPr lang="en-US" sz="2700" b="1" baseline="-25000">
                <a:solidFill>
                  <a:schemeClr val="bg1"/>
                </a:solidFill>
                <a:latin typeface="Arial" charset="0"/>
              </a:rPr>
              <a:t>1</a:t>
            </a:r>
          </a:p>
        </p:txBody>
      </p:sp>
      <p:sp>
        <p:nvSpPr>
          <p:cNvPr id="87069" name="Rectangle 29"/>
          <p:cNvSpPr>
            <a:spLocks noChangeArrowheads="1"/>
          </p:cNvSpPr>
          <p:nvPr/>
        </p:nvSpPr>
        <p:spPr bwMode="auto">
          <a:xfrm>
            <a:off x="4289425" y="3930650"/>
            <a:ext cx="425450" cy="622300"/>
          </a:xfrm>
          <a:prstGeom prst="rect">
            <a:avLst/>
          </a:prstGeom>
          <a:noFill/>
          <a:ln w="50800">
            <a:noFill/>
            <a:miter lim="800000"/>
            <a:headEnd/>
            <a:tailEnd/>
          </a:ln>
        </p:spPr>
        <p:txBody>
          <a:bodyPr wrap="none" lIns="88900" tIns="44450" rIns="88900" bIns="44450">
            <a:spAutoFit/>
          </a:bodyPr>
          <a:lstStyle/>
          <a:p>
            <a:pPr defTabSz="1276350" eaLnBrk="0" hangingPunct="0"/>
            <a:r>
              <a:rPr lang="en-US" sz="3500" b="1">
                <a:solidFill>
                  <a:schemeClr val="bg1"/>
                </a:solidFill>
                <a:latin typeface="Arial" charset="0"/>
              </a:rPr>
              <a:t>s</a:t>
            </a:r>
          </a:p>
        </p:txBody>
      </p:sp>
      <p:grpSp>
        <p:nvGrpSpPr>
          <p:cNvPr id="2" name="Group 30"/>
          <p:cNvGrpSpPr>
            <a:grpSpLocks/>
          </p:cNvGrpSpPr>
          <p:nvPr/>
        </p:nvGrpSpPr>
        <p:grpSpPr bwMode="auto">
          <a:xfrm>
            <a:off x="5399088" y="3803650"/>
            <a:ext cx="982662" cy="561975"/>
            <a:chOff x="3707" y="2332"/>
            <a:chExt cx="674" cy="345"/>
          </a:xfrm>
        </p:grpSpPr>
        <p:sp>
          <p:nvSpPr>
            <p:cNvPr id="87101" name="Rectangle 31"/>
            <p:cNvSpPr>
              <a:spLocks noChangeArrowheads="1"/>
            </p:cNvSpPr>
            <p:nvPr/>
          </p:nvSpPr>
          <p:spPr bwMode="auto">
            <a:xfrm>
              <a:off x="3707" y="2332"/>
              <a:ext cx="433" cy="345"/>
            </a:xfrm>
            <a:prstGeom prst="rect">
              <a:avLst/>
            </a:prstGeom>
            <a:noFill/>
            <a:ln w="50800">
              <a:noFill/>
              <a:miter lim="800000"/>
              <a:headEnd/>
              <a:tailEnd/>
            </a:ln>
          </p:spPr>
          <p:txBody>
            <a:bodyPr wrap="none" lIns="88900" tIns="44450" rIns="88900" bIns="44450">
              <a:spAutoFit/>
            </a:bodyPr>
            <a:lstStyle/>
            <a:p>
              <a:pPr defTabSz="1276350" eaLnBrk="0" hangingPunct="0"/>
              <a:r>
                <a:rPr lang="en-US" sz="3100" b="1">
                  <a:solidFill>
                    <a:schemeClr val="bg1"/>
                  </a:solidFill>
                  <a:latin typeface="Arial" charset="0"/>
                </a:rPr>
                <a:t>G</a:t>
              </a:r>
              <a:r>
                <a:rPr lang="en-US" sz="3100" b="1" baseline="-25000">
                  <a:solidFill>
                    <a:schemeClr val="bg1"/>
                  </a:solidFill>
                  <a:latin typeface="Arial" charset="0"/>
                </a:rPr>
                <a:t>2</a:t>
              </a:r>
            </a:p>
          </p:txBody>
        </p:sp>
        <p:sp>
          <p:nvSpPr>
            <p:cNvPr id="87102" name="Rectangle 32"/>
            <p:cNvSpPr>
              <a:spLocks noChangeArrowheads="1"/>
            </p:cNvSpPr>
            <p:nvPr/>
          </p:nvSpPr>
          <p:spPr bwMode="auto">
            <a:xfrm>
              <a:off x="4031" y="2332"/>
              <a:ext cx="350" cy="345"/>
            </a:xfrm>
            <a:prstGeom prst="rect">
              <a:avLst/>
            </a:prstGeom>
            <a:noFill/>
            <a:ln w="50800">
              <a:noFill/>
              <a:miter lim="800000"/>
              <a:headEnd/>
              <a:tailEnd/>
            </a:ln>
          </p:spPr>
          <p:txBody>
            <a:bodyPr lIns="88900" tIns="44450" rIns="88900" bIns="44450">
              <a:spAutoFit/>
            </a:bodyPr>
            <a:lstStyle/>
            <a:p>
              <a:pPr defTabSz="1276350" eaLnBrk="0" hangingPunct="0"/>
              <a:r>
                <a:rPr lang="en-US" sz="3100" b="1">
                  <a:solidFill>
                    <a:schemeClr val="bg1"/>
                  </a:solidFill>
                  <a:latin typeface="Arial" charset="0"/>
                </a:rPr>
                <a:t>M</a:t>
              </a:r>
            </a:p>
          </p:txBody>
        </p:sp>
      </p:grpSp>
      <p:sp>
        <p:nvSpPr>
          <p:cNvPr id="87071" name="Rectangle 33"/>
          <p:cNvSpPr>
            <a:spLocks noChangeArrowheads="1"/>
          </p:cNvSpPr>
          <p:nvPr/>
        </p:nvSpPr>
        <p:spPr bwMode="auto">
          <a:xfrm>
            <a:off x="3346450" y="5667375"/>
            <a:ext cx="1874838" cy="503238"/>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DNA Content</a:t>
            </a:r>
          </a:p>
        </p:txBody>
      </p:sp>
      <p:sp>
        <p:nvSpPr>
          <p:cNvPr id="77858" name="Rectangle 34"/>
          <p:cNvSpPr>
            <a:spLocks noChangeArrowheads="1"/>
          </p:cNvSpPr>
          <p:nvPr/>
        </p:nvSpPr>
        <p:spPr bwMode="auto">
          <a:xfrm>
            <a:off x="2701925" y="5484813"/>
            <a:ext cx="493713" cy="439737"/>
          </a:xfrm>
          <a:prstGeom prst="rect">
            <a:avLst/>
          </a:prstGeom>
          <a:noFill/>
          <a:ln w="12700">
            <a:noFill/>
            <a:miter lim="800000"/>
            <a:headEnd/>
            <a:tailEnd/>
          </a:ln>
          <a:effectLst/>
        </p:spPr>
        <p:txBody>
          <a:bodyPr wrap="none" lIns="88900" tIns="44450" rIns="88900" bIns="44450">
            <a:spAutoFit/>
          </a:bodyPr>
          <a:lstStyle/>
          <a:p>
            <a:pPr defTabSz="1276350" eaLnBrk="0" fontAlgn="auto" hangingPunct="0">
              <a:spcBef>
                <a:spcPts val="0"/>
              </a:spcBef>
              <a:spcAft>
                <a:spcPts val="0"/>
              </a:spcAft>
              <a:defRPr/>
            </a:pPr>
            <a:r>
              <a:rPr lang="en-US" sz="1900" b="1">
                <a:solidFill>
                  <a:srgbClr val="F5DD49"/>
                </a:solidFill>
                <a:effectLst>
                  <a:outerShdw blurRad="38100" dist="38100" dir="2700000" algn="tl">
                    <a:srgbClr val="C0C0C0"/>
                  </a:outerShdw>
                </a:effectLst>
                <a:latin typeface="Arial" pitchFamily="34" charset="0"/>
                <a:cs typeface="+mn-cs"/>
              </a:rPr>
              <a:t>2N</a:t>
            </a:r>
          </a:p>
        </p:txBody>
      </p:sp>
      <p:sp>
        <p:nvSpPr>
          <p:cNvPr id="77859" name="Rectangle 35"/>
          <p:cNvSpPr>
            <a:spLocks noChangeArrowheads="1"/>
          </p:cNvSpPr>
          <p:nvPr/>
        </p:nvSpPr>
        <p:spPr bwMode="auto">
          <a:xfrm>
            <a:off x="5219700" y="5548313"/>
            <a:ext cx="493713" cy="439737"/>
          </a:xfrm>
          <a:prstGeom prst="rect">
            <a:avLst/>
          </a:prstGeom>
          <a:noFill/>
          <a:ln w="12700">
            <a:noFill/>
            <a:miter lim="800000"/>
            <a:headEnd/>
            <a:tailEnd/>
          </a:ln>
          <a:effectLst/>
        </p:spPr>
        <p:txBody>
          <a:bodyPr wrap="none" lIns="88900" tIns="44450" rIns="88900" bIns="44450">
            <a:spAutoFit/>
          </a:bodyPr>
          <a:lstStyle/>
          <a:p>
            <a:pPr defTabSz="1276350" eaLnBrk="0" fontAlgn="auto" hangingPunct="0">
              <a:spcBef>
                <a:spcPts val="0"/>
              </a:spcBef>
              <a:spcAft>
                <a:spcPts val="0"/>
              </a:spcAft>
              <a:defRPr/>
            </a:pPr>
            <a:r>
              <a:rPr lang="en-US" sz="1900" b="1">
                <a:solidFill>
                  <a:srgbClr val="F5DD49"/>
                </a:solidFill>
                <a:effectLst>
                  <a:outerShdw blurRad="38100" dist="38100" dir="2700000" algn="tl">
                    <a:srgbClr val="C0C0C0"/>
                  </a:outerShdw>
                </a:effectLst>
                <a:latin typeface="Arial" pitchFamily="34" charset="0"/>
                <a:cs typeface="+mn-cs"/>
              </a:rPr>
              <a:t>4N</a:t>
            </a:r>
          </a:p>
        </p:txBody>
      </p:sp>
      <p:sp>
        <p:nvSpPr>
          <p:cNvPr id="87074" name="Line 36"/>
          <p:cNvSpPr>
            <a:spLocks noChangeShapeType="1"/>
          </p:cNvSpPr>
          <p:nvPr/>
        </p:nvSpPr>
        <p:spPr bwMode="auto">
          <a:xfrm flipV="1">
            <a:off x="2974975" y="5083175"/>
            <a:ext cx="0" cy="476250"/>
          </a:xfrm>
          <a:prstGeom prst="line">
            <a:avLst/>
          </a:prstGeom>
          <a:noFill/>
          <a:ln w="25400">
            <a:solidFill>
              <a:srgbClr val="FFDC08"/>
            </a:solidFill>
            <a:round/>
            <a:headEnd/>
            <a:tailEnd type="triangle" w="med" len="med"/>
          </a:ln>
        </p:spPr>
        <p:txBody>
          <a:bodyPr wrap="none" anchor="ctr"/>
          <a:lstStyle/>
          <a:p>
            <a:endParaRPr lang="tr-TR"/>
          </a:p>
        </p:txBody>
      </p:sp>
      <p:sp>
        <p:nvSpPr>
          <p:cNvPr id="87075" name="Line 37"/>
          <p:cNvSpPr>
            <a:spLocks noChangeShapeType="1"/>
          </p:cNvSpPr>
          <p:nvPr/>
        </p:nvSpPr>
        <p:spPr bwMode="auto">
          <a:xfrm flipV="1">
            <a:off x="5446713" y="5083175"/>
            <a:ext cx="0" cy="476250"/>
          </a:xfrm>
          <a:prstGeom prst="line">
            <a:avLst/>
          </a:prstGeom>
          <a:noFill/>
          <a:ln w="25400">
            <a:solidFill>
              <a:srgbClr val="FFDC08"/>
            </a:solidFill>
            <a:round/>
            <a:headEnd/>
            <a:tailEnd type="triangle" w="med" len="med"/>
          </a:ln>
        </p:spPr>
        <p:txBody>
          <a:bodyPr wrap="none" anchor="ctr"/>
          <a:lstStyle/>
          <a:p>
            <a:endParaRPr lang="tr-TR"/>
          </a:p>
        </p:txBody>
      </p:sp>
      <p:sp>
        <p:nvSpPr>
          <p:cNvPr id="87076" name="Freeform 38"/>
          <p:cNvSpPr>
            <a:spLocks/>
          </p:cNvSpPr>
          <p:nvPr/>
        </p:nvSpPr>
        <p:spPr bwMode="auto">
          <a:xfrm>
            <a:off x="5254625" y="4194175"/>
            <a:ext cx="490538" cy="787400"/>
          </a:xfrm>
          <a:custGeom>
            <a:avLst/>
            <a:gdLst>
              <a:gd name="T0" fmla="*/ 0 w 337"/>
              <a:gd name="T1" fmla="*/ 780866 h 482"/>
              <a:gd name="T2" fmla="*/ 154294 w 337"/>
              <a:gd name="T3" fmla="*/ 0 h 482"/>
              <a:gd name="T4" fmla="*/ 299854 w 337"/>
              <a:gd name="T5" fmla="*/ 530923 h 482"/>
              <a:gd name="T6" fmla="*/ 334789 w 337"/>
              <a:gd name="T7" fmla="*/ 653444 h 482"/>
              <a:gd name="T8" fmla="*/ 398835 w 337"/>
              <a:gd name="T9" fmla="*/ 751461 h 482"/>
              <a:gd name="T10" fmla="*/ 462882 w 337"/>
              <a:gd name="T11" fmla="*/ 780866 h 482"/>
              <a:gd name="T12" fmla="*/ 489082 w 337"/>
              <a:gd name="T13" fmla="*/ 785766 h 482"/>
              <a:gd name="T14" fmla="*/ 0 w 337"/>
              <a:gd name="T15" fmla="*/ 780866 h 482"/>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482"/>
              <a:gd name="T26" fmla="*/ 337 w 337"/>
              <a:gd name="T27" fmla="*/ 482 h 4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482">
                <a:moveTo>
                  <a:pt x="0" y="478"/>
                </a:moveTo>
                <a:lnTo>
                  <a:pt x="106" y="0"/>
                </a:lnTo>
                <a:lnTo>
                  <a:pt x="206" y="325"/>
                </a:lnTo>
                <a:lnTo>
                  <a:pt x="230" y="400"/>
                </a:lnTo>
                <a:lnTo>
                  <a:pt x="274" y="460"/>
                </a:lnTo>
                <a:lnTo>
                  <a:pt x="318" y="478"/>
                </a:lnTo>
                <a:lnTo>
                  <a:pt x="336" y="481"/>
                </a:lnTo>
                <a:lnTo>
                  <a:pt x="0" y="478"/>
                </a:lnTo>
              </a:path>
            </a:pathLst>
          </a:custGeom>
          <a:solidFill>
            <a:schemeClr val="accent1"/>
          </a:solidFill>
          <a:ln w="25400" cap="rnd">
            <a:solidFill>
              <a:schemeClr val="tx1"/>
            </a:solidFill>
            <a:round/>
            <a:headEnd/>
            <a:tailEnd/>
          </a:ln>
        </p:spPr>
        <p:txBody>
          <a:bodyPr/>
          <a:lstStyle/>
          <a:p>
            <a:endParaRPr lang="tr-TR"/>
          </a:p>
        </p:txBody>
      </p:sp>
      <p:sp>
        <p:nvSpPr>
          <p:cNvPr id="87077" name="Oval 39"/>
          <p:cNvSpPr>
            <a:spLocks noChangeArrowheads="1"/>
          </p:cNvSpPr>
          <p:nvPr/>
        </p:nvSpPr>
        <p:spPr bwMode="auto">
          <a:xfrm>
            <a:off x="5110163" y="1563688"/>
            <a:ext cx="1806575" cy="1717675"/>
          </a:xfrm>
          <a:prstGeom prst="ellipse">
            <a:avLst/>
          </a:prstGeom>
          <a:noFill/>
          <a:ln w="127000">
            <a:solidFill>
              <a:srgbClr val="FE9B03"/>
            </a:solidFill>
            <a:round/>
            <a:headEnd/>
            <a:tailEnd/>
          </a:ln>
        </p:spPr>
        <p:txBody>
          <a:bodyPr wrap="none" anchor="ctr"/>
          <a:lstStyle/>
          <a:p>
            <a:endParaRPr lang="tr-TR" sz="1800">
              <a:latin typeface="Century Gothic" charset="-94"/>
            </a:endParaRPr>
          </a:p>
        </p:txBody>
      </p:sp>
      <p:sp>
        <p:nvSpPr>
          <p:cNvPr id="87078" name="Rectangle 40"/>
          <p:cNvSpPr>
            <a:spLocks noChangeArrowheads="1"/>
          </p:cNvSpPr>
          <p:nvPr/>
        </p:nvSpPr>
        <p:spPr bwMode="auto">
          <a:xfrm>
            <a:off x="5513388" y="1782763"/>
            <a:ext cx="334962"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2</a:t>
            </a:r>
          </a:p>
        </p:txBody>
      </p:sp>
      <p:sp>
        <p:nvSpPr>
          <p:cNvPr id="87079" name="Rectangle 41"/>
          <p:cNvSpPr>
            <a:spLocks noChangeArrowheads="1"/>
          </p:cNvSpPr>
          <p:nvPr/>
        </p:nvSpPr>
        <p:spPr bwMode="auto">
          <a:xfrm>
            <a:off x="6122988" y="1709738"/>
            <a:ext cx="268287"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M</a:t>
            </a:r>
          </a:p>
        </p:txBody>
      </p:sp>
      <p:sp>
        <p:nvSpPr>
          <p:cNvPr id="87080" name="Oval 42"/>
          <p:cNvSpPr>
            <a:spLocks noChangeArrowheads="1"/>
          </p:cNvSpPr>
          <p:nvPr/>
        </p:nvSpPr>
        <p:spPr bwMode="auto">
          <a:xfrm>
            <a:off x="7108825" y="1606550"/>
            <a:ext cx="439738" cy="495300"/>
          </a:xfrm>
          <a:prstGeom prst="ellipse">
            <a:avLst/>
          </a:prstGeom>
          <a:noFill/>
          <a:ln w="50800">
            <a:solidFill>
              <a:schemeClr val="tx2"/>
            </a:solidFill>
            <a:round/>
            <a:headEnd/>
            <a:tailEnd/>
          </a:ln>
        </p:spPr>
        <p:txBody>
          <a:bodyPr wrap="none" anchor="ctr"/>
          <a:lstStyle/>
          <a:p>
            <a:endParaRPr lang="tr-TR" sz="1800">
              <a:latin typeface="Century Gothic" charset="-94"/>
            </a:endParaRPr>
          </a:p>
        </p:txBody>
      </p:sp>
      <p:sp>
        <p:nvSpPr>
          <p:cNvPr id="87081" name="Rectangle 43"/>
          <p:cNvSpPr>
            <a:spLocks noChangeArrowheads="1"/>
          </p:cNvSpPr>
          <p:nvPr/>
        </p:nvSpPr>
        <p:spPr bwMode="auto">
          <a:xfrm>
            <a:off x="7158038" y="1658938"/>
            <a:ext cx="334962"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0</a:t>
            </a:r>
          </a:p>
        </p:txBody>
      </p:sp>
      <p:sp>
        <p:nvSpPr>
          <p:cNvPr id="87082" name="Rectangle 44"/>
          <p:cNvSpPr>
            <a:spLocks noChangeArrowheads="1"/>
          </p:cNvSpPr>
          <p:nvPr/>
        </p:nvSpPr>
        <p:spPr bwMode="auto">
          <a:xfrm>
            <a:off x="6451600" y="2220913"/>
            <a:ext cx="334963"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1</a:t>
            </a:r>
          </a:p>
        </p:txBody>
      </p:sp>
      <p:sp>
        <p:nvSpPr>
          <p:cNvPr id="87083" name="Rectangle 45"/>
          <p:cNvSpPr>
            <a:spLocks noChangeArrowheads="1"/>
          </p:cNvSpPr>
          <p:nvPr/>
        </p:nvSpPr>
        <p:spPr bwMode="auto">
          <a:xfrm>
            <a:off x="5397500" y="2619375"/>
            <a:ext cx="236538" cy="368300"/>
          </a:xfrm>
          <a:prstGeom prst="rect">
            <a:avLst/>
          </a:prstGeom>
          <a:noFill/>
          <a:ln w="50800">
            <a:noFill/>
            <a:miter lim="800000"/>
            <a:headEnd/>
            <a:tailEnd/>
          </a:ln>
        </p:spPr>
        <p:txBody>
          <a:bodyPr wrap="none" lIns="44450" tIns="23812" rIns="44450" bIns="23812">
            <a:spAutoFit/>
          </a:bodyPr>
          <a:lstStyle/>
          <a:p>
            <a:pPr defTabSz="320675" eaLnBrk="0" hangingPunct="0"/>
            <a:r>
              <a:rPr lang="en-US" sz="2100" b="1">
                <a:solidFill>
                  <a:schemeClr val="bg1"/>
                </a:solidFill>
                <a:latin typeface="Arial" charset="0"/>
              </a:rPr>
              <a:t>s</a:t>
            </a:r>
          </a:p>
        </p:txBody>
      </p:sp>
      <p:sp>
        <p:nvSpPr>
          <p:cNvPr id="87084" name="Arc 46"/>
          <p:cNvSpPr>
            <a:spLocks/>
          </p:cNvSpPr>
          <p:nvPr/>
        </p:nvSpPr>
        <p:spPr bwMode="auto">
          <a:xfrm>
            <a:off x="7094538" y="2111375"/>
            <a:ext cx="174625" cy="361950"/>
          </a:xfrm>
          <a:custGeom>
            <a:avLst/>
            <a:gdLst>
              <a:gd name="T0" fmla="*/ 0 w 21587"/>
              <a:gd name="T1" fmla="*/ 5857644 h 21599"/>
              <a:gd name="T2" fmla="*/ 1400826 w 21587"/>
              <a:gd name="T3" fmla="*/ 0 h 21599"/>
              <a:gd name="T4" fmla="*/ 1412604 w 21587"/>
              <a:gd name="T5" fmla="*/ 6065457 h 21599"/>
              <a:gd name="T6" fmla="*/ 0 60000 65536"/>
              <a:gd name="T7" fmla="*/ 0 60000 65536"/>
              <a:gd name="T8" fmla="*/ 0 60000 65536"/>
              <a:gd name="T9" fmla="*/ 0 w 21587"/>
              <a:gd name="T10" fmla="*/ 0 h 21599"/>
              <a:gd name="T11" fmla="*/ 21587 w 21587"/>
              <a:gd name="T12" fmla="*/ 21599 h 21599"/>
            </a:gdLst>
            <a:ahLst/>
            <a:cxnLst>
              <a:cxn ang="T6">
                <a:pos x="T0" y="T1"/>
              </a:cxn>
              <a:cxn ang="T7">
                <a:pos x="T2" y="T3"/>
              </a:cxn>
              <a:cxn ang="T8">
                <a:pos x="T4" y="T5"/>
              </a:cxn>
            </a:cxnLst>
            <a:rect l="T9" t="T10" r="T11" b="T12"/>
            <a:pathLst>
              <a:path w="21587" h="21599" fill="none" extrusionOk="0">
                <a:moveTo>
                  <a:pt x="-1" y="20858"/>
                </a:moveTo>
                <a:cubicBezTo>
                  <a:pt x="396" y="9294"/>
                  <a:pt x="9835" y="96"/>
                  <a:pt x="21406" y="-1"/>
                </a:cubicBezTo>
              </a:path>
              <a:path w="21587" h="21599" stroke="0" extrusionOk="0">
                <a:moveTo>
                  <a:pt x="-1" y="20858"/>
                </a:moveTo>
                <a:cubicBezTo>
                  <a:pt x="396" y="9294"/>
                  <a:pt x="9835" y="96"/>
                  <a:pt x="21406" y="-1"/>
                </a:cubicBezTo>
                <a:lnTo>
                  <a:pt x="21587" y="21599"/>
                </a:lnTo>
                <a:close/>
              </a:path>
            </a:pathLst>
          </a:custGeom>
          <a:noFill/>
          <a:ln w="50800" cap="rnd">
            <a:solidFill>
              <a:schemeClr val="tx2"/>
            </a:solidFill>
            <a:round/>
            <a:headEnd type="triangle" w="med" len="med"/>
            <a:tailEnd/>
          </a:ln>
        </p:spPr>
        <p:txBody>
          <a:bodyPr wrap="none" anchor="ctr"/>
          <a:lstStyle/>
          <a:p>
            <a:endParaRPr lang="tr-TR"/>
          </a:p>
        </p:txBody>
      </p:sp>
      <p:sp>
        <p:nvSpPr>
          <p:cNvPr id="87085" name="Freeform 47"/>
          <p:cNvSpPr>
            <a:spLocks/>
          </p:cNvSpPr>
          <p:nvPr/>
        </p:nvSpPr>
        <p:spPr bwMode="auto">
          <a:xfrm>
            <a:off x="6127750" y="1803400"/>
            <a:ext cx="889000" cy="1525588"/>
          </a:xfrm>
          <a:custGeom>
            <a:avLst/>
            <a:gdLst>
              <a:gd name="T0" fmla="*/ 517369 w 610"/>
              <a:gd name="T1" fmla="*/ 107689 h 935"/>
              <a:gd name="T2" fmla="*/ 610641 w 610"/>
              <a:gd name="T3" fmla="*/ 197429 h 935"/>
              <a:gd name="T4" fmla="*/ 674766 w 610"/>
              <a:gd name="T5" fmla="*/ 285538 h 935"/>
              <a:gd name="T6" fmla="*/ 721402 w 610"/>
              <a:gd name="T7" fmla="*/ 383437 h 935"/>
              <a:gd name="T8" fmla="*/ 753464 w 610"/>
              <a:gd name="T9" fmla="*/ 525390 h 935"/>
              <a:gd name="T10" fmla="*/ 749092 w 610"/>
              <a:gd name="T11" fmla="*/ 667343 h 935"/>
              <a:gd name="T12" fmla="*/ 741805 w 610"/>
              <a:gd name="T13" fmla="*/ 761978 h 935"/>
              <a:gd name="T14" fmla="*/ 717030 w 610"/>
              <a:gd name="T15" fmla="*/ 851719 h 935"/>
              <a:gd name="T16" fmla="*/ 680595 w 610"/>
              <a:gd name="T17" fmla="*/ 951249 h 935"/>
              <a:gd name="T18" fmla="*/ 606269 w 610"/>
              <a:gd name="T19" fmla="*/ 1068727 h 935"/>
              <a:gd name="T20" fmla="*/ 540687 w 610"/>
              <a:gd name="T21" fmla="*/ 1133993 h 935"/>
              <a:gd name="T22" fmla="*/ 466361 w 610"/>
              <a:gd name="T23" fmla="*/ 1191101 h 935"/>
              <a:gd name="T24" fmla="*/ 402236 w 610"/>
              <a:gd name="T25" fmla="*/ 1243313 h 935"/>
              <a:gd name="T26" fmla="*/ 323538 w 610"/>
              <a:gd name="T27" fmla="*/ 1288999 h 935"/>
              <a:gd name="T28" fmla="*/ 240467 w 610"/>
              <a:gd name="T29" fmla="*/ 1326527 h 935"/>
              <a:gd name="T30" fmla="*/ 134079 w 610"/>
              <a:gd name="T31" fmla="*/ 1364055 h 935"/>
              <a:gd name="T32" fmla="*/ 0 w 610"/>
              <a:gd name="T33" fmla="*/ 1401583 h 935"/>
              <a:gd name="T34" fmla="*/ 27690 w 610"/>
              <a:gd name="T35" fmla="*/ 1523956 h 935"/>
              <a:gd name="T36" fmla="*/ 166141 w 610"/>
              <a:gd name="T37" fmla="*/ 1496218 h 935"/>
              <a:gd name="T38" fmla="*/ 281274 w 610"/>
              <a:gd name="T39" fmla="*/ 1453796 h 935"/>
              <a:gd name="T40" fmla="*/ 406608 w 610"/>
              <a:gd name="T41" fmla="*/ 1388530 h 935"/>
              <a:gd name="T42" fmla="*/ 508625 w 610"/>
              <a:gd name="T43" fmla="*/ 1326527 h 935"/>
              <a:gd name="T44" fmla="*/ 596067 w 610"/>
              <a:gd name="T45" fmla="*/ 1256367 h 935"/>
              <a:gd name="T46" fmla="*/ 683510 w 610"/>
              <a:gd name="T47" fmla="*/ 1168258 h 935"/>
              <a:gd name="T48" fmla="*/ 730146 w 610"/>
              <a:gd name="T49" fmla="*/ 1106255 h 935"/>
              <a:gd name="T50" fmla="*/ 800100 w 610"/>
              <a:gd name="T51" fmla="*/ 988777 h 935"/>
              <a:gd name="T52" fmla="*/ 852566 w 610"/>
              <a:gd name="T53" fmla="*/ 861509 h 935"/>
              <a:gd name="T54" fmla="*/ 875884 w 610"/>
              <a:gd name="T55" fmla="*/ 752188 h 935"/>
              <a:gd name="T56" fmla="*/ 887543 w 610"/>
              <a:gd name="T57" fmla="*/ 657553 h 935"/>
              <a:gd name="T58" fmla="*/ 887543 w 610"/>
              <a:gd name="T59" fmla="*/ 548233 h 935"/>
              <a:gd name="T60" fmla="*/ 871511 w 610"/>
              <a:gd name="T61" fmla="*/ 435649 h 935"/>
              <a:gd name="T62" fmla="*/ 836534 w 610"/>
              <a:gd name="T63" fmla="*/ 332856 h 935"/>
              <a:gd name="T64" fmla="*/ 789898 w 610"/>
              <a:gd name="T65" fmla="*/ 234957 h 935"/>
              <a:gd name="T66" fmla="*/ 725774 w 610"/>
              <a:gd name="T67" fmla="*/ 145216 h 935"/>
              <a:gd name="T68" fmla="*/ 647075 w 610"/>
              <a:gd name="T69" fmla="*/ 47318 h 935"/>
              <a:gd name="T70" fmla="*/ 591695 w 610"/>
              <a:gd name="T71" fmla="*/ 0 h 935"/>
              <a:gd name="T72" fmla="*/ 517369 w 610"/>
              <a:gd name="T73" fmla="*/ 107689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0"/>
              <a:gd name="T112" fmla="*/ 0 h 935"/>
              <a:gd name="T113" fmla="*/ 610 w 610"/>
              <a:gd name="T114" fmla="*/ 935 h 9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0" h="935">
                <a:moveTo>
                  <a:pt x="355" y="66"/>
                </a:moveTo>
                <a:lnTo>
                  <a:pt x="419" y="121"/>
                </a:lnTo>
                <a:lnTo>
                  <a:pt x="463" y="175"/>
                </a:lnTo>
                <a:lnTo>
                  <a:pt x="495" y="235"/>
                </a:lnTo>
                <a:lnTo>
                  <a:pt x="517" y="322"/>
                </a:lnTo>
                <a:lnTo>
                  <a:pt x="514" y="409"/>
                </a:lnTo>
                <a:lnTo>
                  <a:pt x="509" y="467"/>
                </a:lnTo>
                <a:lnTo>
                  <a:pt x="492" y="522"/>
                </a:lnTo>
                <a:lnTo>
                  <a:pt x="467" y="583"/>
                </a:lnTo>
                <a:lnTo>
                  <a:pt x="416" y="655"/>
                </a:lnTo>
                <a:lnTo>
                  <a:pt x="371" y="695"/>
                </a:lnTo>
                <a:lnTo>
                  <a:pt x="320" y="730"/>
                </a:lnTo>
                <a:lnTo>
                  <a:pt x="276" y="762"/>
                </a:lnTo>
                <a:lnTo>
                  <a:pt x="222" y="790"/>
                </a:lnTo>
                <a:lnTo>
                  <a:pt x="165" y="813"/>
                </a:lnTo>
                <a:lnTo>
                  <a:pt x="92" y="836"/>
                </a:lnTo>
                <a:lnTo>
                  <a:pt x="0" y="859"/>
                </a:lnTo>
                <a:lnTo>
                  <a:pt x="19" y="934"/>
                </a:lnTo>
                <a:lnTo>
                  <a:pt x="114" y="917"/>
                </a:lnTo>
                <a:lnTo>
                  <a:pt x="193" y="891"/>
                </a:lnTo>
                <a:lnTo>
                  <a:pt x="279" y="851"/>
                </a:lnTo>
                <a:lnTo>
                  <a:pt x="349" y="813"/>
                </a:lnTo>
                <a:lnTo>
                  <a:pt x="409" y="770"/>
                </a:lnTo>
                <a:lnTo>
                  <a:pt x="469" y="716"/>
                </a:lnTo>
                <a:lnTo>
                  <a:pt x="501" y="678"/>
                </a:lnTo>
                <a:lnTo>
                  <a:pt x="549" y="606"/>
                </a:lnTo>
                <a:lnTo>
                  <a:pt x="585" y="528"/>
                </a:lnTo>
                <a:lnTo>
                  <a:pt x="601" y="461"/>
                </a:lnTo>
                <a:lnTo>
                  <a:pt x="609" y="403"/>
                </a:lnTo>
                <a:lnTo>
                  <a:pt x="609" y="336"/>
                </a:lnTo>
                <a:lnTo>
                  <a:pt x="598" y="267"/>
                </a:lnTo>
                <a:lnTo>
                  <a:pt x="574" y="204"/>
                </a:lnTo>
                <a:lnTo>
                  <a:pt x="542" y="144"/>
                </a:lnTo>
                <a:lnTo>
                  <a:pt x="498" y="89"/>
                </a:lnTo>
                <a:lnTo>
                  <a:pt x="444" y="29"/>
                </a:lnTo>
                <a:lnTo>
                  <a:pt x="406" y="0"/>
                </a:lnTo>
                <a:lnTo>
                  <a:pt x="355" y="66"/>
                </a:lnTo>
              </a:path>
            </a:pathLst>
          </a:custGeom>
          <a:solidFill>
            <a:schemeClr val="tx2"/>
          </a:solidFill>
          <a:ln w="25400" cap="rnd">
            <a:solidFill>
              <a:schemeClr val="tx2"/>
            </a:solidFill>
            <a:round/>
            <a:headEnd/>
            <a:tailEnd/>
          </a:ln>
        </p:spPr>
        <p:txBody>
          <a:bodyPr/>
          <a:lstStyle/>
          <a:p>
            <a:endParaRPr lang="tr-TR"/>
          </a:p>
        </p:txBody>
      </p:sp>
      <p:sp>
        <p:nvSpPr>
          <p:cNvPr id="87086" name="Freeform 48"/>
          <p:cNvSpPr>
            <a:spLocks/>
          </p:cNvSpPr>
          <p:nvPr/>
        </p:nvSpPr>
        <p:spPr bwMode="auto">
          <a:xfrm>
            <a:off x="5273675" y="1497013"/>
            <a:ext cx="1441450" cy="420687"/>
          </a:xfrm>
          <a:custGeom>
            <a:avLst/>
            <a:gdLst>
              <a:gd name="T0" fmla="*/ 80162 w 989"/>
              <a:gd name="T1" fmla="*/ 419056 h 258"/>
              <a:gd name="T2" fmla="*/ 0 w 989"/>
              <a:gd name="T3" fmla="*/ 334267 h 258"/>
              <a:gd name="T4" fmla="*/ 68502 w 989"/>
              <a:gd name="T5" fmla="*/ 259261 h 258"/>
              <a:gd name="T6" fmla="*/ 131173 w 989"/>
              <a:gd name="T7" fmla="*/ 207082 h 258"/>
              <a:gd name="T8" fmla="*/ 211335 w 989"/>
              <a:gd name="T9" fmla="*/ 150012 h 258"/>
              <a:gd name="T10" fmla="*/ 279837 w 989"/>
              <a:gd name="T11" fmla="*/ 112509 h 258"/>
              <a:gd name="T12" fmla="*/ 390605 w 989"/>
              <a:gd name="T13" fmla="*/ 61962 h 258"/>
              <a:gd name="T14" fmla="*/ 459107 w 989"/>
              <a:gd name="T15" fmla="*/ 42395 h 258"/>
              <a:gd name="T16" fmla="*/ 553843 w 989"/>
              <a:gd name="T17" fmla="*/ 19567 h 258"/>
              <a:gd name="T18" fmla="*/ 661697 w 989"/>
              <a:gd name="T19" fmla="*/ 4892 h 258"/>
              <a:gd name="T20" fmla="*/ 785583 w 989"/>
              <a:gd name="T21" fmla="*/ 0 h 258"/>
              <a:gd name="T22" fmla="*/ 865744 w 989"/>
              <a:gd name="T23" fmla="*/ 9783 h 258"/>
              <a:gd name="T24" fmla="*/ 964853 w 989"/>
              <a:gd name="T25" fmla="*/ 27720 h 258"/>
              <a:gd name="T26" fmla="*/ 1068335 w 989"/>
              <a:gd name="T27" fmla="*/ 57070 h 258"/>
              <a:gd name="T28" fmla="*/ 1192221 w 989"/>
              <a:gd name="T29" fmla="*/ 104356 h 258"/>
              <a:gd name="T30" fmla="*/ 1292787 w 989"/>
              <a:gd name="T31" fmla="*/ 169579 h 258"/>
              <a:gd name="T32" fmla="*/ 1356916 w 989"/>
              <a:gd name="T33" fmla="*/ 211974 h 258"/>
              <a:gd name="T34" fmla="*/ 1419588 w 989"/>
              <a:gd name="T35" fmla="*/ 264152 h 258"/>
              <a:gd name="T36" fmla="*/ 1439993 w 989"/>
              <a:gd name="T37" fmla="*/ 282089 h 258"/>
              <a:gd name="T38" fmla="*/ 1368576 w 989"/>
              <a:gd name="T39" fmla="*/ 386445 h 258"/>
              <a:gd name="T40" fmla="*/ 1308819 w 989"/>
              <a:gd name="T41" fmla="*/ 329375 h 258"/>
              <a:gd name="T42" fmla="*/ 1212625 w 989"/>
              <a:gd name="T43" fmla="*/ 264152 h 258"/>
              <a:gd name="T44" fmla="*/ 1116431 w 989"/>
              <a:gd name="T45" fmla="*/ 202191 h 258"/>
              <a:gd name="T46" fmla="*/ 980886 w 989"/>
              <a:gd name="T47" fmla="*/ 164688 h 258"/>
              <a:gd name="T48" fmla="*/ 849712 w 989"/>
              <a:gd name="T49" fmla="*/ 132076 h 258"/>
              <a:gd name="T50" fmla="*/ 737486 w 989"/>
              <a:gd name="T51" fmla="*/ 132076 h 258"/>
              <a:gd name="T52" fmla="*/ 629632 w 989"/>
              <a:gd name="T53" fmla="*/ 132076 h 258"/>
              <a:gd name="T54" fmla="*/ 553843 w 989"/>
              <a:gd name="T55" fmla="*/ 146751 h 258"/>
              <a:gd name="T56" fmla="*/ 447447 w 989"/>
              <a:gd name="T57" fmla="*/ 174471 h 258"/>
              <a:gd name="T58" fmla="*/ 362913 w 989"/>
              <a:gd name="T59" fmla="*/ 202191 h 258"/>
              <a:gd name="T60" fmla="*/ 279837 w 989"/>
              <a:gd name="T61" fmla="*/ 249477 h 258"/>
              <a:gd name="T62" fmla="*/ 215707 w 989"/>
              <a:gd name="T63" fmla="*/ 286980 h 258"/>
              <a:gd name="T64" fmla="*/ 155951 w 989"/>
              <a:gd name="T65" fmla="*/ 339159 h 258"/>
              <a:gd name="T66" fmla="*/ 96194 w 989"/>
              <a:gd name="T67" fmla="*/ 391337 h 258"/>
              <a:gd name="T68" fmla="*/ 80162 w 989"/>
              <a:gd name="T69" fmla="*/ 419056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9"/>
              <a:gd name="T106" fmla="*/ 0 h 258"/>
              <a:gd name="T107" fmla="*/ 989 w 989"/>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9" h="258">
                <a:moveTo>
                  <a:pt x="55" y="257"/>
                </a:moveTo>
                <a:lnTo>
                  <a:pt x="0" y="205"/>
                </a:lnTo>
                <a:lnTo>
                  <a:pt x="47" y="159"/>
                </a:lnTo>
                <a:lnTo>
                  <a:pt x="90" y="127"/>
                </a:lnTo>
                <a:lnTo>
                  <a:pt x="145" y="92"/>
                </a:lnTo>
                <a:lnTo>
                  <a:pt x="192" y="69"/>
                </a:lnTo>
                <a:lnTo>
                  <a:pt x="268" y="38"/>
                </a:lnTo>
                <a:lnTo>
                  <a:pt x="315" y="26"/>
                </a:lnTo>
                <a:lnTo>
                  <a:pt x="380" y="12"/>
                </a:lnTo>
                <a:lnTo>
                  <a:pt x="454" y="3"/>
                </a:lnTo>
                <a:lnTo>
                  <a:pt x="539" y="0"/>
                </a:lnTo>
                <a:lnTo>
                  <a:pt x="594" y="6"/>
                </a:lnTo>
                <a:lnTo>
                  <a:pt x="662" y="17"/>
                </a:lnTo>
                <a:lnTo>
                  <a:pt x="733" y="35"/>
                </a:lnTo>
                <a:lnTo>
                  <a:pt x="818" y="64"/>
                </a:lnTo>
                <a:lnTo>
                  <a:pt x="887" y="104"/>
                </a:lnTo>
                <a:lnTo>
                  <a:pt x="931" y="130"/>
                </a:lnTo>
                <a:lnTo>
                  <a:pt x="974" y="162"/>
                </a:lnTo>
                <a:lnTo>
                  <a:pt x="988" y="173"/>
                </a:lnTo>
                <a:lnTo>
                  <a:pt x="939" y="237"/>
                </a:lnTo>
                <a:lnTo>
                  <a:pt x="898" y="202"/>
                </a:lnTo>
                <a:lnTo>
                  <a:pt x="832" y="162"/>
                </a:lnTo>
                <a:lnTo>
                  <a:pt x="766" y="124"/>
                </a:lnTo>
                <a:lnTo>
                  <a:pt x="673" y="101"/>
                </a:lnTo>
                <a:lnTo>
                  <a:pt x="583" y="81"/>
                </a:lnTo>
                <a:lnTo>
                  <a:pt x="506" y="81"/>
                </a:lnTo>
                <a:lnTo>
                  <a:pt x="432" y="81"/>
                </a:lnTo>
                <a:lnTo>
                  <a:pt x="380" y="90"/>
                </a:lnTo>
                <a:lnTo>
                  <a:pt x="307" y="107"/>
                </a:lnTo>
                <a:lnTo>
                  <a:pt x="249" y="124"/>
                </a:lnTo>
                <a:lnTo>
                  <a:pt x="192" y="153"/>
                </a:lnTo>
                <a:lnTo>
                  <a:pt x="148" y="176"/>
                </a:lnTo>
                <a:lnTo>
                  <a:pt x="107" y="208"/>
                </a:lnTo>
                <a:lnTo>
                  <a:pt x="66" y="240"/>
                </a:lnTo>
                <a:lnTo>
                  <a:pt x="55" y="257"/>
                </a:lnTo>
              </a:path>
            </a:pathLst>
          </a:custGeom>
          <a:solidFill>
            <a:schemeClr val="accent1"/>
          </a:solidFill>
          <a:ln w="12700" cap="rnd">
            <a:solidFill>
              <a:schemeClr val="accent1"/>
            </a:solidFill>
            <a:round/>
            <a:headEnd/>
            <a:tailEnd/>
          </a:ln>
        </p:spPr>
        <p:txBody>
          <a:bodyPr/>
          <a:lstStyle/>
          <a:p>
            <a:endParaRPr lang="tr-TR"/>
          </a:p>
        </p:txBody>
      </p:sp>
      <p:grpSp>
        <p:nvGrpSpPr>
          <p:cNvPr id="3" name="Group 49"/>
          <p:cNvGrpSpPr>
            <a:grpSpLocks/>
          </p:cNvGrpSpPr>
          <p:nvPr/>
        </p:nvGrpSpPr>
        <p:grpSpPr bwMode="auto">
          <a:xfrm>
            <a:off x="822325" y="817563"/>
            <a:ext cx="7673975" cy="4813300"/>
            <a:chOff x="565" y="501"/>
            <a:chExt cx="5268" cy="2952"/>
          </a:xfrm>
        </p:grpSpPr>
        <p:sp>
          <p:nvSpPr>
            <p:cNvPr id="87090" name="Rectangle 50"/>
            <p:cNvSpPr>
              <a:spLocks noChangeArrowheads="1"/>
            </p:cNvSpPr>
            <p:nvPr/>
          </p:nvSpPr>
          <p:spPr bwMode="auto">
            <a:xfrm>
              <a:off x="964" y="3144"/>
              <a:ext cx="246"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0</a:t>
              </a:r>
            </a:p>
          </p:txBody>
        </p:sp>
        <p:sp>
          <p:nvSpPr>
            <p:cNvPr id="87091" name="Rectangle 51"/>
            <p:cNvSpPr>
              <a:spLocks noChangeArrowheads="1"/>
            </p:cNvSpPr>
            <p:nvPr/>
          </p:nvSpPr>
          <p:spPr bwMode="auto">
            <a:xfrm>
              <a:off x="1696"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200</a:t>
              </a:r>
            </a:p>
          </p:txBody>
        </p:sp>
        <p:sp>
          <p:nvSpPr>
            <p:cNvPr id="87092" name="Rectangle 52"/>
            <p:cNvSpPr>
              <a:spLocks noChangeArrowheads="1"/>
            </p:cNvSpPr>
            <p:nvPr/>
          </p:nvSpPr>
          <p:spPr bwMode="auto">
            <a:xfrm>
              <a:off x="2596" y="3144"/>
              <a:ext cx="50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i="1">
                  <a:solidFill>
                    <a:srgbClr val="B1F3FF"/>
                  </a:solidFill>
                  <a:latin typeface="Arial" charset="0"/>
                </a:rPr>
                <a:t> </a:t>
              </a:r>
              <a:r>
                <a:rPr lang="en-US" sz="2300" b="1">
                  <a:solidFill>
                    <a:srgbClr val="B1F3FF"/>
                  </a:solidFill>
                  <a:latin typeface="Arial" charset="0"/>
                </a:rPr>
                <a:t>400</a:t>
              </a:r>
            </a:p>
          </p:txBody>
        </p:sp>
        <p:sp>
          <p:nvSpPr>
            <p:cNvPr id="87093" name="Rectangle 53"/>
            <p:cNvSpPr>
              <a:spLocks noChangeArrowheads="1"/>
            </p:cNvSpPr>
            <p:nvPr/>
          </p:nvSpPr>
          <p:spPr bwMode="auto">
            <a:xfrm>
              <a:off x="3498"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600</a:t>
              </a:r>
            </a:p>
          </p:txBody>
        </p:sp>
        <p:sp>
          <p:nvSpPr>
            <p:cNvPr id="87094" name="Rectangle 54"/>
            <p:cNvSpPr>
              <a:spLocks noChangeArrowheads="1"/>
            </p:cNvSpPr>
            <p:nvPr/>
          </p:nvSpPr>
          <p:spPr bwMode="auto">
            <a:xfrm>
              <a:off x="4379"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800</a:t>
              </a:r>
            </a:p>
          </p:txBody>
        </p:sp>
        <p:sp>
          <p:nvSpPr>
            <p:cNvPr id="87095" name="Rectangle 55"/>
            <p:cNvSpPr>
              <a:spLocks noChangeArrowheads="1"/>
            </p:cNvSpPr>
            <p:nvPr/>
          </p:nvSpPr>
          <p:spPr bwMode="auto">
            <a:xfrm>
              <a:off x="5281" y="3144"/>
              <a:ext cx="552"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1000</a:t>
              </a:r>
            </a:p>
          </p:txBody>
        </p:sp>
        <p:sp>
          <p:nvSpPr>
            <p:cNvPr id="87096" name="Rectangle 56"/>
            <p:cNvSpPr>
              <a:spLocks noChangeArrowheads="1"/>
            </p:cNvSpPr>
            <p:nvPr/>
          </p:nvSpPr>
          <p:spPr bwMode="auto">
            <a:xfrm>
              <a:off x="796" y="2991"/>
              <a:ext cx="246"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0</a:t>
              </a:r>
            </a:p>
          </p:txBody>
        </p:sp>
        <p:sp>
          <p:nvSpPr>
            <p:cNvPr id="87097" name="Rectangle 57"/>
            <p:cNvSpPr>
              <a:spLocks noChangeArrowheads="1"/>
            </p:cNvSpPr>
            <p:nvPr/>
          </p:nvSpPr>
          <p:spPr bwMode="auto">
            <a:xfrm>
              <a:off x="689" y="2356"/>
              <a:ext cx="348"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75</a:t>
              </a:r>
            </a:p>
          </p:txBody>
        </p:sp>
        <p:sp>
          <p:nvSpPr>
            <p:cNvPr id="87098" name="Rectangle 58"/>
            <p:cNvSpPr>
              <a:spLocks noChangeArrowheads="1"/>
            </p:cNvSpPr>
            <p:nvPr/>
          </p:nvSpPr>
          <p:spPr bwMode="auto">
            <a:xfrm>
              <a:off x="571" y="1725"/>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150</a:t>
              </a:r>
            </a:p>
          </p:txBody>
        </p:sp>
        <p:sp>
          <p:nvSpPr>
            <p:cNvPr id="87099" name="Rectangle 59"/>
            <p:cNvSpPr>
              <a:spLocks noChangeArrowheads="1"/>
            </p:cNvSpPr>
            <p:nvPr/>
          </p:nvSpPr>
          <p:spPr bwMode="auto">
            <a:xfrm>
              <a:off x="571" y="1103"/>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225</a:t>
              </a:r>
            </a:p>
          </p:txBody>
        </p:sp>
        <p:sp>
          <p:nvSpPr>
            <p:cNvPr id="87100" name="Rectangle 60"/>
            <p:cNvSpPr>
              <a:spLocks noChangeArrowheads="1"/>
            </p:cNvSpPr>
            <p:nvPr/>
          </p:nvSpPr>
          <p:spPr bwMode="auto">
            <a:xfrm>
              <a:off x="565" y="501"/>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300</a:t>
              </a:r>
            </a:p>
          </p:txBody>
        </p:sp>
      </p:grpSp>
      <p:sp>
        <p:nvSpPr>
          <p:cNvPr id="87088" name="Rectangle 61"/>
          <p:cNvSpPr>
            <a:spLocks noChangeArrowheads="1"/>
          </p:cNvSpPr>
          <p:nvPr/>
        </p:nvSpPr>
        <p:spPr bwMode="auto">
          <a:xfrm rot="-5400000">
            <a:off x="-207168" y="2926556"/>
            <a:ext cx="1681162" cy="403225"/>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Cell Count</a:t>
            </a:r>
          </a:p>
        </p:txBody>
      </p:sp>
      <p:sp>
        <p:nvSpPr>
          <p:cNvPr id="87089" name="Rectangle 63"/>
          <p:cNvSpPr>
            <a:spLocks noChangeArrowheads="1"/>
          </p:cNvSpPr>
          <p:nvPr/>
        </p:nvSpPr>
        <p:spPr bwMode="auto">
          <a:xfrm>
            <a:off x="4103688" y="6553200"/>
            <a:ext cx="5040312" cy="304800"/>
          </a:xfrm>
          <a:prstGeom prst="rect">
            <a:avLst/>
          </a:prstGeom>
          <a:noFill/>
          <a:ln w="9525">
            <a:noFill/>
            <a:miter lim="800000"/>
            <a:headEnd/>
            <a:tailEnd/>
          </a:ln>
        </p:spPr>
        <p:txBody>
          <a:bodyPr>
            <a:spAutoFit/>
          </a:bodyPr>
          <a:lstStyle/>
          <a:p>
            <a:pPr>
              <a:spcBef>
                <a:spcPct val="20000"/>
              </a:spcBef>
            </a:pPr>
            <a:r>
              <a:rPr lang="tr-TR" sz="1400"/>
              <a:t>Kaynak: </a:t>
            </a:r>
            <a:r>
              <a:rPr lang="en-US" sz="1400"/>
              <a:t>J.Paul Robinson</a:t>
            </a:r>
            <a:r>
              <a:rPr lang="tr-TR" sz="1400"/>
              <a:t>, </a:t>
            </a:r>
            <a:r>
              <a:rPr lang="en-US" sz="1400" b="1">
                <a:solidFill>
                  <a:schemeClr val="accent2"/>
                </a:solidFill>
              </a:rPr>
              <a:t>http://www.cyto.purdue.edu/class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6"/>
          <p:cNvPicPr>
            <a:picLocks noChangeArrowheads="1"/>
          </p:cNvPicPr>
          <p:nvPr/>
        </p:nvPicPr>
        <p:blipFill>
          <a:blip r:embed="rId3" cstate="print"/>
          <a:srcRect l="9259" t="9940" r="13110" b="12009"/>
          <a:stretch>
            <a:fillRect/>
          </a:stretch>
        </p:blipFill>
        <p:spPr bwMode="auto">
          <a:xfrm>
            <a:off x="220663" y="2693193"/>
            <a:ext cx="3727450" cy="3776663"/>
          </a:xfrm>
          <a:prstGeom prst="rect">
            <a:avLst/>
          </a:prstGeom>
          <a:noFill/>
          <a:ln w="28575">
            <a:solidFill>
              <a:srgbClr val="000000"/>
            </a:solidFill>
            <a:miter lim="800000"/>
            <a:headEnd/>
            <a:tailEnd/>
          </a:ln>
        </p:spPr>
      </p:pic>
      <p:sp>
        <p:nvSpPr>
          <p:cNvPr id="101379"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tr-TR" sz="1800">
              <a:latin typeface="Century Gothic" charset="-94"/>
            </a:endParaRPr>
          </a:p>
        </p:txBody>
      </p:sp>
      <p:sp>
        <p:nvSpPr>
          <p:cNvPr id="101380"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tr-TR" sz="1800">
              <a:latin typeface="Century Gothic" charset="-94"/>
            </a:endParaRPr>
          </a:p>
        </p:txBody>
      </p:sp>
      <p:sp>
        <p:nvSpPr>
          <p:cNvPr id="101381" name="Rectangle 14"/>
          <p:cNvSpPr>
            <a:spLocks noGrp="1"/>
          </p:cNvSpPr>
          <p:nvPr>
            <p:ph type="title" idx="4294967295"/>
          </p:nvPr>
        </p:nvSpPr>
        <p:spPr bwMode="auto">
          <a:xfrm>
            <a:off x="457200" y="268288"/>
            <a:ext cx="8229600" cy="639762"/>
          </a:xfrm>
          <a:noFill/>
        </p:spPr>
        <p:txBody>
          <a:bodyPr/>
          <a:lstStyle/>
          <a:p>
            <a:pPr algn="ctr" eaLnBrk="1" hangingPunct="1"/>
            <a:r>
              <a:rPr lang="tr-TR" sz="3200" smtClean="0">
                <a:ln>
                  <a:noFill/>
                </a:ln>
                <a:effectLst/>
                <a:latin typeface="Calibri" charset="-94"/>
              </a:rPr>
              <a:t>Apoptotik Hücrelerin Belirlenmesi </a:t>
            </a:r>
          </a:p>
        </p:txBody>
      </p:sp>
      <p:sp>
        <p:nvSpPr>
          <p:cNvPr id="101382" name="Rectangle 7"/>
          <p:cNvSpPr>
            <a:spLocks noChangeArrowheads="1"/>
          </p:cNvSpPr>
          <p:nvPr/>
        </p:nvSpPr>
        <p:spPr bwMode="auto">
          <a:xfrm>
            <a:off x="1027113" y="6045200"/>
            <a:ext cx="1855787" cy="441325"/>
          </a:xfrm>
          <a:prstGeom prst="rect">
            <a:avLst/>
          </a:prstGeom>
          <a:solidFill>
            <a:schemeClr val="bg1"/>
          </a:solidFill>
          <a:ln w="12700">
            <a:noFill/>
            <a:miter lim="800000"/>
            <a:headEnd/>
            <a:tailEnd/>
          </a:ln>
        </p:spPr>
        <p:txBody>
          <a:bodyPr wrap="none" lIns="119062" tIns="60325" rIns="119062" bIns="60325">
            <a:spAutoFit/>
          </a:bodyPr>
          <a:lstStyle/>
          <a:p>
            <a:pPr defTabSz="1546225" eaLnBrk="0" hangingPunct="0"/>
            <a:r>
              <a:rPr lang="en-US" sz="2100">
                <a:latin typeface="Century Gothic" charset="-94"/>
              </a:rPr>
              <a:t>PI - </a:t>
            </a:r>
            <a:r>
              <a:rPr lang="tr-TR" sz="2100">
                <a:latin typeface="Century Gothic" charset="-94"/>
              </a:rPr>
              <a:t>Floresans</a:t>
            </a:r>
            <a:endParaRPr lang="en-US" sz="2100">
              <a:latin typeface="Century Gothic" charset="-94"/>
            </a:endParaRPr>
          </a:p>
        </p:txBody>
      </p:sp>
      <p:sp>
        <p:nvSpPr>
          <p:cNvPr id="101383" name="Rectangle 8"/>
          <p:cNvSpPr>
            <a:spLocks noChangeArrowheads="1"/>
          </p:cNvSpPr>
          <p:nvPr/>
        </p:nvSpPr>
        <p:spPr bwMode="auto">
          <a:xfrm rot="-5400000">
            <a:off x="-288131" y="4117181"/>
            <a:ext cx="1017588" cy="441325"/>
          </a:xfrm>
          <a:prstGeom prst="rect">
            <a:avLst/>
          </a:prstGeom>
          <a:solidFill>
            <a:schemeClr val="bg1"/>
          </a:solidFill>
          <a:ln w="12700">
            <a:noFill/>
            <a:miter lim="800000"/>
            <a:headEnd/>
            <a:tailEnd/>
          </a:ln>
        </p:spPr>
        <p:txBody>
          <a:bodyPr wrap="none" lIns="119062" tIns="60325" rIns="119062" bIns="60325">
            <a:spAutoFit/>
          </a:bodyPr>
          <a:lstStyle/>
          <a:p>
            <a:pPr defTabSz="1546225" eaLnBrk="0" hangingPunct="0"/>
            <a:r>
              <a:rPr lang="en-US" sz="2100">
                <a:latin typeface="Century Gothic" charset="-94"/>
              </a:rPr>
              <a:t># </a:t>
            </a:r>
            <a:r>
              <a:rPr lang="tr-TR" sz="2100">
                <a:latin typeface="Century Gothic" charset="-94"/>
              </a:rPr>
              <a:t>Sayı</a:t>
            </a:r>
            <a:endParaRPr lang="en-US" sz="2100">
              <a:latin typeface="Century Gothic" charset="-94"/>
            </a:endParaRPr>
          </a:p>
        </p:txBody>
      </p:sp>
      <p:sp>
        <p:nvSpPr>
          <p:cNvPr id="101384" name="Rectangle 9"/>
          <p:cNvSpPr>
            <a:spLocks noChangeArrowheads="1"/>
          </p:cNvSpPr>
          <p:nvPr/>
        </p:nvSpPr>
        <p:spPr bwMode="auto">
          <a:xfrm>
            <a:off x="228600" y="2071688"/>
            <a:ext cx="4679950" cy="471487"/>
          </a:xfrm>
          <a:prstGeom prst="rect">
            <a:avLst/>
          </a:prstGeom>
          <a:noFill/>
          <a:ln w="12700">
            <a:noFill/>
            <a:miter lim="800000"/>
            <a:headEnd/>
            <a:tailEnd/>
          </a:ln>
        </p:spPr>
        <p:txBody>
          <a:bodyPr wrap="none" lIns="119062" tIns="60325" rIns="119062" bIns="60325">
            <a:spAutoFit/>
          </a:bodyPr>
          <a:lstStyle/>
          <a:p>
            <a:pPr defTabSz="1546225" eaLnBrk="0" hangingPunct="0"/>
            <a:r>
              <a:rPr lang="en-US" sz="2300">
                <a:solidFill>
                  <a:srgbClr val="43C004"/>
                </a:solidFill>
                <a:latin typeface="Century Gothic" charset="-94"/>
              </a:rPr>
              <a:t>Apoptoti</a:t>
            </a:r>
            <a:r>
              <a:rPr lang="tr-TR" sz="2300">
                <a:solidFill>
                  <a:srgbClr val="43C004"/>
                </a:solidFill>
                <a:latin typeface="Century Gothic" charset="-94"/>
              </a:rPr>
              <a:t>k</a:t>
            </a:r>
            <a:r>
              <a:rPr lang="en-US" sz="2300">
                <a:solidFill>
                  <a:srgbClr val="43C004"/>
                </a:solidFill>
                <a:latin typeface="Century Gothic" charset="-94"/>
              </a:rPr>
              <a:t> </a:t>
            </a:r>
            <a:r>
              <a:rPr lang="tr-TR" sz="2300">
                <a:solidFill>
                  <a:srgbClr val="43C004"/>
                </a:solidFill>
                <a:latin typeface="Century Gothic" charset="-94"/>
              </a:rPr>
              <a:t>hücreler (Sub G1 pik)</a:t>
            </a:r>
            <a:endParaRPr lang="en-US" sz="2300">
              <a:solidFill>
                <a:srgbClr val="43C004"/>
              </a:solidFill>
              <a:latin typeface="Century Gothic" charset="-94"/>
            </a:endParaRPr>
          </a:p>
        </p:txBody>
      </p:sp>
      <p:sp>
        <p:nvSpPr>
          <p:cNvPr id="101385" name="Rectangle 11"/>
          <p:cNvSpPr>
            <a:spLocks noChangeArrowheads="1"/>
          </p:cNvSpPr>
          <p:nvPr/>
        </p:nvSpPr>
        <p:spPr bwMode="auto">
          <a:xfrm>
            <a:off x="755650" y="2781300"/>
            <a:ext cx="3544888" cy="471488"/>
          </a:xfrm>
          <a:prstGeom prst="rect">
            <a:avLst/>
          </a:prstGeom>
          <a:noFill/>
          <a:ln w="12700">
            <a:noFill/>
            <a:miter lim="800000"/>
            <a:headEnd/>
            <a:tailEnd/>
          </a:ln>
        </p:spPr>
        <p:txBody>
          <a:bodyPr wrap="none" lIns="119062" tIns="60325" rIns="119062" bIns="60325">
            <a:spAutoFit/>
          </a:bodyPr>
          <a:lstStyle/>
          <a:p>
            <a:pPr defTabSz="1546225" eaLnBrk="0" hangingPunct="0"/>
            <a:r>
              <a:rPr lang="en-US" sz="2300">
                <a:solidFill>
                  <a:srgbClr val="F89F46"/>
                </a:solidFill>
                <a:latin typeface="Century Gothic" charset="-94"/>
              </a:rPr>
              <a:t>Normal G0/G1 </a:t>
            </a:r>
            <a:r>
              <a:rPr lang="tr-TR" sz="2300">
                <a:solidFill>
                  <a:srgbClr val="F89F46"/>
                </a:solidFill>
                <a:latin typeface="Century Gothic" charset="-94"/>
              </a:rPr>
              <a:t>hücreler</a:t>
            </a:r>
            <a:endParaRPr lang="en-US" sz="2300">
              <a:solidFill>
                <a:srgbClr val="F89F46"/>
              </a:solidFill>
              <a:latin typeface="Century Gothic" charset="-94"/>
            </a:endParaRPr>
          </a:p>
        </p:txBody>
      </p:sp>
      <p:sp>
        <p:nvSpPr>
          <p:cNvPr id="101386" name="Line 12"/>
          <p:cNvSpPr>
            <a:spLocks noChangeShapeType="1"/>
          </p:cNvSpPr>
          <p:nvPr/>
        </p:nvSpPr>
        <p:spPr bwMode="auto">
          <a:xfrm flipH="1">
            <a:off x="1651000" y="3171825"/>
            <a:ext cx="433388" cy="776288"/>
          </a:xfrm>
          <a:prstGeom prst="line">
            <a:avLst/>
          </a:prstGeom>
          <a:noFill/>
          <a:ln w="12700">
            <a:solidFill>
              <a:schemeClr val="tx1"/>
            </a:solidFill>
            <a:round/>
            <a:headEnd/>
            <a:tailEnd type="triangle" w="med" len="med"/>
          </a:ln>
        </p:spPr>
        <p:txBody>
          <a:bodyPr wrap="none" anchor="ctr"/>
          <a:lstStyle/>
          <a:p>
            <a:endParaRPr lang="tr-TR"/>
          </a:p>
        </p:txBody>
      </p:sp>
      <p:sp>
        <p:nvSpPr>
          <p:cNvPr id="101387" name="Line 15"/>
          <p:cNvSpPr>
            <a:spLocks noChangeShapeType="1"/>
          </p:cNvSpPr>
          <p:nvPr/>
        </p:nvSpPr>
        <p:spPr bwMode="auto">
          <a:xfrm flipH="1">
            <a:off x="1763713" y="3068638"/>
            <a:ext cx="576262" cy="1512887"/>
          </a:xfrm>
          <a:prstGeom prst="line">
            <a:avLst/>
          </a:prstGeom>
          <a:noFill/>
          <a:ln w="28575">
            <a:solidFill>
              <a:schemeClr val="tx1"/>
            </a:solidFill>
            <a:round/>
            <a:headEnd/>
            <a:tailEnd type="triangle" w="med" len="med"/>
          </a:ln>
        </p:spPr>
        <p:txBody>
          <a:bodyPr/>
          <a:lstStyle/>
          <a:p>
            <a:endParaRPr lang="tr-TR"/>
          </a:p>
        </p:txBody>
      </p:sp>
      <p:sp>
        <p:nvSpPr>
          <p:cNvPr id="101388" name="Line 16"/>
          <p:cNvSpPr>
            <a:spLocks noChangeShapeType="1"/>
          </p:cNvSpPr>
          <p:nvPr/>
        </p:nvSpPr>
        <p:spPr bwMode="auto">
          <a:xfrm flipH="1">
            <a:off x="1692275" y="3213100"/>
            <a:ext cx="0" cy="1008063"/>
          </a:xfrm>
          <a:prstGeom prst="line">
            <a:avLst/>
          </a:prstGeom>
          <a:noFill/>
          <a:ln w="9525">
            <a:solidFill>
              <a:schemeClr val="accent1"/>
            </a:solidFill>
            <a:round/>
            <a:headEnd/>
            <a:tailEnd type="triangle" w="med" len="med"/>
          </a:ln>
        </p:spPr>
        <p:txBody>
          <a:bodyPr/>
          <a:lstStyle/>
          <a:p>
            <a:endParaRPr lang="tr-TR"/>
          </a:p>
        </p:txBody>
      </p:sp>
      <p:sp>
        <p:nvSpPr>
          <p:cNvPr id="101389" name="Line 17"/>
          <p:cNvSpPr>
            <a:spLocks noChangeShapeType="1"/>
          </p:cNvSpPr>
          <p:nvPr/>
        </p:nvSpPr>
        <p:spPr bwMode="auto">
          <a:xfrm flipH="1">
            <a:off x="1187450" y="2565400"/>
            <a:ext cx="0" cy="2232025"/>
          </a:xfrm>
          <a:prstGeom prst="line">
            <a:avLst/>
          </a:prstGeom>
          <a:noFill/>
          <a:ln w="9525">
            <a:solidFill>
              <a:srgbClr val="43C004"/>
            </a:solidFill>
            <a:round/>
            <a:headEnd/>
            <a:tailEnd type="triangle" w="med" len="med"/>
          </a:ln>
        </p:spPr>
        <p:txBody>
          <a:bodyPr/>
          <a:lstStyle/>
          <a:p>
            <a:endParaRPr lang="tr-TR"/>
          </a:p>
        </p:txBody>
      </p:sp>
      <p:grpSp>
        <p:nvGrpSpPr>
          <p:cNvPr id="2" name="Group 18"/>
          <p:cNvGrpSpPr>
            <a:grpSpLocks/>
          </p:cNvGrpSpPr>
          <p:nvPr/>
        </p:nvGrpSpPr>
        <p:grpSpPr bwMode="auto">
          <a:xfrm>
            <a:off x="3948113" y="2781300"/>
            <a:ext cx="5195887" cy="3430587"/>
            <a:chOff x="1175" y="1434"/>
            <a:chExt cx="3745" cy="2418"/>
          </a:xfrm>
        </p:grpSpPr>
        <p:pic>
          <p:nvPicPr>
            <p:cNvPr id="101391" name="Picture 19"/>
            <p:cNvPicPr>
              <a:picLocks noChangeAspect="1" noChangeArrowheads="1"/>
            </p:cNvPicPr>
            <p:nvPr/>
          </p:nvPicPr>
          <p:blipFill>
            <a:blip r:embed="rId4" cstate="print"/>
            <a:srcRect/>
            <a:stretch>
              <a:fillRect/>
            </a:stretch>
          </p:blipFill>
          <p:spPr bwMode="auto">
            <a:xfrm>
              <a:off x="1429" y="1434"/>
              <a:ext cx="2400" cy="2400"/>
            </a:xfrm>
            <a:prstGeom prst="rect">
              <a:avLst/>
            </a:prstGeom>
            <a:noFill/>
            <a:ln w="9525">
              <a:noFill/>
              <a:miter lim="800000"/>
              <a:headEnd/>
              <a:tailEnd/>
            </a:ln>
          </p:spPr>
        </p:pic>
        <p:sp>
          <p:nvSpPr>
            <p:cNvPr id="101392" name="Text Box 20"/>
            <p:cNvSpPr txBox="1">
              <a:spLocks noChangeArrowheads="1"/>
            </p:cNvSpPr>
            <p:nvPr/>
          </p:nvSpPr>
          <p:spPr bwMode="auto">
            <a:xfrm>
              <a:off x="1175" y="3404"/>
              <a:ext cx="1084" cy="192"/>
            </a:xfrm>
            <a:prstGeom prst="rect">
              <a:avLst/>
            </a:prstGeom>
            <a:noFill/>
            <a:ln w="9525">
              <a:noFill/>
              <a:miter lim="800000"/>
              <a:headEnd/>
              <a:tailEnd/>
            </a:ln>
          </p:spPr>
          <p:txBody>
            <a:bodyPr wrap="none" lIns="0" tIns="0" rIns="0" bIns="0" anchor="ctr">
              <a:spAutoFit/>
            </a:bodyPr>
            <a:lstStyle/>
            <a:p>
              <a:pPr algn="ctr" eaLnBrk="0" hangingPunct="0"/>
              <a:r>
                <a:rPr lang="tr-TR" sz="2000" b="1">
                  <a:solidFill>
                    <a:srgbClr val="F89F46"/>
                  </a:solidFill>
                  <a:latin typeface="Arial" charset="0"/>
                </a:rPr>
                <a:t>Canlı Hücreler</a:t>
              </a:r>
              <a:endParaRPr lang="tr-TR" sz="2000" b="1" noProof="1">
                <a:solidFill>
                  <a:srgbClr val="F89F46"/>
                </a:solidFill>
                <a:latin typeface="Arial" charset="0"/>
              </a:endParaRPr>
            </a:p>
          </p:txBody>
        </p:sp>
        <p:sp>
          <p:nvSpPr>
            <p:cNvPr id="101393" name="Text Box 21"/>
            <p:cNvSpPr txBox="1">
              <a:spLocks noChangeArrowheads="1"/>
            </p:cNvSpPr>
            <p:nvPr/>
          </p:nvSpPr>
          <p:spPr bwMode="auto">
            <a:xfrm>
              <a:off x="1343" y="1544"/>
              <a:ext cx="959" cy="192"/>
            </a:xfrm>
            <a:prstGeom prst="rect">
              <a:avLst/>
            </a:prstGeom>
            <a:noFill/>
            <a:ln w="9525">
              <a:noFill/>
              <a:miter lim="800000"/>
              <a:headEnd/>
              <a:tailEnd/>
            </a:ln>
          </p:spPr>
          <p:txBody>
            <a:bodyPr wrap="none" lIns="0" tIns="0" rIns="0" bIns="0" anchor="ctr">
              <a:spAutoFit/>
            </a:bodyPr>
            <a:lstStyle/>
            <a:p>
              <a:pPr algn="ctr" eaLnBrk="0" hangingPunct="0"/>
              <a:r>
                <a:rPr lang="tr-TR" sz="2000" b="1" dirty="0">
                  <a:solidFill>
                    <a:srgbClr val="F89F46"/>
                  </a:solidFill>
                  <a:latin typeface="Arial" charset="0"/>
                </a:rPr>
                <a:t>Ölü Hücreler</a:t>
              </a:r>
              <a:endParaRPr lang="tr-TR" sz="2000" b="1" noProof="1">
                <a:solidFill>
                  <a:srgbClr val="F89F46"/>
                </a:solidFill>
                <a:latin typeface="Arial" charset="0"/>
              </a:endParaRPr>
            </a:p>
          </p:txBody>
        </p:sp>
        <p:sp>
          <p:nvSpPr>
            <p:cNvPr id="101394" name="Text Box 22"/>
            <p:cNvSpPr txBox="1">
              <a:spLocks noChangeArrowheads="1"/>
            </p:cNvSpPr>
            <p:nvPr/>
          </p:nvSpPr>
          <p:spPr bwMode="auto">
            <a:xfrm>
              <a:off x="3379" y="3468"/>
              <a:ext cx="1541" cy="384"/>
            </a:xfrm>
            <a:prstGeom prst="rect">
              <a:avLst/>
            </a:prstGeom>
            <a:noFill/>
            <a:ln w="9525">
              <a:noFill/>
              <a:miter lim="800000"/>
              <a:headEnd/>
              <a:tailEnd/>
            </a:ln>
          </p:spPr>
          <p:txBody>
            <a:bodyPr lIns="0" tIns="0" rIns="0" bIns="0" anchor="ctr">
              <a:spAutoFit/>
            </a:bodyPr>
            <a:lstStyle/>
            <a:p>
              <a:pPr eaLnBrk="0" hangingPunct="0"/>
              <a:r>
                <a:rPr lang="tr-TR" sz="2000" b="1">
                  <a:solidFill>
                    <a:srgbClr val="F89F46"/>
                  </a:solidFill>
                  <a:latin typeface="Arial" charset="0"/>
                </a:rPr>
                <a:t>Erken Apoptotik hücreler</a:t>
              </a:r>
              <a:endParaRPr lang="tr-TR" sz="2000" b="1" noProof="1">
                <a:solidFill>
                  <a:srgbClr val="F89F46"/>
                </a:solidFill>
                <a:latin typeface="Arial" charset="0"/>
              </a:endParaRPr>
            </a:p>
          </p:txBody>
        </p:sp>
        <p:sp>
          <p:nvSpPr>
            <p:cNvPr id="101395" name="Text Box 23"/>
            <p:cNvSpPr txBox="1">
              <a:spLocks noChangeArrowheads="1"/>
            </p:cNvSpPr>
            <p:nvPr/>
          </p:nvSpPr>
          <p:spPr bwMode="auto">
            <a:xfrm>
              <a:off x="3243" y="1499"/>
              <a:ext cx="1341" cy="192"/>
            </a:xfrm>
            <a:prstGeom prst="rect">
              <a:avLst/>
            </a:prstGeom>
            <a:noFill/>
            <a:ln w="9525">
              <a:noFill/>
              <a:miter lim="800000"/>
              <a:headEnd/>
              <a:tailEnd/>
            </a:ln>
          </p:spPr>
          <p:txBody>
            <a:bodyPr wrap="none" lIns="0" tIns="0" rIns="0" bIns="0" anchor="ctr">
              <a:spAutoFit/>
            </a:bodyPr>
            <a:lstStyle/>
            <a:p>
              <a:pPr eaLnBrk="0" hangingPunct="0"/>
              <a:r>
                <a:rPr lang="tr-TR" sz="2000" b="1">
                  <a:solidFill>
                    <a:srgbClr val="F89F46"/>
                  </a:solidFill>
                  <a:latin typeface="Arial" charset="0"/>
                </a:rPr>
                <a:t> nekrotik hücreler</a:t>
              </a:r>
              <a:endParaRPr lang="tr-TR" sz="2000" b="1" noProof="1">
                <a:solidFill>
                  <a:srgbClr val="F89F46"/>
                </a:solidFill>
                <a:latin typeface="Arial" charset="0"/>
              </a:endParaRPr>
            </a:p>
          </p:txBody>
        </p:sp>
        <p:sp>
          <p:nvSpPr>
            <p:cNvPr id="101396" name="Line 24"/>
            <p:cNvSpPr>
              <a:spLocks noChangeShapeType="1"/>
            </p:cNvSpPr>
            <p:nvPr/>
          </p:nvSpPr>
          <p:spPr bwMode="auto">
            <a:xfrm flipV="1">
              <a:off x="1837" y="3022"/>
              <a:ext cx="331" cy="363"/>
            </a:xfrm>
            <a:prstGeom prst="line">
              <a:avLst/>
            </a:prstGeom>
            <a:noFill/>
            <a:ln w="38100">
              <a:solidFill>
                <a:srgbClr val="FF0000"/>
              </a:solidFill>
              <a:round/>
              <a:headEnd/>
              <a:tailEnd type="triangle" w="med" len="med"/>
            </a:ln>
          </p:spPr>
          <p:txBody>
            <a:bodyPr wrap="none" lIns="0" tIns="0" rIns="0" bIns="0" anchor="ctr"/>
            <a:lstStyle/>
            <a:p>
              <a:endParaRPr lang="tr-TR"/>
            </a:p>
          </p:txBody>
        </p:sp>
        <p:sp>
          <p:nvSpPr>
            <p:cNvPr id="101397" name="Line 25"/>
            <p:cNvSpPr>
              <a:spLocks noChangeShapeType="1"/>
            </p:cNvSpPr>
            <p:nvPr/>
          </p:nvSpPr>
          <p:spPr bwMode="auto">
            <a:xfrm flipH="1" flipV="1">
              <a:off x="3243" y="2976"/>
              <a:ext cx="363" cy="454"/>
            </a:xfrm>
            <a:prstGeom prst="line">
              <a:avLst/>
            </a:prstGeom>
            <a:noFill/>
            <a:ln w="38100">
              <a:solidFill>
                <a:srgbClr val="FF0000"/>
              </a:solidFill>
              <a:round/>
              <a:headEnd/>
              <a:tailEnd type="triangle" w="med" len="med"/>
            </a:ln>
          </p:spPr>
          <p:txBody>
            <a:bodyPr wrap="none" lIns="0" tIns="0" rIns="0" bIns="0" anchor="ctr"/>
            <a:lstStyle/>
            <a:p>
              <a:endParaRPr lang="tr-TR"/>
            </a:p>
          </p:txBody>
        </p:sp>
        <p:sp>
          <p:nvSpPr>
            <p:cNvPr id="101398" name="Line 26"/>
            <p:cNvSpPr>
              <a:spLocks noChangeShapeType="1"/>
            </p:cNvSpPr>
            <p:nvPr/>
          </p:nvSpPr>
          <p:spPr bwMode="auto">
            <a:xfrm flipH="1">
              <a:off x="3288" y="1752"/>
              <a:ext cx="136" cy="537"/>
            </a:xfrm>
            <a:prstGeom prst="line">
              <a:avLst/>
            </a:prstGeom>
            <a:noFill/>
            <a:ln w="38100">
              <a:solidFill>
                <a:srgbClr val="FF0000"/>
              </a:solidFill>
              <a:round/>
              <a:headEnd/>
              <a:tailEnd type="triangle" w="med" len="med"/>
            </a:ln>
          </p:spPr>
          <p:txBody>
            <a:bodyPr wrap="none" lIns="0" tIns="0" rIns="0" bIns="0" anchor="ctr"/>
            <a:lstStyle/>
            <a:p>
              <a:endParaRPr lang="tr-TR"/>
            </a:p>
          </p:txBody>
        </p:sp>
        <p:sp>
          <p:nvSpPr>
            <p:cNvPr id="101399" name="Line 27"/>
            <p:cNvSpPr>
              <a:spLocks noChangeShapeType="1"/>
            </p:cNvSpPr>
            <p:nvPr/>
          </p:nvSpPr>
          <p:spPr bwMode="auto">
            <a:xfrm>
              <a:off x="2018" y="1933"/>
              <a:ext cx="323" cy="283"/>
            </a:xfrm>
            <a:prstGeom prst="line">
              <a:avLst/>
            </a:prstGeom>
            <a:noFill/>
            <a:ln w="38100">
              <a:solidFill>
                <a:srgbClr val="FF0000"/>
              </a:solidFill>
              <a:round/>
              <a:headEnd/>
              <a:tailEnd type="triangle" w="med" len="med"/>
            </a:ln>
          </p:spPr>
          <p:txBody>
            <a:bodyPr wrap="none" lIns="0" tIns="0" rIns="0" bIns="0" anchor="ctr"/>
            <a:lstStyle/>
            <a:p>
              <a:endParaRPr lang="tr-TR"/>
            </a:p>
          </p:txBody>
        </p:sp>
        <p:sp>
          <p:nvSpPr>
            <p:cNvPr id="101400" name="Text Box 28"/>
            <p:cNvSpPr txBox="1">
              <a:spLocks noChangeArrowheads="1"/>
            </p:cNvSpPr>
            <p:nvPr/>
          </p:nvSpPr>
          <p:spPr bwMode="auto">
            <a:xfrm>
              <a:off x="2200" y="3566"/>
              <a:ext cx="1043" cy="231"/>
            </a:xfrm>
            <a:prstGeom prst="rect">
              <a:avLst/>
            </a:prstGeom>
            <a:solidFill>
              <a:schemeClr val="bg1"/>
            </a:solidFill>
            <a:ln w="9525">
              <a:noFill/>
              <a:miter lim="800000"/>
              <a:headEnd/>
              <a:tailEnd/>
            </a:ln>
          </p:spPr>
          <p:txBody>
            <a:bodyPr>
              <a:spAutoFit/>
            </a:bodyPr>
            <a:lstStyle/>
            <a:p>
              <a:pPr>
                <a:spcBef>
                  <a:spcPct val="50000"/>
                </a:spcBef>
              </a:pPr>
              <a:r>
                <a:rPr lang="tr-TR" sz="1800" b="1">
                  <a:solidFill>
                    <a:srgbClr val="43C004"/>
                  </a:solidFill>
                  <a:latin typeface="Verdana" charset="-94"/>
                </a:rPr>
                <a:t>Annexin</a:t>
              </a:r>
              <a:r>
                <a:rPr lang="tr-TR" sz="1800" b="1">
                  <a:latin typeface="Verdana" charset="-94"/>
                </a:rPr>
                <a:t> </a:t>
              </a:r>
            </a:p>
          </p:txBody>
        </p:sp>
        <p:sp>
          <p:nvSpPr>
            <p:cNvPr id="101401" name="Text Box 29"/>
            <p:cNvSpPr txBox="1">
              <a:spLocks noChangeArrowheads="1"/>
            </p:cNvSpPr>
            <p:nvPr/>
          </p:nvSpPr>
          <p:spPr bwMode="auto">
            <a:xfrm>
              <a:off x="1383" y="1661"/>
              <a:ext cx="264" cy="231"/>
            </a:xfrm>
            <a:prstGeom prst="rect">
              <a:avLst/>
            </a:prstGeom>
            <a:noFill/>
            <a:ln w="9525">
              <a:noFill/>
              <a:miter lim="800000"/>
              <a:headEnd/>
              <a:tailEnd/>
            </a:ln>
          </p:spPr>
          <p:txBody>
            <a:bodyPr wrap="none">
              <a:spAutoFit/>
            </a:bodyPr>
            <a:lstStyle/>
            <a:p>
              <a:pPr algn="ctr"/>
              <a:r>
                <a:rPr lang="tr-TR" sz="1800">
                  <a:latin typeface="Verdana" charset="-94"/>
                </a:rPr>
                <a:t>PI</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1202" name="Picture 2" descr="APO-BrdU"/>
          <p:cNvPicPr>
            <a:picLocks noChangeAspect="1" noChangeArrowheads="1"/>
          </p:cNvPicPr>
          <p:nvPr/>
        </p:nvPicPr>
        <p:blipFill>
          <a:blip r:embed="rId2"/>
          <a:srcRect/>
          <a:stretch>
            <a:fillRect/>
          </a:stretch>
        </p:blipFill>
        <p:spPr bwMode="auto">
          <a:xfrm>
            <a:off x="0" y="540082"/>
            <a:ext cx="4815458" cy="2279318"/>
          </a:xfrm>
          <a:prstGeom prst="rect">
            <a:avLst/>
          </a:prstGeom>
          <a:noFill/>
        </p:spPr>
      </p:pic>
      <p:pic>
        <p:nvPicPr>
          <p:cNvPr id="51204" name="Picture 4" descr="Apo-BrdU positive cntrl cells"/>
          <p:cNvPicPr>
            <a:picLocks noChangeAspect="1" noChangeArrowheads="1"/>
          </p:cNvPicPr>
          <p:nvPr/>
        </p:nvPicPr>
        <p:blipFill>
          <a:blip r:embed="rId3"/>
          <a:srcRect/>
          <a:stretch>
            <a:fillRect/>
          </a:stretch>
        </p:blipFill>
        <p:spPr bwMode="auto">
          <a:xfrm>
            <a:off x="4971033" y="439602"/>
            <a:ext cx="2438400" cy="2438400"/>
          </a:xfrm>
          <a:prstGeom prst="rect">
            <a:avLst/>
          </a:prstGeom>
          <a:noFill/>
        </p:spPr>
      </p:pic>
      <p:pic>
        <p:nvPicPr>
          <p:cNvPr id="51205" name="Picture 5"/>
          <p:cNvPicPr>
            <a:picLocks noChangeAspect="1" noChangeArrowheads="1"/>
          </p:cNvPicPr>
          <p:nvPr/>
        </p:nvPicPr>
        <p:blipFill>
          <a:blip r:embed="rId4"/>
          <a:srcRect/>
          <a:stretch>
            <a:fillRect/>
          </a:stretch>
        </p:blipFill>
        <p:spPr bwMode="auto">
          <a:xfrm>
            <a:off x="803868" y="3212909"/>
            <a:ext cx="3416440" cy="2832849"/>
          </a:xfrm>
          <a:prstGeom prst="rect">
            <a:avLst/>
          </a:prstGeom>
          <a:noFill/>
          <a:ln w="9525">
            <a:noFill/>
            <a:miter lim="800000"/>
            <a:headEnd/>
            <a:tailEnd/>
          </a:ln>
        </p:spPr>
      </p:pic>
      <p:pic>
        <p:nvPicPr>
          <p:cNvPr id="51206" name="Picture 6"/>
          <p:cNvPicPr>
            <a:picLocks noChangeAspect="1" noChangeArrowheads="1"/>
          </p:cNvPicPr>
          <p:nvPr/>
        </p:nvPicPr>
        <p:blipFill>
          <a:blip r:embed="rId5"/>
          <a:srcRect/>
          <a:stretch>
            <a:fillRect/>
          </a:stretch>
        </p:blipFill>
        <p:spPr bwMode="auto">
          <a:xfrm>
            <a:off x="4686310" y="2922043"/>
            <a:ext cx="3452855" cy="339837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p:cNvSpPr>
          <p:nvPr>
            <p:ph type="title" idx="4294967295"/>
          </p:nvPr>
        </p:nvSpPr>
        <p:spPr bwMode="auto">
          <a:xfrm>
            <a:off x="457200" y="268288"/>
            <a:ext cx="8229600" cy="927100"/>
          </a:xfrm>
          <a:noFill/>
        </p:spPr>
        <p:txBody>
          <a:bodyPr/>
          <a:lstStyle/>
          <a:p>
            <a:pPr eaLnBrk="1" hangingPunct="1"/>
            <a:r>
              <a:rPr lang="tr-TR" sz="3900" smtClean="0">
                <a:ln>
                  <a:noFill/>
                </a:ln>
                <a:effectLst/>
              </a:rPr>
              <a:t>SP (Side populating) hücreler</a:t>
            </a:r>
          </a:p>
        </p:txBody>
      </p:sp>
      <p:graphicFrame>
        <p:nvGraphicFramePr>
          <p:cNvPr id="103426" name="Object 2"/>
          <p:cNvGraphicFramePr>
            <a:graphicFrameLocks noChangeAspect="1"/>
          </p:cNvGraphicFramePr>
          <p:nvPr/>
        </p:nvGraphicFramePr>
        <p:xfrm>
          <a:off x="0" y="1341438"/>
          <a:ext cx="8604250" cy="4949825"/>
        </p:xfrm>
        <a:graphic>
          <a:graphicData uri="http://schemas.openxmlformats.org/presentationml/2006/ole">
            <p:oleObj spid="_x0000_s56322" name="Bit Eşlem Resmi" r:id="rId3" imgW="4619048" imgH="2657846" progId="PBrush">
              <p:embed/>
            </p:oleObj>
          </a:graphicData>
        </a:graphic>
      </p:graphicFrame>
      <p:sp>
        <p:nvSpPr>
          <p:cNvPr id="103428" name="Text Box 4"/>
          <p:cNvSpPr txBox="1">
            <a:spLocks noChangeArrowheads="1"/>
          </p:cNvSpPr>
          <p:nvPr/>
        </p:nvSpPr>
        <p:spPr bwMode="auto">
          <a:xfrm>
            <a:off x="196850" y="4124325"/>
            <a:ext cx="2805113" cy="1311275"/>
          </a:xfrm>
          <a:prstGeom prst="rect">
            <a:avLst/>
          </a:prstGeom>
          <a:noFill/>
          <a:ln w="9525">
            <a:noFill/>
            <a:miter lim="800000"/>
            <a:headEnd/>
            <a:tailEnd/>
          </a:ln>
        </p:spPr>
        <p:txBody>
          <a:bodyPr wrap="none">
            <a:spAutoFit/>
          </a:bodyPr>
          <a:lstStyle/>
          <a:p>
            <a:r>
              <a:rPr lang="tr-TR" sz="2000">
                <a:solidFill>
                  <a:srgbClr val="000000"/>
                </a:solidFill>
                <a:latin typeface="Arial" charset="0"/>
              </a:rPr>
              <a:t>K: c-kit </a:t>
            </a:r>
            <a:r>
              <a:rPr lang="tr-TR" sz="2000" baseline="30000">
                <a:solidFill>
                  <a:srgbClr val="000000"/>
                </a:solidFill>
                <a:latin typeface="Arial" charset="0"/>
              </a:rPr>
              <a:t>+</a:t>
            </a:r>
          </a:p>
          <a:p>
            <a:r>
              <a:rPr lang="tr-TR" sz="2000">
                <a:solidFill>
                  <a:srgbClr val="000000"/>
                </a:solidFill>
                <a:latin typeface="Arial" charset="0"/>
              </a:rPr>
              <a:t>T: Thy-1</a:t>
            </a:r>
            <a:r>
              <a:rPr lang="tr-TR" sz="2000" baseline="30000">
                <a:solidFill>
                  <a:srgbClr val="000000"/>
                </a:solidFill>
                <a:latin typeface="Arial" charset="0"/>
              </a:rPr>
              <a:t>+</a:t>
            </a:r>
          </a:p>
          <a:p>
            <a:r>
              <a:rPr lang="tr-TR" sz="2000">
                <a:solidFill>
                  <a:srgbClr val="000000"/>
                </a:solidFill>
                <a:latin typeface="Arial" charset="0"/>
              </a:rPr>
              <a:t>L: Lineage spes. İşaret</a:t>
            </a:r>
            <a:r>
              <a:rPr lang="tr-TR" sz="2000" baseline="30000">
                <a:solidFill>
                  <a:srgbClr val="000000"/>
                </a:solidFill>
                <a:latin typeface="Arial" charset="0"/>
              </a:rPr>
              <a:t>-</a:t>
            </a:r>
          </a:p>
          <a:p>
            <a:r>
              <a:rPr lang="tr-TR" sz="2000">
                <a:solidFill>
                  <a:srgbClr val="000000"/>
                </a:solidFill>
                <a:latin typeface="Arial" charset="0"/>
              </a:rPr>
              <a:t>S: Sca-1 </a:t>
            </a:r>
            <a:r>
              <a:rPr lang="tr-TR" sz="2000" baseline="30000">
                <a:solidFill>
                  <a:srgbClr val="000000"/>
                </a:solidFill>
                <a:latin typeface="Arial" charset="0"/>
              </a:rPr>
              <a:t>+</a:t>
            </a:r>
          </a:p>
        </p:txBody>
      </p:sp>
      <p:pic>
        <p:nvPicPr>
          <p:cNvPr id="150533" name="Picture 5"/>
          <p:cNvPicPr>
            <a:picLocks noGrp="1" noChangeAspect="1" noChangeArrowheads="1"/>
          </p:cNvPicPr>
          <p:nvPr>
            <p:ph idx="4294967295"/>
          </p:nvPr>
        </p:nvPicPr>
        <p:blipFill>
          <a:blip r:embed="rId4" cstate="print"/>
          <a:srcRect/>
          <a:stretch>
            <a:fillRect/>
          </a:stretch>
        </p:blipFill>
        <p:spPr>
          <a:xfrm>
            <a:off x="4643438" y="2311400"/>
            <a:ext cx="942975" cy="1344613"/>
          </a:xfrm>
          <a:noFill/>
        </p:spPr>
      </p:pic>
      <p:sp>
        <p:nvSpPr>
          <p:cNvPr id="103430" name="Text Box 6"/>
          <p:cNvSpPr txBox="1">
            <a:spLocks noChangeArrowheads="1"/>
          </p:cNvSpPr>
          <p:nvPr/>
        </p:nvSpPr>
        <p:spPr bwMode="auto">
          <a:xfrm>
            <a:off x="720725" y="3429000"/>
            <a:ext cx="1727200" cy="366713"/>
          </a:xfrm>
          <a:prstGeom prst="rect">
            <a:avLst/>
          </a:prstGeom>
          <a:noFill/>
          <a:ln w="9525">
            <a:noFill/>
            <a:miter lim="800000"/>
            <a:headEnd/>
            <a:tailEnd/>
          </a:ln>
        </p:spPr>
        <p:txBody>
          <a:bodyPr>
            <a:spAutoFit/>
          </a:bodyPr>
          <a:lstStyle/>
          <a:p>
            <a:r>
              <a:rPr lang="tr-TR" sz="1800">
                <a:solidFill>
                  <a:srgbClr val="000000"/>
                </a:solidFill>
                <a:latin typeface="Arial" charset="0"/>
              </a:rPr>
              <a:t>“mouse SC”</a:t>
            </a:r>
          </a:p>
        </p:txBody>
      </p:sp>
      <p:sp>
        <p:nvSpPr>
          <p:cNvPr id="103431" name="Text Box 7"/>
          <p:cNvSpPr txBox="1">
            <a:spLocks noChangeArrowheads="1"/>
          </p:cNvSpPr>
          <p:nvPr/>
        </p:nvSpPr>
        <p:spPr bwMode="auto">
          <a:xfrm>
            <a:off x="-36513" y="6232525"/>
            <a:ext cx="8966201" cy="581025"/>
          </a:xfrm>
          <a:prstGeom prst="rect">
            <a:avLst/>
          </a:prstGeom>
          <a:noFill/>
          <a:ln w="9525">
            <a:noFill/>
            <a:miter lim="800000"/>
            <a:headEnd/>
            <a:tailEnd/>
          </a:ln>
        </p:spPr>
        <p:txBody>
          <a:bodyPr wrap="none">
            <a:spAutoFit/>
          </a:bodyPr>
          <a:lstStyle/>
          <a:p>
            <a:r>
              <a:rPr lang="tr-TR" sz="1600">
                <a:solidFill>
                  <a:srgbClr val="000000"/>
                </a:solidFill>
                <a:latin typeface="Arial" charset="0"/>
              </a:rPr>
              <a:t>Hoescht 33342, öncelikle  DNA nın A-T zengin bölgelerine bağlanır, “ABC transporter”lar ile hücre</a:t>
            </a:r>
          </a:p>
          <a:p>
            <a:r>
              <a:rPr lang="tr-TR" sz="1600">
                <a:solidFill>
                  <a:srgbClr val="000000"/>
                </a:solidFill>
                <a:latin typeface="Arial" charset="0"/>
              </a:rPr>
              <a:t>dışına pompalanır, UV ile uyarılır</a:t>
            </a:r>
          </a:p>
        </p:txBody>
      </p:sp>
      <p:sp>
        <p:nvSpPr>
          <p:cNvPr id="103432" name="Text Box 8"/>
          <p:cNvSpPr txBox="1">
            <a:spLocks noChangeArrowheads="1"/>
          </p:cNvSpPr>
          <p:nvPr/>
        </p:nvSpPr>
        <p:spPr bwMode="auto">
          <a:xfrm>
            <a:off x="4117975" y="6583363"/>
            <a:ext cx="5026025" cy="274637"/>
          </a:xfrm>
          <a:prstGeom prst="rect">
            <a:avLst/>
          </a:prstGeom>
          <a:noFill/>
          <a:ln w="9525">
            <a:noFill/>
            <a:miter lim="800000"/>
            <a:headEnd/>
            <a:tailEnd/>
          </a:ln>
        </p:spPr>
        <p:txBody>
          <a:bodyPr wrap="none">
            <a:spAutoFit/>
          </a:bodyPr>
          <a:lstStyle/>
          <a:p>
            <a:r>
              <a:rPr lang="tr-TR" sz="1200">
                <a:latin typeface="Arial" charset="0"/>
              </a:rPr>
              <a:t>Data courtesy of Daniel Pearce, Haematopoietic Stem Cell Lab, CRUK.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50533"/>
                                        </p:tgtEl>
                                        <p:attrNameLst>
                                          <p:attrName>style.visibility</p:attrName>
                                        </p:attrNameLst>
                                      </p:cBhvr>
                                      <p:to>
                                        <p:strVal val="visible"/>
                                      </p:to>
                                    </p:set>
                                    <p:anim calcmode="lin" valueType="num">
                                      <p:cBhvr additive="base">
                                        <p:cTn id="7" dur="500" fill="hold"/>
                                        <p:tgtEl>
                                          <p:spTgt spid="150533"/>
                                        </p:tgtEl>
                                        <p:attrNameLst>
                                          <p:attrName>ppt_x</p:attrName>
                                        </p:attrNameLst>
                                      </p:cBhvr>
                                      <p:tavLst>
                                        <p:tav tm="0">
                                          <p:val>
                                            <p:strVal val="1+#ppt_w/2"/>
                                          </p:val>
                                        </p:tav>
                                        <p:tav tm="100000">
                                          <p:val>
                                            <p:strVal val="#ppt_x"/>
                                          </p:val>
                                        </p:tav>
                                      </p:tavLst>
                                    </p:anim>
                                    <p:anim calcmode="lin" valueType="num">
                                      <p:cBhvr additive="base">
                                        <p:cTn id="8" dur="500" fill="hold"/>
                                        <p:tgtEl>
                                          <p:spTgt spid="1505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tr-TR" dirty="0" smtClean="0"/>
              <a:t>“</a:t>
            </a:r>
            <a:r>
              <a:rPr lang="en-US" dirty="0" err="1" smtClean="0">
                <a:solidFill>
                  <a:srgbClr val="C00000"/>
                </a:solidFill>
              </a:rPr>
              <a:t>Nukleik</a:t>
            </a:r>
            <a:r>
              <a:rPr lang="en-US" dirty="0" smtClean="0">
                <a:solidFill>
                  <a:srgbClr val="C00000"/>
                </a:solidFill>
              </a:rPr>
              <a:t> </a:t>
            </a:r>
            <a:r>
              <a:rPr lang="en-US" dirty="0" err="1" smtClean="0">
                <a:solidFill>
                  <a:srgbClr val="C00000"/>
                </a:solidFill>
              </a:rPr>
              <a:t>Asit</a:t>
            </a:r>
            <a:r>
              <a:rPr lang="tr-TR" dirty="0" smtClean="0">
                <a:solidFill>
                  <a:srgbClr val="C00000"/>
                </a:solidFill>
              </a:rPr>
              <a:t>”</a:t>
            </a:r>
            <a:r>
              <a:rPr lang="en-US" dirty="0" smtClean="0">
                <a:solidFill>
                  <a:srgbClr val="C00000"/>
                </a:solidFill>
              </a:rPr>
              <a:t> </a:t>
            </a:r>
            <a:r>
              <a:rPr lang="tr-TR" dirty="0" smtClean="0">
                <a:solidFill>
                  <a:srgbClr val="C00000"/>
                </a:solidFill>
              </a:rPr>
              <a:t>Boyaları: Kaynaklar</a:t>
            </a:r>
            <a:endParaRPr lang="en-US" dirty="0" smtClean="0">
              <a:solidFill>
                <a:srgbClr val="C00000"/>
              </a:solidFill>
            </a:endParaRPr>
          </a:p>
        </p:txBody>
      </p:sp>
      <p:sp>
        <p:nvSpPr>
          <p:cNvPr id="8195" name="Rectangle 3"/>
          <p:cNvSpPr>
            <a:spLocks noGrp="1" noChangeArrowheads="1"/>
          </p:cNvSpPr>
          <p:nvPr>
            <p:ph type="body" idx="1"/>
          </p:nvPr>
        </p:nvSpPr>
        <p:spPr>
          <a:xfrm>
            <a:off x="685800" y="1371600"/>
            <a:ext cx="7772400" cy="5029200"/>
          </a:xfrm>
        </p:spPr>
        <p:txBody>
          <a:bodyPr/>
          <a:lstStyle/>
          <a:p>
            <a:pPr eaLnBrk="1" hangingPunct="1">
              <a:lnSpc>
                <a:spcPct val="80000"/>
              </a:lnSpc>
            </a:pPr>
            <a:r>
              <a:rPr lang="en-US" sz="2400" dirty="0" smtClean="0"/>
              <a:t>Argon laser (488nm)</a:t>
            </a:r>
          </a:p>
          <a:p>
            <a:pPr lvl="1" eaLnBrk="1" hangingPunct="1">
              <a:lnSpc>
                <a:spcPct val="80000"/>
              </a:lnSpc>
            </a:pPr>
            <a:r>
              <a:rPr lang="en-US" sz="2000" dirty="0" smtClean="0">
                <a:solidFill>
                  <a:schemeClr val="accent2"/>
                </a:solidFill>
              </a:rPr>
              <a:t>PI, EB, 7-AAD(interchelator), </a:t>
            </a:r>
            <a:r>
              <a:rPr lang="en-US" sz="2000" dirty="0" err="1" smtClean="0">
                <a:solidFill>
                  <a:schemeClr val="accent2"/>
                </a:solidFill>
              </a:rPr>
              <a:t>Pyronin</a:t>
            </a:r>
            <a:r>
              <a:rPr lang="en-US" sz="2000" dirty="0" smtClean="0">
                <a:solidFill>
                  <a:schemeClr val="accent2"/>
                </a:solidFill>
              </a:rPr>
              <a:t> Y, 7-AAD</a:t>
            </a:r>
          </a:p>
          <a:p>
            <a:pPr lvl="1" eaLnBrk="1" hangingPunct="1">
              <a:lnSpc>
                <a:spcPct val="80000"/>
              </a:lnSpc>
            </a:pPr>
            <a:r>
              <a:rPr lang="en-US" sz="2000" dirty="0" err="1" smtClean="0">
                <a:solidFill>
                  <a:schemeClr val="accent2"/>
                </a:solidFill>
              </a:rPr>
              <a:t>Acridine</a:t>
            </a:r>
            <a:r>
              <a:rPr lang="en-US" sz="2000" dirty="0" smtClean="0">
                <a:solidFill>
                  <a:schemeClr val="accent2"/>
                </a:solidFill>
              </a:rPr>
              <a:t> Orange, </a:t>
            </a:r>
            <a:r>
              <a:rPr lang="en-US" sz="2000" dirty="0" err="1" smtClean="0">
                <a:solidFill>
                  <a:schemeClr val="accent2"/>
                </a:solidFill>
              </a:rPr>
              <a:t>Thiazole</a:t>
            </a:r>
            <a:r>
              <a:rPr lang="en-US" sz="2000" dirty="0" smtClean="0">
                <a:solidFill>
                  <a:schemeClr val="accent2"/>
                </a:solidFill>
              </a:rPr>
              <a:t> Orange, </a:t>
            </a:r>
            <a:r>
              <a:rPr lang="tr-TR" sz="2000" dirty="0" smtClean="0">
                <a:solidFill>
                  <a:schemeClr val="accent2"/>
                </a:solidFill>
              </a:rPr>
              <a:t>(intercalating)</a:t>
            </a:r>
            <a:endParaRPr lang="en-US" sz="2000" dirty="0" smtClean="0">
              <a:solidFill>
                <a:schemeClr val="accent2"/>
              </a:solidFill>
            </a:endParaRPr>
          </a:p>
          <a:p>
            <a:pPr lvl="1" eaLnBrk="1" hangingPunct="1">
              <a:lnSpc>
                <a:spcPct val="80000"/>
              </a:lnSpc>
            </a:pPr>
            <a:endParaRPr lang="en-US" sz="2000" dirty="0" smtClean="0"/>
          </a:p>
          <a:p>
            <a:pPr eaLnBrk="1" hangingPunct="1">
              <a:lnSpc>
                <a:spcPct val="80000"/>
              </a:lnSpc>
            </a:pPr>
            <a:r>
              <a:rPr lang="en-US" sz="2400" dirty="0" smtClean="0"/>
              <a:t>Argon laser (457 nm)</a:t>
            </a:r>
          </a:p>
          <a:p>
            <a:pPr lvl="1" eaLnBrk="1" hangingPunct="1">
              <a:lnSpc>
                <a:spcPct val="80000"/>
              </a:lnSpc>
            </a:pPr>
            <a:r>
              <a:rPr lang="en-US" sz="2000" dirty="0" err="1" smtClean="0">
                <a:solidFill>
                  <a:schemeClr val="accent2"/>
                </a:solidFill>
              </a:rPr>
              <a:t>Chromomycin</a:t>
            </a:r>
            <a:r>
              <a:rPr lang="en-US" sz="2000" dirty="0" smtClean="0">
                <a:solidFill>
                  <a:schemeClr val="accent2"/>
                </a:solidFill>
              </a:rPr>
              <a:t> A3, </a:t>
            </a:r>
            <a:r>
              <a:rPr lang="en-US" sz="2000" dirty="0" err="1" smtClean="0">
                <a:solidFill>
                  <a:schemeClr val="accent2"/>
                </a:solidFill>
              </a:rPr>
              <a:t>Mithramycin</a:t>
            </a:r>
            <a:endParaRPr lang="en-US" sz="2000" dirty="0" smtClean="0">
              <a:solidFill>
                <a:schemeClr val="accent2"/>
              </a:solidFill>
            </a:endParaRPr>
          </a:p>
          <a:p>
            <a:pPr lvl="1" eaLnBrk="1" hangingPunct="1">
              <a:lnSpc>
                <a:spcPct val="80000"/>
              </a:lnSpc>
            </a:pPr>
            <a:endParaRPr lang="en-US" sz="2000" dirty="0" smtClean="0">
              <a:solidFill>
                <a:schemeClr val="accent2"/>
              </a:solidFill>
            </a:endParaRPr>
          </a:p>
          <a:p>
            <a:pPr eaLnBrk="1" hangingPunct="1">
              <a:lnSpc>
                <a:spcPct val="80000"/>
              </a:lnSpc>
            </a:pPr>
            <a:r>
              <a:rPr lang="en-US" sz="2400" dirty="0" smtClean="0"/>
              <a:t>He-Ne laser (633nm)</a:t>
            </a:r>
          </a:p>
          <a:p>
            <a:pPr lvl="1" eaLnBrk="1" hangingPunct="1">
              <a:lnSpc>
                <a:spcPct val="80000"/>
              </a:lnSpc>
            </a:pPr>
            <a:r>
              <a:rPr lang="en-US" sz="2000" dirty="0" smtClean="0">
                <a:solidFill>
                  <a:schemeClr val="accent2"/>
                </a:solidFill>
              </a:rPr>
              <a:t>DRAQ 5, TO-PRO 3 (</a:t>
            </a:r>
            <a:r>
              <a:rPr lang="en-US" sz="2000" dirty="0" err="1" smtClean="0">
                <a:solidFill>
                  <a:schemeClr val="accent2"/>
                </a:solidFill>
              </a:rPr>
              <a:t>Canlı</a:t>
            </a:r>
            <a:r>
              <a:rPr lang="en-US" sz="2000" dirty="0" smtClean="0">
                <a:solidFill>
                  <a:schemeClr val="accent2"/>
                </a:solidFill>
              </a:rPr>
              <a:t> </a:t>
            </a:r>
            <a:r>
              <a:rPr lang="en-US" sz="2000" dirty="0" err="1" smtClean="0">
                <a:solidFill>
                  <a:schemeClr val="accent2"/>
                </a:solidFill>
              </a:rPr>
              <a:t>hücreleri</a:t>
            </a:r>
            <a:r>
              <a:rPr lang="en-US" sz="2000" dirty="0" smtClean="0">
                <a:solidFill>
                  <a:schemeClr val="accent2"/>
                </a:solidFill>
              </a:rPr>
              <a:t>)</a:t>
            </a:r>
          </a:p>
          <a:p>
            <a:pPr lvl="1" eaLnBrk="1" hangingPunct="1">
              <a:lnSpc>
                <a:spcPct val="80000"/>
              </a:lnSpc>
            </a:pPr>
            <a:endParaRPr lang="en-US" sz="2000" dirty="0" smtClean="0">
              <a:solidFill>
                <a:schemeClr val="accent2"/>
              </a:solidFill>
            </a:endParaRPr>
          </a:p>
          <a:p>
            <a:pPr eaLnBrk="1" hangingPunct="1">
              <a:lnSpc>
                <a:spcPct val="80000"/>
              </a:lnSpc>
            </a:pPr>
            <a:r>
              <a:rPr lang="en-US" sz="2400" dirty="0" smtClean="0"/>
              <a:t>Violet laser (407nm) </a:t>
            </a:r>
          </a:p>
          <a:p>
            <a:pPr lvl="1" eaLnBrk="1" hangingPunct="1">
              <a:lnSpc>
                <a:spcPct val="80000"/>
              </a:lnSpc>
            </a:pPr>
            <a:r>
              <a:rPr lang="en-US" sz="2000" dirty="0" smtClean="0">
                <a:solidFill>
                  <a:schemeClr val="accent2"/>
                </a:solidFill>
              </a:rPr>
              <a:t>Hoechst dyes, DAPI, </a:t>
            </a:r>
            <a:r>
              <a:rPr lang="en-US" sz="2000" dirty="0" err="1" smtClean="0">
                <a:solidFill>
                  <a:schemeClr val="accent2"/>
                </a:solidFill>
              </a:rPr>
              <a:t>Chromomycin</a:t>
            </a:r>
            <a:r>
              <a:rPr lang="en-US" sz="2000" dirty="0" smtClean="0">
                <a:solidFill>
                  <a:schemeClr val="accent2"/>
                </a:solidFill>
              </a:rPr>
              <a:t>, </a:t>
            </a:r>
            <a:r>
              <a:rPr lang="en-US" sz="2000" dirty="0" err="1" smtClean="0">
                <a:solidFill>
                  <a:schemeClr val="accent2"/>
                </a:solidFill>
              </a:rPr>
              <a:t>Mithramycin</a:t>
            </a:r>
            <a:endParaRPr lang="en-US" sz="2000" dirty="0" smtClean="0">
              <a:solidFill>
                <a:schemeClr val="accent2"/>
              </a:solidFill>
            </a:endParaRPr>
          </a:p>
          <a:p>
            <a:pPr lvl="1" eaLnBrk="1" hangingPunct="1">
              <a:lnSpc>
                <a:spcPct val="80000"/>
              </a:lnSpc>
            </a:pPr>
            <a:endParaRPr lang="en-US" sz="2000" dirty="0" smtClean="0"/>
          </a:p>
          <a:p>
            <a:pPr eaLnBrk="1" hangingPunct="1">
              <a:lnSpc>
                <a:spcPct val="80000"/>
              </a:lnSpc>
            </a:pPr>
            <a:r>
              <a:rPr lang="en-US" sz="2400" dirty="0" smtClean="0"/>
              <a:t>UV laser (355 nm)</a:t>
            </a:r>
          </a:p>
          <a:p>
            <a:pPr lvl="1" eaLnBrk="1" hangingPunct="1">
              <a:lnSpc>
                <a:spcPct val="80000"/>
              </a:lnSpc>
            </a:pPr>
            <a:r>
              <a:rPr lang="en-US" sz="2000" dirty="0" smtClean="0">
                <a:solidFill>
                  <a:schemeClr val="accent2"/>
                </a:solidFill>
              </a:rPr>
              <a:t>Hoechst dyes (33342 and 33258), DAPI</a:t>
            </a:r>
          </a:p>
        </p:txBody>
      </p:sp>
      <p:sp>
        <p:nvSpPr>
          <p:cNvPr id="8196" name="Text Box 4"/>
          <p:cNvSpPr txBox="1">
            <a:spLocks noChangeArrowheads="1"/>
          </p:cNvSpPr>
          <p:nvPr/>
        </p:nvSpPr>
        <p:spPr bwMode="auto">
          <a:xfrm>
            <a:off x="4572000" y="5867400"/>
            <a:ext cx="3124200" cy="579438"/>
          </a:xfrm>
          <a:prstGeom prst="rect">
            <a:avLst/>
          </a:prstGeom>
          <a:noFill/>
          <a:ln w="9525">
            <a:noFill/>
            <a:miter lim="800000"/>
            <a:headEnd/>
            <a:tailEnd/>
          </a:ln>
        </p:spPr>
        <p:txBody>
          <a:bodyPr>
            <a:spAutoFit/>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tr-TR" sz="2800" b="1" dirty="0" smtClean="0">
                <a:solidFill>
                  <a:schemeClr val="accent2"/>
                </a:solidFill>
              </a:rPr>
              <a:t>Örneği </a:t>
            </a:r>
            <a:r>
              <a:rPr lang="tr-TR" sz="2800" b="1" dirty="0" err="1" smtClean="0">
                <a:solidFill>
                  <a:schemeClr val="accent2"/>
                </a:solidFill>
              </a:rPr>
              <a:t>fixe</a:t>
            </a:r>
            <a:r>
              <a:rPr lang="tr-TR" sz="2800" b="1" dirty="0" smtClean="0">
                <a:solidFill>
                  <a:schemeClr val="accent2"/>
                </a:solidFill>
              </a:rPr>
              <a:t> etmek ya da etmemek en önemli noktalardan biri </a:t>
            </a:r>
            <a:r>
              <a:rPr lang="en-US" sz="2800" b="1" dirty="0" smtClean="0">
                <a:solidFill>
                  <a:schemeClr val="accent2"/>
                </a:solidFill>
              </a:rPr>
              <a:t/>
            </a:r>
            <a:br>
              <a:rPr lang="en-US" sz="2800" b="1" dirty="0" smtClean="0">
                <a:solidFill>
                  <a:schemeClr val="accent2"/>
                </a:solidFill>
              </a:rPr>
            </a:br>
            <a:r>
              <a:rPr lang="en-US" sz="2800" b="1" dirty="0" smtClean="0">
                <a:solidFill>
                  <a:schemeClr val="accent2"/>
                </a:solidFill>
              </a:rPr>
              <a:t>________________________________________</a:t>
            </a:r>
          </a:p>
        </p:txBody>
      </p:sp>
      <p:sp>
        <p:nvSpPr>
          <p:cNvPr id="4099" name="Rectangle 3"/>
          <p:cNvSpPr>
            <a:spLocks noGrp="1" noChangeArrowheads="1"/>
          </p:cNvSpPr>
          <p:nvPr>
            <p:ph type="body" idx="1"/>
          </p:nvPr>
        </p:nvSpPr>
        <p:spPr>
          <a:xfrm>
            <a:off x="381000" y="1295400"/>
            <a:ext cx="8763000" cy="5105400"/>
          </a:xfrm>
        </p:spPr>
        <p:txBody>
          <a:bodyPr/>
          <a:lstStyle/>
          <a:p>
            <a:pPr eaLnBrk="1" hangingPunct="1"/>
            <a:r>
              <a:rPr lang="tr-TR" sz="2400" b="1" dirty="0" smtClean="0"/>
              <a:t>Boyalar:</a:t>
            </a:r>
            <a:endParaRPr lang="en-US" sz="2400" b="1" dirty="0" smtClean="0"/>
          </a:p>
          <a:p>
            <a:pPr lvl="1"/>
            <a:r>
              <a:rPr lang="tr-TR" sz="2000" b="1" dirty="0" smtClean="0"/>
              <a:t>“</a:t>
            </a:r>
            <a:r>
              <a:rPr lang="en-US" sz="2000" b="1" dirty="0" err="1" smtClean="0"/>
              <a:t>Permeant</a:t>
            </a:r>
            <a:r>
              <a:rPr lang="tr-TR" sz="2000" b="1" dirty="0" smtClean="0"/>
              <a:t>”</a:t>
            </a:r>
            <a:r>
              <a:rPr lang="en-US" sz="2000" b="1" dirty="0" smtClean="0"/>
              <a:t> –</a:t>
            </a:r>
            <a:r>
              <a:rPr lang="tr-TR" sz="2000" b="1" dirty="0" smtClean="0"/>
              <a:t>sağlam </a:t>
            </a:r>
            <a:r>
              <a:rPr lang="tr-TR" sz="2000" b="1" dirty="0" err="1" smtClean="0"/>
              <a:t>membrandan</a:t>
            </a:r>
            <a:r>
              <a:rPr lang="tr-TR" sz="2000" b="1" dirty="0" smtClean="0"/>
              <a:t> geçebilirler</a:t>
            </a:r>
            <a:r>
              <a:rPr lang="en-US" sz="2000" b="1" dirty="0" smtClean="0"/>
              <a:t>(vital dyes)</a:t>
            </a:r>
          </a:p>
          <a:p>
            <a:pPr lvl="1" eaLnBrk="1" hangingPunct="1"/>
            <a:endParaRPr lang="en-US" sz="2000" b="1" dirty="0" smtClean="0"/>
          </a:p>
          <a:p>
            <a:pPr lvl="1"/>
            <a:r>
              <a:rPr lang="tr-TR" sz="2000" b="1" dirty="0" smtClean="0"/>
              <a:t>“</a:t>
            </a:r>
            <a:r>
              <a:rPr lang="en-US" sz="2000" b="1" dirty="0" err="1" smtClean="0"/>
              <a:t>Impermeant</a:t>
            </a:r>
            <a:r>
              <a:rPr lang="tr-TR" sz="2000" b="1" dirty="0" smtClean="0"/>
              <a:t>”</a:t>
            </a:r>
            <a:r>
              <a:rPr lang="en-US" sz="2000" b="1" dirty="0" smtClean="0"/>
              <a:t> – </a:t>
            </a:r>
            <a:r>
              <a:rPr lang="tr-TR" sz="2000" b="1" dirty="0" smtClean="0"/>
              <a:t>sağlam </a:t>
            </a:r>
            <a:r>
              <a:rPr lang="tr-TR" sz="2000" b="1" dirty="0" err="1" smtClean="0"/>
              <a:t>membrandan</a:t>
            </a:r>
            <a:r>
              <a:rPr lang="tr-TR" sz="2000" b="1" dirty="0" smtClean="0"/>
              <a:t> geçemezler</a:t>
            </a:r>
            <a:endParaRPr lang="en-US" sz="2000" b="1" dirty="0" smtClean="0"/>
          </a:p>
          <a:p>
            <a:pPr lvl="1" eaLnBrk="1" hangingPunct="1"/>
            <a:endParaRPr lang="en-US" sz="2000" b="1" dirty="0" smtClean="0"/>
          </a:p>
          <a:p>
            <a:pPr eaLnBrk="1" hangingPunct="1"/>
            <a:endParaRPr lang="en-US" sz="2400" b="1" dirty="0" smtClean="0"/>
          </a:p>
          <a:p>
            <a:pPr eaLnBrk="1" hangingPunct="1"/>
            <a:r>
              <a:rPr lang="en-US" sz="2400" b="1" dirty="0" err="1" smtClean="0"/>
              <a:t>Fi</a:t>
            </a:r>
            <a:r>
              <a:rPr lang="tr-TR" sz="2400" b="1" dirty="0" err="1" smtClean="0"/>
              <a:t>ksasyon</a:t>
            </a:r>
            <a:r>
              <a:rPr lang="tr-TR" sz="2400" b="1" dirty="0" smtClean="0"/>
              <a:t> (Tespit) ile </a:t>
            </a:r>
            <a:endParaRPr lang="en-US" sz="2400" b="1" dirty="0" smtClean="0"/>
          </a:p>
          <a:p>
            <a:pPr lvl="1" eaLnBrk="1" hangingPunct="1"/>
            <a:r>
              <a:rPr lang="tr-TR" sz="2400" b="1" dirty="0" smtClean="0"/>
              <a:t>Proteinler </a:t>
            </a:r>
            <a:r>
              <a:rPr lang="tr-TR" sz="2400" b="1" dirty="0" err="1" smtClean="0"/>
              <a:t>denatüre</a:t>
            </a:r>
            <a:r>
              <a:rPr lang="tr-TR" sz="2400" b="1" dirty="0" smtClean="0"/>
              <a:t> edilir </a:t>
            </a:r>
            <a:r>
              <a:rPr lang="en-US" sz="2400" b="1" dirty="0" smtClean="0"/>
              <a:t>(</a:t>
            </a:r>
            <a:r>
              <a:rPr lang="en-US" sz="2400" b="1" dirty="0" err="1" smtClean="0"/>
              <a:t>etanol</a:t>
            </a:r>
            <a:r>
              <a:rPr lang="en-US" sz="2400" b="1" dirty="0" smtClean="0"/>
              <a:t>, </a:t>
            </a:r>
            <a:r>
              <a:rPr lang="en-US" sz="2400" b="1" dirty="0" err="1" smtClean="0"/>
              <a:t>metanol</a:t>
            </a:r>
            <a:r>
              <a:rPr lang="en-US" sz="2400" b="1" dirty="0" smtClean="0"/>
              <a:t>, a</a:t>
            </a:r>
            <a:r>
              <a:rPr lang="tr-TR" sz="2400" b="1" dirty="0" smtClean="0"/>
              <a:t>s</a:t>
            </a:r>
            <a:r>
              <a:rPr lang="en-US" sz="2400" b="1" dirty="0" err="1" smtClean="0"/>
              <a:t>eton</a:t>
            </a:r>
            <a:r>
              <a:rPr lang="en-US" sz="2400" b="1" dirty="0" smtClean="0"/>
              <a:t>)</a:t>
            </a:r>
          </a:p>
          <a:p>
            <a:pPr lvl="1" eaLnBrk="1" hangingPunct="1"/>
            <a:r>
              <a:rPr lang="tr-TR" sz="2400" b="1" dirty="0" smtClean="0"/>
              <a:t>Çapraz bağlar oluşturur</a:t>
            </a:r>
            <a:r>
              <a:rPr lang="en-US" sz="2400" b="1" dirty="0" smtClean="0"/>
              <a:t> (formaldehyde, </a:t>
            </a:r>
            <a:r>
              <a:rPr lang="en-US" sz="2400" b="1" dirty="0" err="1" smtClean="0"/>
              <a:t>gluteraldehyde</a:t>
            </a:r>
            <a:r>
              <a:rPr lang="en-US" sz="2400" b="1" dirty="0" smtClean="0"/>
              <a:t>)</a:t>
            </a:r>
          </a:p>
          <a:p>
            <a:pPr lvl="1" eaLnBrk="1" hangingPunct="1"/>
            <a:endParaRPr lang="en-US" sz="2400" b="1" dirty="0" smtClean="0"/>
          </a:p>
          <a:p>
            <a:pPr eaLnBrk="1" hangingPunct="1"/>
            <a:r>
              <a:rPr lang="tr-TR" sz="2400" b="1" dirty="0" err="1" smtClean="0"/>
              <a:t>Fiksasyon</a:t>
            </a:r>
            <a:r>
              <a:rPr lang="tr-TR" sz="2400" b="1" dirty="0" smtClean="0"/>
              <a:t> yapmadan hücre geçirgen hale getirilebilir</a:t>
            </a:r>
            <a:endParaRPr lang="en-US" sz="2400" b="1" dirty="0" smtClean="0"/>
          </a:p>
          <a:p>
            <a:pPr lvl="1" eaLnBrk="1" hangingPunct="1"/>
            <a:r>
              <a:rPr lang="en-US" sz="2400" b="1" dirty="0" smtClean="0"/>
              <a:t>Nonionic deter</a:t>
            </a:r>
            <a:r>
              <a:rPr lang="tr-TR" sz="2400" b="1" dirty="0" err="1" smtClean="0"/>
              <a:t>janlar</a:t>
            </a:r>
            <a:r>
              <a:rPr lang="en-US" sz="2400" b="1" dirty="0" smtClean="0"/>
              <a:t> (Triton X-100, </a:t>
            </a:r>
            <a:r>
              <a:rPr lang="en-US" sz="2400" b="1" dirty="0" err="1" smtClean="0"/>
              <a:t>Nonidet</a:t>
            </a:r>
            <a:r>
              <a:rPr lang="en-US" sz="2400" b="1" dirty="0" smtClean="0"/>
              <a:t> P-40)</a:t>
            </a:r>
          </a:p>
          <a:p>
            <a:pPr lvl="1" eaLnBrk="1" hangingPunct="1"/>
            <a:endParaRPr lang="en-US" sz="2400" b="1" dirty="0" smtClean="0"/>
          </a:p>
          <a:p>
            <a:pPr lvl="1" eaLnBrk="1" hangingPunct="1"/>
            <a:endParaRPr lang="en-US" sz="24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643322" y="0"/>
            <a:ext cx="7361737" cy="229933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661608" y="2299335"/>
            <a:ext cx="7381875" cy="4467225"/>
          </a:xfrm>
          <a:prstGeom prst="rect">
            <a:avLst/>
          </a:prstGeom>
          <a:noFill/>
          <a:ln w="9525">
            <a:noFill/>
            <a:miter lim="800000"/>
            <a:headEnd/>
            <a:tailEnd/>
          </a:ln>
        </p:spPr>
      </p:pic>
      <p:sp>
        <p:nvSpPr>
          <p:cNvPr id="7" name="6 Oval"/>
          <p:cNvSpPr/>
          <p:nvPr/>
        </p:nvSpPr>
        <p:spPr>
          <a:xfrm>
            <a:off x="457200" y="2670048"/>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8" name="7 Oval"/>
          <p:cNvSpPr/>
          <p:nvPr/>
        </p:nvSpPr>
        <p:spPr>
          <a:xfrm>
            <a:off x="457200" y="804672"/>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9" name="8 Oval"/>
          <p:cNvSpPr/>
          <p:nvPr/>
        </p:nvSpPr>
        <p:spPr>
          <a:xfrm>
            <a:off x="457200" y="512064"/>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0" name="9 Oval"/>
          <p:cNvSpPr/>
          <p:nvPr/>
        </p:nvSpPr>
        <p:spPr>
          <a:xfrm>
            <a:off x="457200" y="1097280"/>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1" name="10 Oval"/>
          <p:cNvSpPr/>
          <p:nvPr/>
        </p:nvSpPr>
        <p:spPr>
          <a:xfrm>
            <a:off x="445008" y="2941320"/>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2" name="11 Oval"/>
          <p:cNvSpPr/>
          <p:nvPr/>
        </p:nvSpPr>
        <p:spPr>
          <a:xfrm>
            <a:off x="609600" y="4041648"/>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 name="12 Oval"/>
          <p:cNvSpPr/>
          <p:nvPr/>
        </p:nvSpPr>
        <p:spPr>
          <a:xfrm>
            <a:off x="445008" y="4306824"/>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13 Oval"/>
          <p:cNvSpPr/>
          <p:nvPr/>
        </p:nvSpPr>
        <p:spPr>
          <a:xfrm>
            <a:off x="457200" y="5257800"/>
            <a:ext cx="2103120" cy="2651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066800"/>
          </a:xfrm>
        </p:spPr>
        <p:txBody>
          <a:bodyPr>
            <a:noAutofit/>
          </a:bodyPr>
          <a:lstStyle/>
          <a:p>
            <a:pPr eaLnBrk="1" hangingPunct="1"/>
            <a:r>
              <a:rPr lang="tr-TR" sz="3200" dirty="0" err="1" smtClean="0">
                <a:solidFill>
                  <a:srgbClr val="C00000"/>
                </a:solidFill>
              </a:rPr>
              <a:t>İmmunfenotiplemede</a:t>
            </a:r>
            <a:r>
              <a:rPr lang="tr-TR" sz="3200" dirty="0" smtClean="0">
                <a:solidFill>
                  <a:srgbClr val="C00000"/>
                </a:solidFill>
              </a:rPr>
              <a:t> sık kullanılan </a:t>
            </a:r>
            <a:r>
              <a:rPr lang="tr-TR" sz="3200" dirty="0" err="1" smtClean="0">
                <a:solidFill>
                  <a:srgbClr val="C00000"/>
                </a:solidFill>
              </a:rPr>
              <a:t>florokromlar</a:t>
            </a:r>
            <a:r>
              <a:rPr lang="tr-TR" sz="3200" dirty="0" smtClean="0">
                <a:solidFill>
                  <a:srgbClr val="C00000"/>
                </a:solidFill>
              </a:rPr>
              <a:t>   I </a:t>
            </a:r>
            <a:endParaRPr lang="en-US" sz="3200" dirty="0" smtClean="0">
              <a:solidFill>
                <a:srgbClr val="C00000"/>
              </a:solidFill>
            </a:endParaRPr>
          </a:p>
        </p:txBody>
      </p:sp>
      <p:sp>
        <p:nvSpPr>
          <p:cNvPr id="10243" name="Rectangle 3"/>
          <p:cNvSpPr>
            <a:spLocks noGrp="1" noChangeArrowheads="1"/>
          </p:cNvSpPr>
          <p:nvPr>
            <p:ph type="body" idx="1"/>
          </p:nvPr>
        </p:nvSpPr>
        <p:spPr>
          <a:xfrm>
            <a:off x="609600" y="1219200"/>
            <a:ext cx="7772400" cy="4876800"/>
          </a:xfrm>
        </p:spPr>
        <p:txBody>
          <a:bodyPr>
            <a:normAutofit fontScale="92500" lnSpcReduction="10000"/>
          </a:bodyPr>
          <a:lstStyle/>
          <a:p>
            <a:pPr eaLnBrk="1" hangingPunct="1">
              <a:buFontTx/>
              <a:buNone/>
            </a:pPr>
            <a:r>
              <a:rPr lang="en-US" sz="2400" b="0" dirty="0" smtClean="0"/>
              <a:t>He-Ne laser (633nm)</a:t>
            </a:r>
          </a:p>
          <a:p>
            <a:pPr lvl="1" eaLnBrk="1" hangingPunct="1">
              <a:buFontTx/>
              <a:buNone/>
            </a:pPr>
            <a:r>
              <a:rPr lang="en-US" b="0" dirty="0" err="1" smtClean="0">
                <a:solidFill>
                  <a:schemeClr val="accent2"/>
                </a:solidFill>
              </a:rPr>
              <a:t>Allophycocyanin</a:t>
            </a:r>
            <a:r>
              <a:rPr lang="en-US" b="0" dirty="0" smtClean="0">
                <a:solidFill>
                  <a:schemeClr val="accent2"/>
                </a:solidFill>
              </a:rPr>
              <a:t> (APC)		</a:t>
            </a:r>
            <a:r>
              <a:rPr lang="tr-TR" b="0" dirty="0" smtClean="0">
                <a:solidFill>
                  <a:schemeClr val="accent2"/>
                </a:solidFill>
              </a:rPr>
              <a:t>	</a:t>
            </a:r>
            <a:r>
              <a:rPr lang="en-US" b="0" dirty="0" smtClean="0">
                <a:solidFill>
                  <a:schemeClr val="accent2"/>
                </a:solidFill>
              </a:rPr>
              <a:t>650		660</a:t>
            </a:r>
          </a:p>
          <a:p>
            <a:pPr lvl="1" eaLnBrk="1" hangingPunct="1">
              <a:buFontTx/>
              <a:buNone/>
            </a:pPr>
            <a:r>
              <a:rPr lang="en-US" b="0" dirty="0" smtClean="0">
                <a:solidFill>
                  <a:schemeClr val="accent2"/>
                </a:solidFill>
              </a:rPr>
              <a:t>APC-cyanine5.5 (APC-Cy5.5)	660		710</a:t>
            </a:r>
          </a:p>
          <a:p>
            <a:pPr lvl="1" eaLnBrk="1" hangingPunct="1">
              <a:buFontTx/>
              <a:buNone/>
            </a:pPr>
            <a:r>
              <a:rPr lang="en-US" b="0" dirty="0" smtClean="0">
                <a:solidFill>
                  <a:schemeClr val="accent2"/>
                </a:solidFill>
              </a:rPr>
              <a:t>APC-cyanine 7 (APC-Cy7)	</a:t>
            </a:r>
            <a:r>
              <a:rPr lang="tr-TR" b="0" dirty="0" smtClean="0">
                <a:solidFill>
                  <a:schemeClr val="accent2"/>
                </a:solidFill>
              </a:rPr>
              <a:t>	</a:t>
            </a:r>
            <a:r>
              <a:rPr lang="en-US" b="0" dirty="0" smtClean="0">
                <a:solidFill>
                  <a:schemeClr val="accent2"/>
                </a:solidFill>
              </a:rPr>
              <a:t>650		767</a:t>
            </a:r>
          </a:p>
          <a:p>
            <a:pPr lvl="1" eaLnBrk="1" hangingPunct="1">
              <a:buFontTx/>
              <a:buNone/>
            </a:pPr>
            <a:r>
              <a:rPr lang="en-US" b="0" dirty="0" err="1" smtClean="0">
                <a:solidFill>
                  <a:schemeClr val="accent2"/>
                </a:solidFill>
              </a:rPr>
              <a:t>Alexa</a:t>
            </a:r>
            <a:r>
              <a:rPr lang="en-US" b="0" dirty="0" smtClean="0">
                <a:solidFill>
                  <a:schemeClr val="accent2"/>
                </a:solidFill>
              </a:rPr>
              <a:t> 647</a:t>
            </a:r>
          </a:p>
          <a:p>
            <a:pPr lvl="1" eaLnBrk="1" hangingPunct="1"/>
            <a:endParaRPr lang="en-US" b="0" dirty="0" smtClean="0">
              <a:solidFill>
                <a:schemeClr val="accent2"/>
              </a:solidFill>
            </a:endParaRPr>
          </a:p>
          <a:p>
            <a:pPr eaLnBrk="1" hangingPunct="1">
              <a:buFontTx/>
              <a:buNone/>
            </a:pPr>
            <a:r>
              <a:rPr lang="en-US" sz="2400" b="0" dirty="0" smtClean="0"/>
              <a:t>Violet laser (407nm)</a:t>
            </a:r>
          </a:p>
          <a:p>
            <a:pPr lvl="1" eaLnBrk="1" hangingPunct="1">
              <a:buFontTx/>
              <a:buNone/>
            </a:pPr>
            <a:r>
              <a:rPr lang="en-US" b="0" dirty="0" smtClean="0">
                <a:solidFill>
                  <a:schemeClr val="accent2"/>
                </a:solidFill>
              </a:rPr>
              <a:t>Cascade blue			</a:t>
            </a:r>
            <a:r>
              <a:rPr lang="tr-TR" b="0" dirty="0" smtClean="0">
                <a:solidFill>
                  <a:schemeClr val="accent2"/>
                </a:solidFill>
              </a:rPr>
              <a:t>			</a:t>
            </a:r>
            <a:r>
              <a:rPr lang="en-US" b="0" dirty="0" smtClean="0">
                <a:solidFill>
                  <a:schemeClr val="accent2"/>
                </a:solidFill>
              </a:rPr>
              <a:t>380,401	420</a:t>
            </a:r>
          </a:p>
          <a:p>
            <a:pPr lvl="1" eaLnBrk="1" hangingPunct="1">
              <a:buFontTx/>
              <a:buNone/>
            </a:pPr>
            <a:r>
              <a:rPr lang="en-US" b="0" dirty="0" smtClean="0">
                <a:solidFill>
                  <a:schemeClr val="accent2"/>
                </a:solidFill>
              </a:rPr>
              <a:t>Cascade yellow			</a:t>
            </a:r>
            <a:r>
              <a:rPr lang="tr-TR" b="0" dirty="0" smtClean="0">
                <a:solidFill>
                  <a:schemeClr val="accent2"/>
                </a:solidFill>
              </a:rPr>
              <a:t>		</a:t>
            </a:r>
            <a:r>
              <a:rPr lang="en-US" b="0" dirty="0" smtClean="0">
                <a:solidFill>
                  <a:schemeClr val="accent2"/>
                </a:solidFill>
              </a:rPr>
              <a:t>409		558</a:t>
            </a:r>
          </a:p>
          <a:p>
            <a:pPr lvl="1" eaLnBrk="1" hangingPunct="1">
              <a:buFontTx/>
              <a:buNone/>
            </a:pPr>
            <a:r>
              <a:rPr lang="en-US" b="0" dirty="0" smtClean="0">
                <a:solidFill>
                  <a:schemeClr val="accent2"/>
                </a:solidFill>
              </a:rPr>
              <a:t>Pacific blue			</a:t>
            </a:r>
            <a:r>
              <a:rPr lang="tr-TR" b="0" dirty="0" smtClean="0">
                <a:solidFill>
                  <a:schemeClr val="accent2"/>
                </a:solidFill>
              </a:rPr>
              <a:t>			</a:t>
            </a:r>
            <a:r>
              <a:rPr lang="en-US" b="0" dirty="0" smtClean="0">
                <a:solidFill>
                  <a:schemeClr val="accent2"/>
                </a:solidFill>
              </a:rPr>
              <a:t>416		451</a:t>
            </a:r>
          </a:p>
          <a:p>
            <a:pPr lvl="1" eaLnBrk="1" hangingPunct="1">
              <a:buFontTx/>
              <a:buNone/>
            </a:pPr>
            <a:r>
              <a:rPr lang="en-US" b="0" dirty="0" err="1" smtClean="0">
                <a:solidFill>
                  <a:schemeClr val="accent2"/>
                </a:solidFill>
              </a:rPr>
              <a:t>Alexa</a:t>
            </a:r>
            <a:r>
              <a:rPr lang="en-US" b="0" dirty="0" smtClean="0">
                <a:solidFill>
                  <a:schemeClr val="accent2"/>
                </a:solidFill>
              </a:rPr>
              <a:t> 350				</a:t>
            </a:r>
            <a:r>
              <a:rPr lang="tr-TR" b="0" dirty="0" smtClean="0">
                <a:solidFill>
                  <a:schemeClr val="accent2"/>
                </a:solidFill>
              </a:rPr>
              <a:t>			</a:t>
            </a:r>
            <a:r>
              <a:rPr lang="en-US" b="0" dirty="0" smtClean="0">
                <a:solidFill>
                  <a:schemeClr val="accent2"/>
                </a:solidFill>
              </a:rPr>
              <a:t>346		442</a:t>
            </a:r>
          </a:p>
          <a:p>
            <a:pPr lvl="1" eaLnBrk="1" hangingPunct="1">
              <a:buFontTx/>
              <a:buNone/>
            </a:pPr>
            <a:endParaRPr lang="en-US" b="0" dirty="0" smtClean="0">
              <a:solidFill>
                <a:schemeClr val="accent2"/>
              </a:solidFill>
            </a:endParaRPr>
          </a:p>
          <a:p>
            <a:pPr lvl="1" eaLnBrk="1" hangingPunct="1">
              <a:buFontTx/>
              <a:buNone/>
            </a:pPr>
            <a:endParaRPr lang="en-US" b="0" dirty="0" smtClean="0"/>
          </a:p>
          <a:p>
            <a:pPr lvl="1" eaLnBrk="1" hangingPunct="1">
              <a:buFontTx/>
              <a:buNone/>
            </a:pPr>
            <a:endParaRPr lang="en-US" sz="1400" b="0" dirty="0" smtClean="0"/>
          </a:p>
        </p:txBody>
      </p:sp>
      <p:sp>
        <p:nvSpPr>
          <p:cNvPr id="10244" name="Text Box 4"/>
          <p:cNvSpPr txBox="1">
            <a:spLocks noChangeArrowheads="1"/>
          </p:cNvSpPr>
          <p:nvPr/>
        </p:nvSpPr>
        <p:spPr bwMode="auto">
          <a:xfrm>
            <a:off x="2362200" y="6278563"/>
            <a:ext cx="3733800" cy="579437"/>
          </a:xfrm>
          <a:prstGeom prst="rect">
            <a:avLst/>
          </a:prstGeom>
          <a:noFill/>
          <a:ln w="9525">
            <a:noFill/>
            <a:miter lim="800000"/>
            <a:headEnd/>
            <a:tailEnd/>
          </a:ln>
        </p:spPr>
        <p:txBody>
          <a:bodyPr>
            <a:spAutoFit/>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066800"/>
          </a:xfrm>
        </p:spPr>
        <p:txBody>
          <a:bodyPr>
            <a:normAutofit/>
          </a:bodyPr>
          <a:lstStyle/>
          <a:p>
            <a:r>
              <a:rPr lang="tr-TR" sz="2800" dirty="0" err="1" smtClean="0"/>
              <a:t>İmmunfenotiplemede</a:t>
            </a:r>
            <a:r>
              <a:rPr lang="tr-TR" sz="2800" dirty="0" smtClean="0"/>
              <a:t> sık kullanılan </a:t>
            </a:r>
            <a:r>
              <a:rPr lang="tr-TR" sz="2800" dirty="0" err="1" smtClean="0"/>
              <a:t>florokromlar</a:t>
            </a:r>
            <a:r>
              <a:rPr lang="tr-TR" sz="2800" dirty="0" smtClean="0"/>
              <a:t> II</a:t>
            </a:r>
            <a:endParaRPr lang="en-US" dirty="0" smtClean="0"/>
          </a:p>
        </p:txBody>
      </p:sp>
      <p:sp>
        <p:nvSpPr>
          <p:cNvPr id="11267" name="Rectangle 3"/>
          <p:cNvSpPr>
            <a:spLocks noGrp="1" noChangeArrowheads="1"/>
          </p:cNvSpPr>
          <p:nvPr>
            <p:ph type="body" idx="1"/>
          </p:nvPr>
        </p:nvSpPr>
        <p:spPr>
          <a:xfrm>
            <a:off x="609600" y="1219200"/>
            <a:ext cx="7772400" cy="4876800"/>
          </a:xfrm>
        </p:spPr>
        <p:txBody>
          <a:bodyPr>
            <a:normAutofit fontScale="92500" lnSpcReduction="10000"/>
          </a:bodyPr>
          <a:lstStyle/>
          <a:p>
            <a:pPr eaLnBrk="1" hangingPunct="1">
              <a:buFontTx/>
              <a:buNone/>
            </a:pPr>
            <a:r>
              <a:rPr lang="en-US" sz="2400" b="0" dirty="0" smtClean="0"/>
              <a:t>Argon ion laser (488nm)</a:t>
            </a:r>
          </a:p>
          <a:p>
            <a:pPr lvl="1" eaLnBrk="1" hangingPunct="1">
              <a:buFontTx/>
              <a:buNone/>
            </a:pPr>
            <a:r>
              <a:rPr lang="en-US" b="0" dirty="0" err="1" smtClean="0">
                <a:solidFill>
                  <a:schemeClr val="accent2"/>
                </a:solidFill>
              </a:rPr>
              <a:t>Fluorescein</a:t>
            </a:r>
            <a:r>
              <a:rPr lang="en-US" b="0" dirty="0" smtClean="0">
                <a:solidFill>
                  <a:schemeClr val="accent2"/>
                </a:solidFill>
              </a:rPr>
              <a:t> (FITC)		</a:t>
            </a:r>
            <a:r>
              <a:rPr lang="tr-TR" b="0" dirty="0" smtClean="0">
                <a:solidFill>
                  <a:schemeClr val="accent2"/>
                </a:solidFill>
              </a:rPr>
              <a:t>			</a:t>
            </a:r>
            <a:r>
              <a:rPr lang="en-US" b="0" dirty="0" smtClean="0">
                <a:solidFill>
                  <a:schemeClr val="accent2"/>
                </a:solidFill>
              </a:rPr>
              <a:t>495		520</a:t>
            </a:r>
          </a:p>
          <a:p>
            <a:pPr lvl="1" eaLnBrk="1" hangingPunct="1">
              <a:buFontTx/>
              <a:buNone/>
            </a:pPr>
            <a:r>
              <a:rPr lang="en-US" b="0" dirty="0" err="1" smtClean="0">
                <a:solidFill>
                  <a:schemeClr val="accent2"/>
                </a:solidFill>
              </a:rPr>
              <a:t>Alexa</a:t>
            </a:r>
            <a:r>
              <a:rPr lang="en-US" b="0" dirty="0" smtClean="0">
                <a:solidFill>
                  <a:schemeClr val="accent2"/>
                </a:solidFill>
              </a:rPr>
              <a:t> 488				</a:t>
            </a:r>
            <a:r>
              <a:rPr lang="tr-TR" b="0" dirty="0" smtClean="0">
                <a:solidFill>
                  <a:schemeClr val="accent2"/>
                </a:solidFill>
              </a:rPr>
              <a:t>				</a:t>
            </a:r>
            <a:r>
              <a:rPr lang="en-US" b="0" dirty="0" smtClean="0">
                <a:solidFill>
                  <a:schemeClr val="accent2"/>
                </a:solidFill>
              </a:rPr>
              <a:t>488		520</a:t>
            </a:r>
          </a:p>
          <a:p>
            <a:pPr lvl="1" eaLnBrk="1" hangingPunct="1">
              <a:buFontTx/>
              <a:buNone/>
            </a:pPr>
            <a:r>
              <a:rPr lang="en-US" b="0" dirty="0" smtClean="0">
                <a:solidFill>
                  <a:schemeClr val="accent2"/>
                </a:solidFill>
              </a:rPr>
              <a:t>R-</a:t>
            </a:r>
            <a:r>
              <a:rPr lang="en-US" b="0" dirty="0" err="1" smtClean="0">
                <a:solidFill>
                  <a:schemeClr val="accent2"/>
                </a:solidFill>
              </a:rPr>
              <a:t>phycoerythin</a:t>
            </a:r>
            <a:r>
              <a:rPr lang="en-US" b="0" dirty="0" smtClean="0">
                <a:solidFill>
                  <a:schemeClr val="accent2"/>
                </a:solidFill>
              </a:rPr>
              <a:t> (PE)		</a:t>
            </a:r>
            <a:r>
              <a:rPr lang="tr-TR" b="0" dirty="0" smtClean="0">
                <a:solidFill>
                  <a:schemeClr val="accent2"/>
                </a:solidFill>
              </a:rPr>
              <a:t>			</a:t>
            </a:r>
            <a:r>
              <a:rPr lang="en-US" b="0" dirty="0" smtClean="0">
                <a:solidFill>
                  <a:schemeClr val="accent2"/>
                </a:solidFill>
              </a:rPr>
              <a:t>495,564	576</a:t>
            </a:r>
          </a:p>
          <a:p>
            <a:pPr lvl="1" eaLnBrk="1" hangingPunct="1">
              <a:buFontTx/>
              <a:buNone/>
            </a:pPr>
            <a:endParaRPr lang="en-US" b="0" dirty="0" smtClean="0">
              <a:solidFill>
                <a:schemeClr val="accent2"/>
              </a:solidFill>
            </a:endParaRPr>
          </a:p>
          <a:p>
            <a:pPr eaLnBrk="1" hangingPunct="1"/>
            <a:r>
              <a:rPr lang="en-US" sz="2400" b="0" dirty="0" smtClean="0"/>
              <a:t>Argon ion (488nm) - Tandem dyes</a:t>
            </a:r>
          </a:p>
          <a:p>
            <a:pPr lvl="1" eaLnBrk="1" hangingPunct="1">
              <a:buFontTx/>
              <a:buNone/>
            </a:pPr>
            <a:r>
              <a:rPr lang="en-US" b="0" dirty="0" smtClean="0">
                <a:solidFill>
                  <a:schemeClr val="accent2"/>
                </a:solidFill>
              </a:rPr>
              <a:t>PE-Texas Red (ECD)		</a:t>
            </a:r>
            <a:r>
              <a:rPr lang="tr-TR" b="0" dirty="0" smtClean="0">
                <a:solidFill>
                  <a:schemeClr val="accent2"/>
                </a:solidFill>
              </a:rPr>
              <a:t>			</a:t>
            </a:r>
            <a:r>
              <a:rPr lang="en-US" b="0" dirty="0" smtClean="0">
                <a:solidFill>
                  <a:schemeClr val="accent2"/>
                </a:solidFill>
              </a:rPr>
              <a:t>495,564	620</a:t>
            </a:r>
          </a:p>
          <a:p>
            <a:pPr lvl="1" eaLnBrk="1" hangingPunct="1">
              <a:buFontTx/>
              <a:buNone/>
            </a:pPr>
            <a:r>
              <a:rPr lang="en-US" b="0" dirty="0" smtClean="0">
                <a:solidFill>
                  <a:schemeClr val="accent2"/>
                </a:solidFill>
              </a:rPr>
              <a:t>PE-cyanine5 (PC5)		</a:t>
            </a:r>
            <a:r>
              <a:rPr lang="tr-TR" b="0" dirty="0" smtClean="0">
                <a:solidFill>
                  <a:schemeClr val="accent2"/>
                </a:solidFill>
              </a:rPr>
              <a:t>			</a:t>
            </a:r>
            <a:r>
              <a:rPr lang="en-US" b="0" dirty="0" smtClean="0">
                <a:solidFill>
                  <a:schemeClr val="accent2"/>
                </a:solidFill>
              </a:rPr>
              <a:t>495,564	670</a:t>
            </a:r>
          </a:p>
          <a:p>
            <a:pPr lvl="1" eaLnBrk="1" hangingPunct="1">
              <a:buFontTx/>
              <a:buNone/>
            </a:pPr>
            <a:r>
              <a:rPr lang="en-US" b="0" dirty="0" err="1" smtClean="0">
                <a:solidFill>
                  <a:schemeClr val="accent2"/>
                </a:solidFill>
              </a:rPr>
              <a:t>Peridinin</a:t>
            </a:r>
            <a:r>
              <a:rPr lang="en-US" b="0" dirty="0" smtClean="0">
                <a:solidFill>
                  <a:schemeClr val="accent2"/>
                </a:solidFill>
              </a:rPr>
              <a:t>-chlorophyll (</a:t>
            </a:r>
            <a:r>
              <a:rPr lang="en-US" b="0" dirty="0" err="1" smtClean="0">
                <a:solidFill>
                  <a:schemeClr val="accent2"/>
                </a:solidFill>
              </a:rPr>
              <a:t>PerCP</a:t>
            </a:r>
            <a:r>
              <a:rPr lang="en-US" b="0" dirty="0" smtClean="0">
                <a:solidFill>
                  <a:schemeClr val="accent2"/>
                </a:solidFill>
              </a:rPr>
              <a:t>)	</a:t>
            </a:r>
            <a:r>
              <a:rPr lang="tr-TR" b="0" dirty="0" smtClean="0">
                <a:solidFill>
                  <a:schemeClr val="accent2"/>
                </a:solidFill>
              </a:rPr>
              <a:t>	</a:t>
            </a:r>
            <a:r>
              <a:rPr lang="en-US" b="0" dirty="0" smtClean="0">
                <a:solidFill>
                  <a:schemeClr val="accent2"/>
                </a:solidFill>
              </a:rPr>
              <a:t>490		677</a:t>
            </a:r>
          </a:p>
          <a:p>
            <a:pPr lvl="1" eaLnBrk="1" hangingPunct="1">
              <a:buFontTx/>
              <a:buNone/>
            </a:pPr>
            <a:r>
              <a:rPr lang="en-US" b="0" dirty="0" smtClean="0">
                <a:solidFill>
                  <a:schemeClr val="accent2"/>
                </a:solidFill>
              </a:rPr>
              <a:t>PE-cyanine5.5 (PC5.5)		</a:t>
            </a:r>
            <a:r>
              <a:rPr lang="tr-TR" b="0" dirty="0" smtClean="0">
                <a:solidFill>
                  <a:schemeClr val="accent2"/>
                </a:solidFill>
              </a:rPr>
              <a:t>		</a:t>
            </a:r>
            <a:r>
              <a:rPr lang="en-US" b="0" dirty="0" smtClean="0">
                <a:solidFill>
                  <a:schemeClr val="accent2"/>
                </a:solidFill>
              </a:rPr>
              <a:t>495,564	696</a:t>
            </a:r>
          </a:p>
          <a:p>
            <a:pPr lvl="1" eaLnBrk="1" hangingPunct="1">
              <a:buFontTx/>
              <a:buNone/>
            </a:pPr>
            <a:r>
              <a:rPr lang="en-US" b="0" dirty="0" smtClean="0">
                <a:solidFill>
                  <a:schemeClr val="accent2"/>
                </a:solidFill>
              </a:rPr>
              <a:t>PE-cyanine7 (PC7)		</a:t>
            </a:r>
            <a:r>
              <a:rPr lang="tr-TR" b="0" dirty="0" smtClean="0">
                <a:solidFill>
                  <a:schemeClr val="accent2"/>
                </a:solidFill>
              </a:rPr>
              <a:t>			</a:t>
            </a:r>
            <a:r>
              <a:rPr lang="en-US" b="0" dirty="0" smtClean="0">
                <a:solidFill>
                  <a:schemeClr val="accent2"/>
                </a:solidFill>
              </a:rPr>
              <a:t>495,564	767</a:t>
            </a:r>
          </a:p>
          <a:p>
            <a:pPr lvl="1" eaLnBrk="1" hangingPunct="1">
              <a:buFontTx/>
              <a:buNone/>
            </a:pPr>
            <a:endParaRPr lang="en-US" b="0" dirty="0" smtClean="0">
              <a:solidFill>
                <a:schemeClr val="accent2"/>
              </a:solidFill>
            </a:endParaRPr>
          </a:p>
          <a:p>
            <a:pPr lvl="1" eaLnBrk="1" hangingPunct="1">
              <a:buFontTx/>
              <a:buNone/>
            </a:pPr>
            <a:endParaRPr lang="en-US" b="0" dirty="0" smtClean="0"/>
          </a:p>
          <a:p>
            <a:pPr lvl="1" eaLnBrk="1" hangingPunct="1">
              <a:buFontTx/>
              <a:buNone/>
            </a:pPr>
            <a:endParaRPr lang="en-US" sz="1400" b="0" dirty="0" smtClean="0"/>
          </a:p>
        </p:txBody>
      </p:sp>
      <p:sp>
        <p:nvSpPr>
          <p:cNvPr id="11268" name="Text Box 4"/>
          <p:cNvSpPr txBox="1">
            <a:spLocks noChangeArrowheads="1"/>
          </p:cNvSpPr>
          <p:nvPr/>
        </p:nvSpPr>
        <p:spPr bwMode="auto">
          <a:xfrm>
            <a:off x="2362200" y="6278563"/>
            <a:ext cx="3733800" cy="579437"/>
          </a:xfrm>
          <a:prstGeom prst="rect">
            <a:avLst/>
          </a:prstGeom>
          <a:noFill/>
          <a:ln w="9525">
            <a:noFill/>
            <a:miter lim="800000"/>
            <a:headEnd/>
            <a:tailEnd/>
          </a:ln>
        </p:spPr>
        <p:txBody>
          <a:bodyPr>
            <a:spAutoFit/>
          </a:bodyP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996696" y="123600"/>
            <a:ext cx="5431536" cy="673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dirty="0" smtClean="0">
                <a:solidFill>
                  <a:srgbClr val="C00000"/>
                </a:solidFill>
              </a:rPr>
              <a:t>“</a:t>
            </a:r>
            <a:r>
              <a:rPr lang="en-US" dirty="0" smtClean="0">
                <a:solidFill>
                  <a:srgbClr val="C00000"/>
                </a:solidFill>
              </a:rPr>
              <a:t>Reporter</a:t>
            </a:r>
            <a:r>
              <a:rPr lang="tr-TR" dirty="0" smtClean="0">
                <a:solidFill>
                  <a:srgbClr val="C00000"/>
                </a:solidFill>
              </a:rPr>
              <a:t>”</a:t>
            </a:r>
            <a:r>
              <a:rPr lang="en-US" dirty="0" smtClean="0">
                <a:solidFill>
                  <a:srgbClr val="C00000"/>
                </a:solidFill>
              </a:rPr>
              <a:t> Gen</a:t>
            </a:r>
            <a:r>
              <a:rPr lang="tr-TR" dirty="0" smtClean="0">
                <a:solidFill>
                  <a:srgbClr val="C00000"/>
                </a:solidFill>
              </a:rPr>
              <a:t> </a:t>
            </a:r>
            <a:r>
              <a:rPr lang="tr-TR" dirty="0" err="1" smtClean="0">
                <a:solidFill>
                  <a:srgbClr val="C00000"/>
                </a:solidFill>
              </a:rPr>
              <a:t>ler</a:t>
            </a:r>
            <a:endParaRPr lang="en-US" dirty="0" smtClean="0">
              <a:solidFill>
                <a:srgbClr val="C00000"/>
              </a:solidFill>
            </a:endParaRPr>
          </a:p>
        </p:txBody>
      </p:sp>
      <p:sp>
        <p:nvSpPr>
          <p:cNvPr id="13315" name="Rectangle 3"/>
          <p:cNvSpPr>
            <a:spLocks noGrp="1" noChangeArrowheads="1"/>
          </p:cNvSpPr>
          <p:nvPr>
            <p:ph type="body" idx="1"/>
          </p:nvPr>
        </p:nvSpPr>
        <p:spPr>
          <a:xfrm>
            <a:off x="457199" y="1600200"/>
            <a:ext cx="8475785" cy="4525963"/>
          </a:xfrm>
        </p:spPr>
        <p:txBody>
          <a:bodyPr/>
          <a:lstStyle/>
          <a:p>
            <a:pPr eaLnBrk="1" hangingPunct="1">
              <a:lnSpc>
                <a:spcPct val="90000"/>
              </a:lnSpc>
            </a:pPr>
            <a:r>
              <a:rPr lang="tr-TR" sz="2400" dirty="0" smtClean="0"/>
              <a:t>Transfeksiyonun başarılı olup olmadığını izlemek için kullanılır</a:t>
            </a:r>
            <a:endParaRPr lang="en-US" sz="2400" dirty="0" smtClean="0"/>
          </a:p>
          <a:p>
            <a:pPr eaLnBrk="1" hangingPunct="1">
              <a:lnSpc>
                <a:spcPct val="90000"/>
              </a:lnSpc>
            </a:pPr>
            <a:endParaRPr lang="en-US" sz="2400" dirty="0" smtClean="0"/>
          </a:p>
          <a:p>
            <a:pPr eaLnBrk="1" hangingPunct="1">
              <a:lnSpc>
                <a:spcPct val="90000"/>
              </a:lnSpc>
            </a:pPr>
            <a:r>
              <a:rPr lang="tr-TR" sz="2400" dirty="0" smtClean="0"/>
              <a:t> Tespit edilebilen ürünler kodlayan  bazı genler, ilgi alanında  olan gene bağlanır </a:t>
            </a:r>
            <a:endParaRPr lang="en-US" sz="2400" dirty="0" smtClean="0"/>
          </a:p>
          <a:p>
            <a:pPr eaLnBrk="1" hangingPunct="1">
              <a:lnSpc>
                <a:spcPct val="90000"/>
              </a:lnSpc>
            </a:pPr>
            <a:endParaRPr lang="en-US" sz="2400" dirty="0" smtClean="0"/>
          </a:p>
          <a:p>
            <a:pPr eaLnBrk="1" hangingPunct="1">
              <a:lnSpc>
                <a:spcPct val="90000"/>
              </a:lnSpc>
            </a:pPr>
            <a:r>
              <a:rPr lang="tr-TR" sz="2400" dirty="0" smtClean="0"/>
              <a:t>Oluşan bu bileşik gen yapısı hücre içine aktarılır (</a:t>
            </a:r>
            <a:r>
              <a:rPr lang="tr-TR" sz="2400" dirty="0" err="1" smtClean="0"/>
              <a:t>transfeksiyon</a:t>
            </a:r>
            <a:r>
              <a:rPr lang="tr-TR" sz="2400" dirty="0" smtClean="0"/>
              <a:t>)</a:t>
            </a:r>
            <a:endParaRPr lang="en-US" sz="2400" dirty="0" smtClean="0"/>
          </a:p>
          <a:p>
            <a:pPr eaLnBrk="1" hangingPunct="1">
              <a:lnSpc>
                <a:spcPct val="90000"/>
              </a:lnSpc>
            </a:pPr>
            <a:endParaRPr lang="en-US" sz="2400" dirty="0" smtClean="0"/>
          </a:p>
          <a:p>
            <a:pPr eaLnBrk="1" hangingPunct="1">
              <a:lnSpc>
                <a:spcPct val="90000"/>
              </a:lnSpc>
            </a:pPr>
            <a:r>
              <a:rPr lang="tr-TR" sz="2400" dirty="0" smtClean="0"/>
              <a:t> Daha sonra izlemek amacıyla bağlanan genin ürünleri aracılığı ile(var/yok) ilgi alanındaki genin kodlama yapıp yapmadığı da  anlaşılabilir</a:t>
            </a:r>
            <a:endParaRPr lang="en-US" sz="2400" dirty="0" smtClean="0"/>
          </a:p>
        </p:txBody>
      </p:sp>
      <p:sp>
        <p:nvSpPr>
          <p:cNvPr id="13316" name="Text Box 4"/>
          <p:cNvSpPr txBox="1">
            <a:spLocks noChangeArrowheads="1"/>
          </p:cNvSpPr>
          <p:nvPr/>
        </p:nvSpPr>
        <p:spPr bwMode="auto">
          <a:xfrm>
            <a:off x="2590800" y="6019800"/>
            <a:ext cx="4572000" cy="579438"/>
          </a:xfrm>
          <a:prstGeom prst="rect">
            <a:avLst/>
          </a:prstGeom>
          <a:noFill/>
          <a:ln w="9525">
            <a:noFill/>
            <a:miter lim="800000"/>
            <a:headEnd/>
            <a:tailEnd/>
          </a:ln>
        </p:spPr>
        <p:txBody>
          <a:bodyPr>
            <a:spAutoFit/>
          </a:bodyPr>
          <a:lstStyle/>
          <a:p>
            <a:endParaRPr lang="tr-TR"/>
          </a:p>
        </p:txBody>
      </p:sp>
      <p:sp>
        <p:nvSpPr>
          <p:cNvPr id="13317" name="Text Box 5"/>
          <p:cNvSpPr txBox="1">
            <a:spLocks noChangeArrowheads="1"/>
          </p:cNvSpPr>
          <p:nvPr/>
        </p:nvSpPr>
        <p:spPr bwMode="auto">
          <a:xfrm>
            <a:off x="1812925" y="5578475"/>
            <a:ext cx="6340475" cy="579438"/>
          </a:xfrm>
          <a:prstGeom prst="rect">
            <a:avLst/>
          </a:prstGeom>
          <a:noFill/>
          <a:ln w="9525">
            <a:noFill/>
            <a:miter lim="800000"/>
            <a:headEnd/>
            <a:tailEnd/>
          </a:ln>
        </p:spPr>
        <p:txBody>
          <a:bodyPr>
            <a:spAutoFit/>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0" y="30144"/>
            <a:ext cx="6236208" cy="6828188"/>
          </a:xfrm>
          <a:prstGeom prst="rect">
            <a:avLst/>
          </a:prstGeom>
          <a:noFill/>
          <a:ln w="9525">
            <a:noFill/>
            <a:miter lim="800000"/>
            <a:headEnd/>
            <a:tailEnd/>
          </a:ln>
        </p:spPr>
      </p:pic>
      <p:sp>
        <p:nvSpPr>
          <p:cNvPr id="5" name="Content Placeholder 2"/>
          <p:cNvSpPr txBox="1">
            <a:spLocks/>
          </p:cNvSpPr>
          <p:nvPr/>
        </p:nvSpPr>
        <p:spPr>
          <a:xfrm>
            <a:off x="6021604" y="1417638"/>
            <a:ext cx="2907792" cy="4558621"/>
          </a:xfrm>
          <a:prstGeom prst="rect">
            <a:avLst/>
          </a:prstGeom>
          <a:ln>
            <a:solidFill>
              <a:srgbClr val="FF0000"/>
            </a:solidFill>
          </a:ln>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DNA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probları</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tabLst/>
              <a:defRPr/>
            </a:pPr>
            <a:r>
              <a:rPr lang="tr-TR" sz="3200" dirty="0" smtClean="0"/>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bis-benzimadazole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örHoechst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33342)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sağlam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membranından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geçti</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ği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için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canlı</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hücrelerdeki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DNA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nın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işaretlenmesinde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kullanılabilir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lang="tr-TR" sz="3200" dirty="0" smtClean="0"/>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Listedeki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diğer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fluorokromlar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çalışırken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hücrelerin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tespit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edilmeleri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geçirgen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hale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getirilmeleri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gerekir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Yuvarlatılmış Dikdörtgen"/>
          <p:cNvSpPr/>
          <p:nvPr/>
        </p:nvSpPr>
        <p:spPr>
          <a:xfrm>
            <a:off x="118872" y="3767328"/>
            <a:ext cx="5902732" cy="1673352"/>
          </a:xfrm>
          <a:prstGeom prst="roundRect">
            <a:avLst/>
          </a:prstGeom>
          <a:noFill/>
          <a:ln w="6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118872" y="5440680"/>
            <a:ext cx="5902732" cy="1170432"/>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118872" y="2871216"/>
            <a:ext cx="5902732" cy="896112"/>
          </a:xfrm>
          <a:prstGeom prst="roundRect">
            <a:avLst/>
          </a:prstGeom>
          <a:noFill/>
          <a:ln w="63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1667993" y="5707464"/>
            <a:ext cx="693370" cy="268795"/>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0"/>
            <a:ext cx="8229600" cy="1143000"/>
          </a:xfrm>
        </p:spPr>
        <p:txBody>
          <a:bodyPr/>
          <a:lstStyle/>
          <a:p>
            <a:pPr eaLnBrk="1" hangingPunct="1"/>
            <a:r>
              <a:rPr lang="tr-TR" sz="2800" dirty="0" smtClean="0"/>
              <a:t>Fonksiyonel </a:t>
            </a:r>
            <a:r>
              <a:rPr lang="tr-TR" sz="2800" dirty="0" err="1" smtClean="0"/>
              <a:t>Problar</a:t>
            </a:r>
            <a:endParaRPr lang="en-US" sz="2800" dirty="0" smtClean="0"/>
          </a:p>
        </p:txBody>
      </p:sp>
      <p:sp>
        <p:nvSpPr>
          <p:cNvPr id="14339" name="Rectangle 3"/>
          <p:cNvSpPr>
            <a:spLocks noGrp="1" noChangeArrowheads="1"/>
          </p:cNvSpPr>
          <p:nvPr>
            <p:ph type="body" idx="1"/>
          </p:nvPr>
        </p:nvSpPr>
        <p:spPr>
          <a:xfrm>
            <a:off x="381000" y="1219200"/>
            <a:ext cx="8458200" cy="5410200"/>
          </a:xfrm>
        </p:spPr>
        <p:txBody>
          <a:bodyPr/>
          <a:lstStyle/>
          <a:p>
            <a:pPr eaLnBrk="1" hangingPunct="1">
              <a:lnSpc>
                <a:spcPct val="90000"/>
              </a:lnSpc>
              <a:buFontTx/>
              <a:buNone/>
            </a:pPr>
            <a:r>
              <a:rPr lang="en-US" sz="2000" dirty="0" smtClean="0"/>
              <a:t>Enzyme substrate </a:t>
            </a:r>
            <a:r>
              <a:rPr lang="en-US" sz="2000" dirty="0" err="1" smtClean="0"/>
              <a:t>fluorophores</a:t>
            </a:r>
            <a:r>
              <a:rPr lang="en-US" sz="2000" dirty="0" smtClean="0"/>
              <a:t>	Tracking cell proliferation</a:t>
            </a:r>
          </a:p>
          <a:p>
            <a:pPr eaLnBrk="1" hangingPunct="1">
              <a:lnSpc>
                <a:spcPct val="90000"/>
              </a:lnSpc>
              <a:buFontTx/>
              <a:buNone/>
            </a:pPr>
            <a:r>
              <a:rPr lang="en-US" sz="2000" dirty="0" smtClean="0"/>
              <a:t>	</a:t>
            </a:r>
            <a:r>
              <a:rPr lang="en-US" sz="2000" dirty="0" err="1" smtClean="0">
                <a:solidFill>
                  <a:schemeClr val="accent2"/>
                </a:solidFill>
              </a:rPr>
              <a:t>Rhodamine</a:t>
            </a:r>
            <a:r>
              <a:rPr lang="en-US" sz="2000" dirty="0" smtClean="0">
                <a:solidFill>
                  <a:schemeClr val="accent2"/>
                </a:solidFill>
              </a:rPr>
              <a:t> 110 				PKH</a:t>
            </a:r>
          </a:p>
          <a:p>
            <a:pPr eaLnBrk="1" hangingPunct="1">
              <a:lnSpc>
                <a:spcPct val="90000"/>
              </a:lnSpc>
              <a:buFontTx/>
              <a:buNone/>
            </a:pPr>
            <a:endParaRPr lang="en-US" sz="2000" dirty="0" smtClean="0"/>
          </a:p>
          <a:p>
            <a:pPr eaLnBrk="1" hangingPunct="1">
              <a:lnSpc>
                <a:spcPct val="90000"/>
              </a:lnSpc>
              <a:buFontTx/>
              <a:buNone/>
            </a:pPr>
            <a:r>
              <a:rPr lang="en-US" sz="2000" dirty="0" smtClean="0"/>
              <a:t>Membrane potential probes		Drug efflux assays</a:t>
            </a:r>
          </a:p>
          <a:p>
            <a:pPr eaLnBrk="1" hangingPunct="1">
              <a:lnSpc>
                <a:spcPct val="90000"/>
              </a:lnSpc>
              <a:buFontTx/>
              <a:buNone/>
            </a:pPr>
            <a:r>
              <a:rPr lang="en-US" sz="2000" dirty="0" smtClean="0"/>
              <a:t>	</a:t>
            </a:r>
            <a:r>
              <a:rPr lang="en-US" sz="2000" dirty="0" err="1" smtClean="0">
                <a:solidFill>
                  <a:schemeClr val="accent2"/>
                </a:solidFill>
              </a:rPr>
              <a:t>Rhodamine</a:t>
            </a:r>
            <a:r>
              <a:rPr lang="en-US" sz="2000" dirty="0" smtClean="0">
                <a:solidFill>
                  <a:schemeClr val="accent2"/>
                </a:solidFill>
              </a:rPr>
              <a:t> 123				Hoechst 33342</a:t>
            </a:r>
          </a:p>
          <a:p>
            <a:pPr eaLnBrk="1" hangingPunct="1">
              <a:lnSpc>
                <a:spcPct val="90000"/>
              </a:lnSpc>
              <a:buFontTx/>
              <a:buNone/>
            </a:pPr>
            <a:r>
              <a:rPr lang="en-US" sz="2000" dirty="0" smtClean="0">
                <a:solidFill>
                  <a:schemeClr val="accent2"/>
                </a:solidFill>
              </a:rPr>
              <a:t>	JC-1						</a:t>
            </a:r>
            <a:r>
              <a:rPr lang="tr-TR" sz="2000" dirty="0" smtClean="0">
                <a:solidFill>
                  <a:schemeClr val="accent2"/>
                </a:solidFill>
              </a:rPr>
              <a:t>	</a:t>
            </a:r>
            <a:r>
              <a:rPr lang="en-US" sz="2000" dirty="0" err="1" smtClean="0">
                <a:solidFill>
                  <a:schemeClr val="accent2"/>
                </a:solidFill>
              </a:rPr>
              <a:t>Rhodamine</a:t>
            </a:r>
            <a:r>
              <a:rPr lang="en-US" sz="2000" dirty="0" smtClean="0">
                <a:solidFill>
                  <a:schemeClr val="accent2"/>
                </a:solidFill>
              </a:rPr>
              <a:t> 123</a:t>
            </a:r>
          </a:p>
          <a:p>
            <a:pPr eaLnBrk="1" hangingPunct="1">
              <a:lnSpc>
                <a:spcPct val="90000"/>
              </a:lnSpc>
              <a:buFontTx/>
              <a:buNone/>
            </a:pPr>
            <a:r>
              <a:rPr lang="en-US" sz="2000" dirty="0" smtClean="0">
                <a:solidFill>
                  <a:schemeClr val="accent2"/>
                </a:solidFill>
              </a:rPr>
              <a:t>	DiOC-3					</a:t>
            </a:r>
            <a:r>
              <a:rPr lang="tr-TR" sz="2000" dirty="0" smtClean="0">
                <a:solidFill>
                  <a:schemeClr val="accent2"/>
                </a:solidFill>
              </a:rPr>
              <a:t>	</a:t>
            </a:r>
            <a:r>
              <a:rPr lang="en-US" sz="2000" dirty="0" smtClean="0">
                <a:solidFill>
                  <a:schemeClr val="accent2"/>
                </a:solidFill>
              </a:rPr>
              <a:t>Doxorubicin</a:t>
            </a:r>
          </a:p>
          <a:p>
            <a:pPr eaLnBrk="1" hangingPunct="1">
              <a:lnSpc>
                <a:spcPct val="90000"/>
              </a:lnSpc>
              <a:buFontTx/>
              <a:buNone/>
            </a:pPr>
            <a:r>
              <a:rPr lang="en-US" sz="2000" dirty="0" smtClean="0">
                <a:solidFill>
                  <a:schemeClr val="accent2"/>
                </a:solidFill>
              </a:rPr>
              <a:t>							</a:t>
            </a:r>
            <a:r>
              <a:rPr lang="tr-TR" sz="2000" dirty="0" smtClean="0">
                <a:solidFill>
                  <a:schemeClr val="accent2"/>
                </a:solidFill>
              </a:rPr>
              <a:t>		</a:t>
            </a:r>
            <a:r>
              <a:rPr lang="en-US" sz="2000" dirty="0" smtClean="0">
                <a:solidFill>
                  <a:schemeClr val="accent2"/>
                </a:solidFill>
              </a:rPr>
              <a:t>Indo-1 AM</a:t>
            </a:r>
          </a:p>
          <a:p>
            <a:pPr eaLnBrk="1" hangingPunct="1">
              <a:lnSpc>
                <a:spcPct val="90000"/>
              </a:lnSpc>
              <a:buFontTx/>
              <a:buNone/>
            </a:pPr>
            <a:r>
              <a:rPr lang="en-US" sz="2000" dirty="0" smtClean="0">
                <a:solidFill>
                  <a:schemeClr val="accent2"/>
                </a:solidFill>
              </a:rPr>
              <a:t>							</a:t>
            </a:r>
            <a:r>
              <a:rPr lang="tr-TR" sz="2000" dirty="0" smtClean="0">
                <a:solidFill>
                  <a:schemeClr val="accent2"/>
                </a:solidFill>
              </a:rPr>
              <a:t>		</a:t>
            </a:r>
            <a:r>
              <a:rPr lang="en-US" sz="2000" dirty="0" smtClean="0">
                <a:solidFill>
                  <a:schemeClr val="accent2"/>
                </a:solidFill>
              </a:rPr>
              <a:t>Flo-3 AM</a:t>
            </a:r>
          </a:p>
          <a:p>
            <a:pPr eaLnBrk="1" hangingPunct="1">
              <a:lnSpc>
                <a:spcPct val="90000"/>
              </a:lnSpc>
              <a:buFontTx/>
              <a:buNone/>
            </a:pPr>
            <a:r>
              <a:rPr lang="en-US" sz="2000" dirty="0" smtClean="0"/>
              <a:t>pH probes				</a:t>
            </a:r>
            <a:r>
              <a:rPr lang="tr-TR" sz="2000" dirty="0" smtClean="0"/>
              <a:t>		</a:t>
            </a:r>
            <a:r>
              <a:rPr lang="en-US" sz="2000" dirty="0" smtClean="0"/>
              <a:t>Oxidative burst assay</a:t>
            </a:r>
          </a:p>
          <a:p>
            <a:pPr eaLnBrk="1" hangingPunct="1">
              <a:lnSpc>
                <a:spcPct val="90000"/>
              </a:lnSpc>
              <a:buFontTx/>
              <a:buNone/>
            </a:pPr>
            <a:r>
              <a:rPr lang="en-US" sz="2000" dirty="0" smtClean="0"/>
              <a:t>	</a:t>
            </a:r>
            <a:r>
              <a:rPr lang="en-US" sz="2000" dirty="0" smtClean="0">
                <a:solidFill>
                  <a:schemeClr val="accent2"/>
                </a:solidFill>
              </a:rPr>
              <a:t>BCECF					</a:t>
            </a:r>
            <a:r>
              <a:rPr lang="tr-TR" sz="2000" dirty="0" smtClean="0">
                <a:solidFill>
                  <a:schemeClr val="accent2"/>
                </a:solidFill>
              </a:rPr>
              <a:t>	</a:t>
            </a:r>
            <a:r>
              <a:rPr lang="en-US" sz="2000" dirty="0" err="1" smtClean="0">
                <a:solidFill>
                  <a:schemeClr val="accent2"/>
                </a:solidFill>
              </a:rPr>
              <a:t>Rhodamine</a:t>
            </a:r>
            <a:r>
              <a:rPr lang="en-US" sz="2000" dirty="0" smtClean="0">
                <a:solidFill>
                  <a:schemeClr val="accent2"/>
                </a:solidFill>
              </a:rPr>
              <a:t> 123*</a:t>
            </a:r>
          </a:p>
          <a:p>
            <a:pPr eaLnBrk="1" hangingPunct="1">
              <a:lnSpc>
                <a:spcPct val="90000"/>
              </a:lnSpc>
              <a:buFontTx/>
              <a:buNone/>
            </a:pPr>
            <a:r>
              <a:rPr lang="en-US" sz="2000" dirty="0" smtClean="0">
                <a:solidFill>
                  <a:schemeClr val="accent2"/>
                </a:solidFill>
              </a:rPr>
              <a:t>							</a:t>
            </a:r>
            <a:r>
              <a:rPr lang="tr-TR" sz="2000" dirty="0" smtClean="0">
                <a:solidFill>
                  <a:schemeClr val="accent2"/>
                </a:solidFill>
              </a:rPr>
              <a:t>		</a:t>
            </a:r>
            <a:r>
              <a:rPr lang="en-US" sz="2000" dirty="0" smtClean="0">
                <a:solidFill>
                  <a:schemeClr val="accent2"/>
                </a:solidFill>
              </a:rPr>
              <a:t>DCFH DA**</a:t>
            </a:r>
            <a:endParaRPr lang="en-US" sz="1600" dirty="0" smtClean="0">
              <a:solidFill>
                <a:schemeClr val="accent2"/>
              </a:solidFill>
            </a:endParaRPr>
          </a:p>
          <a:p>
            <a:pPr eaLnBrk="1" hangingPunct="1">
              <a:lnSpc>
                <a:spcPct val="90000"/>
              </a:lnSpc>
              <a:buFontTx/>
              <a:buNone/>
            </a:pPr>
            <a:r>
              <a:rPr lang="en-US" sz="2000" dirty="0" smtClean="0"/>
              <a:t>Ca probes</a:t>
            </a:r>
          </a:p>
          <a:p>
            <a:pPr eaLnBrk="1" hangingPunct="1">
              <a:lnSpc>
                <a:spcPct val="90000"/>
              </a:lnSpc>
              <a:buFontTx/>
              <a:buNone/>
            </a:pPr>
            <a:r>
              <a:rPr lang="en-US" sz="2000" dirty="0" smtClean="0"/>
              <a:t>	</a:t>
            </a:r>
            <a:r>
              <a:rPr lang="en-US" sz="2000" dirty="0" smtClean="0">
                <a:solidFill>
                  <a:schemeClr val="accent2"/>
                </a:solidFill>
              </a:rPr>
              <a:t>Fluo-3</a:t>
            </a:r>
            <a:r>
              <a:rPr lang="en-US" sz="2000" dirty="0" smtClean="0"/>
              <a:t>					</a:t>
            </a:r>
            <a:r>
              <a:rPr lang="en-US" sz="1600" dirty="0" smtClean="0"/>
              <a:t>*</a:t>
            </a:r>
            <a:r>
              <a:rPr lang="en-US" sz="1600" dirty="0" err="1" smtClean="0"/>
              <a:t>peroxidase</a:t>
            </a:r>
            <a:r>
              <a:rPr lang="en-US" sz="1600" dirty="0" smtClean="0"/>
              <a:t> dependent</a:t>
            </a:r>
          </a:p>
          <a:p>
            <a:pPr eaLnBrk="1" hangingPunct="1">
              <a:lnSpc>
                <a:spcPct val="90000"/>
              </a:lnSpc>
              <a:buFontTx/>
              <a:buNone/>
            </a:pPr>
            <a:r>
              <a:rPr lang="en-US" sz="2000" dirty="0" smtClean="0"/>
              <a:t>	</a:t>
            </a:r>
            <a:r>
              <a:rPr lang="en-US" sz="2000" dirty="0" err="1" smtClean="0">
                <a:solidFill>
                  <a:schemeClr val="accent2"/>
                </a:solidFill>
              </a:rPr>
              <a:t>Fura</a:t>
            </a:r>
            <a:r>
              <a:rPr lang="en-US" sz="2000" dirty="0" smtClean="0">
                <a:solidFill>
                  <a:schemeClr val="accent2"/>
                </a:solidFill>
              </a:rPr>
              <a:t> red</a:t>
            </a:r>
            <a:r>
              <a:rPr lang="en-US" sz="2000" dirty="0" smtClean="0"/>
              <a:t>					</a:t>
            </a:r>
            <a:r>
              <a:rPr lang="en-US" sz="1600" dirty="0" smtClean="0"/>
              <a:t>**esterase dependent</a:t>
            </a:r>
          </a:p>
          <a:p>
            <a:pPr eaLnBrk="1" hangingPunct="1">
              <a:lnSpc>
                <a:spcPct val="90000"/>
              </a:lnSpc>
              <a:buFontTx/>
              <a:buNone/>
            </a:pPr>
            <a:r>
              <a:rPr lang="en-US" sz="2000" dirty="0" smtClean="0"/>
              <a:t>	</a:t>
            </a:r>
            <a:r>
              <a:rPr lang="en-US" sz="2000" dirty="0" smtClean="0">
                <a:solidFill>
                  <a:schemeClr val="accent2"/>
                </a:solidFill>
              </a:rPr>
              <a:t>Indo-1</a:t>
            </a:r>
          </a:p>
          <a:p>
            <a:pPr eaLnBrk="1" hangingPunct="1">
              <a:lnSpc>
                <a:spcPct val="90000"/>
              </a:lnSpc>
              <a:buFontTx/>
              <a:buNone/>
            </a:pPr>
            <a:endParaRPr lang="en-US" sz="2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0" y="0"/>
            <a:ext cx="6236208" cy="6828188"/>
          </a:xfrm>
          <a:prstGeom prst="rect">
            <a:avLst/>
          </a:prstGeom>
          <a:noFill/>
          <a:ln w="9525">
            <a:noFill/>
            <a:miter lim="800000"/>
            <a:headEnd/>
            <a:tailEnd/>
          </a:ln>
        </p:spPr>
      </p:pic>
      <p:sp>
        <p:nvSpPr>
          <p:cNvPr id="5" name="Content Placeholder 2"/>
          <p:cNvSpPr txBox="1">
            <a:spLocks/>
          </p:cNvSpPr>
          <p:nvPr/>
        </p:nvSpPr>
        <p:spPr>
          <a:xfrm>
            <a:off x="6021604" y="1417638"/>
            <a:ext cx="2907792" cy="4558621"/>
          </a:xfrm>
          <a:prstGeom prst="rect">
            <a:avLst/>
          </a:prstGeom>
          <a:ln>
            <a:solidFill>
              <a:srgbClr val="FF0000"/>
            </a:solidFill>
          </a:ln>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DNA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probları</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tabLst/>
              <a:defRPr/>
            </a:pPr>
            <a:r>
              <a:rPr lang="tr-TR" sz="3200" dirty="0" smtClean="0"/>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bis-benzimadazole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örHoechst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33342)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sağlam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membranından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geçti</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ği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için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canlı</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hücrelerdeki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DNA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nın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işaretlenmesinde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kullanılabilir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lang="tr-TR" sz="3200" dirty="0" smtClean="0"/>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Listedeki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diğer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fluorokromlar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çalışırken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hücrelerin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tespit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edilmeleri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geçirgen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hale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getirilmeleri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gerekir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Yuvarlatılmış Dikdörtgen"/>
          <p:cNvSpPr/>
          <p:nvPr/>
        </p:nvSpPr>
        <p:spPr>
          <a:xfrm>
            <a:off x="118872" y="3767328"/>
            <a:ext cx="5902732" cy="16733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118872" y="5440680"/>
            <a:ext cx="5902732" cy="1170432"/>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118872" y="2871216"/>
            <a:ext cx="5902732" cy="896112"/>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tr-TR" dirty="0" smtClean="0"/>
              <a:t>“</a:t>
            </a:r>
            <a:r>
              <a:rPr lang="en-US" dirty="0" smtClean="0"/>
              <a:t>Tracking Dyes</a:t>
            </a:r>
            <a:r>
              <a:rPr lang="tr-TR" dirty="0" smtClean="0"/>
              <a:t>” (hücre bölünmesini izlemede kullanılan </a:t>
            </a:r>
            <a:r>
              <a:rPr lang="tr-TR" dirty="0" err="1" smtClean="0"/>
              <a:t>florokromlar</a:t>
            </a:r>
            <a:r>
              <a:rPr lang="tr-TR" dirty="0" smtClean="0"/>
              <a:t>)</a:t>
            </a:r>
            <a:endParaRPr lang="en-US" dirty="0" smtClean="0"/>
          </a:p>
        </p:txBody>
      </p:sp>
      <p:sp>
        <p:nvSpPr>
          <p:cNvPr id="15363" name="Rectangle 3"/>
          <p:cNvSpPr>
            <a:spLocks noGrp="1" noChangeArrowheads="1"/>
          </p:cNvSpPr>
          <p:nvPr>
            <p:ph type="body" idx="1"/>
          </p:nvPr>
        </p:nvSpPr>
        <p:spPr>
          <a:xfrm>
            <a:off x="685799" y="1447800"/>
            <a:ext cx="8206991" cy="5181600"/>
          </a:xfrm>
        </p:spPr>
        <p:txBody>
          <a:bodyPr/>
          <a:lstStyle/>
          <a:p>
            <a:pPr lvl="1" eaLnBrk="1" hangingPunct="1"/>
            <a:endParaRPr lang="tr-TR" dirty="0" smtClean="0"/>
          </a:p>
          <a:p>
            <a:pPr lvl="1" eaLnBrk="1" hangingPunct="1">
              <a:buNone/>
            </a:pPr>
            <a:r>
              <a:rPr lang="tr-TR" dirty="0" smtClean="0">
                <a:solidFill>
                  <a:srgbClr val="FF0000"/>
                </a:solidFill>
              </a:rPr>
              <a:t>Canlı hücrenin </a:t>
            </a:r>
            <a:r>
              <a:rPr lang="tr-TR" dirty="0" err="1" smtClean="0">
                <a:solidFill>
                  <a:srgbClr val="FF0000"/>
                </a:solidFill>
              </a:rPr>
              <a:t>membranından</a:t>
            </a:r>
            <a:r>
              <a:rPr lang="tr-TR" dirty="0" smtClean="0">
                <a:solidFill>
                  <a:srgbClr val="FF0000"/>
                </a:solidFill>
              </a:rPr>
              <a:t> geçebilen boyalardır, </a:t>
            </a:r>
            <a:r>
              <a:rPr lang="tr-TR" dirty="0" err="1" smtClean="0">
                <a:solidFill>
                  <a:srgbClr val="FF0000"/>
                </a:solidFill>
              </a:rPr>
              <a:t>Permeabilizasyon</a:t>
            </a:r>
            <a:r>
              <a:rPr lang="tr-TR" dirty="0" smtClean="0">
                <a:solidFill>
                  <a:srgbClr val="FF0000"/>
                </a:solidFill>
              </a:rPr>
              <a:t>- </a:t>
            </a:r>
            <a:r>
              <a:rPr lang="tr-TR" dirty="0" err="1" smtClean="0">
                <a:solidFill>
                  <a:srgbClr val="FF0000"/>
                </a:solidFill>
              </a:rPr>
              <a:t>fiksasyon</a:t>
            </a:r>
            <a:r>
              <a:rPr lang="tr-TR" dirty="0" smtClean="0">
                <a:solidFill>
                  <a:srgbClr val="FF0000"/>
                </a:solidFill>
              </a:rPr>
              <a:t> işlemi yapılmaz</a:t>
            </a:r>
            <a:endParaRPr lang="en-US" dirty="0" smtClean="0">
              <a:solidFill>
                <a:srgbClr val="FF0000"/>
              </a:solidFill>
            </a:endParaRPr>
          </a:p>
          <a:p>
            <a:pPr eaLnBrk="1" hangingPunct="1"/>
            <a:r>
              <a:rPr lang="en-US" dirty="0" err="1" smtClean="0"/>
              <a:t>Anthraquinone</a:t>
            </a:r>
            <a:r>
              <a:rPr lang="en-US" dirty="0" smtClean="0"/>
              <a:t> </a:t>
            </a:r>
            <a:r>
              <a:rPr lang="tr-TR" dirty="0" smtClean="0"/>
              <a:t>boyaları</a:t>
            </a:r>
            <a:r>
              <a:rPr lang="en-US" dirty="0" smtClean="0"/>
              <a:t> (640 excitation)</a:t>
            </a:r>
          </a:p>
          <a:p>
            <a:pPr lvl="1" eaLnBrk="1" hangingPunct="1"/>
            <a:r>
              <a:rPr lang="en-US" dirty="0" smtClean="0"/>
              <a:t>DRAQ5 – </a:t>
            </a:r>
            <a:r>
              <a:rPr lang="tr-TR" dirty="0" smtClean="0"/>
              <a:t>canlı hücrede kullanılabilir</a:t>
            </a:r>
            <a:endParaRPr lang="en-US" dirty="0" smtClean="0"/>
          </a:p>
          <a:p>
            <a:pPr eaLnBrk="1" hangingPunct="1"/>
            <a:r>
              <a:rPr lang="tr-TR" dirty="0" smtClean="0"/>
              <a:t>Diğer Boyalar</a:t>
            </a:r>
            <a:endParaRPr lang="en-US" dirty="0" smtClean="0"/>
          </a:p>
          <a:p>
            <a:pPr lvl="1" eaLnBrk="1" hangingPunct="1"/>
            <a:r>
              <a:rPr lang="en-US" dirty="0" smtClean="0"/>
              <a:t>PKH26 (cyanine dye)</a:t>
            </a:r>
          </a:p>
          <a:p>
            <a:pPr lvl="1" eaLnBrk="1" hangingPunct="1"/>
            <a:r>
              <a:rPr lang="en-US" dirty="0" smtClean="0"/>
              <a:t>CFSE (</a:t>
            </a:r>
            <a:r>
              <a:rPr lang="en-US" sz="2400" dirty="0" err="1" smtClean="0"/>
              <a:t>carboxyfluorescein</a:t>
            </a:r>
            <a:r>
              <a:rPr lang="en-US" sz="2400" dirty="0" smtClean="0"/>
              <a:t> </a:t>
            </a:r>
            <a:r>
              <a:rPr lang="en-US" sz="2400" dirty="0" err="1" smtClean="0"/>
              <a:t>diacetate</a:t>
            </a:r>
            <a:r>
              <a:rPr lang="en-US" sz="2400" dirty="0" smtClean="0"/>
              <a:t> </a:t>
            </a:r>
            <a:r>
              <a:rPr lang="tr-TR" sz="2400" dirty="0" smtClean="0"/>
              <a:t> </a:t>
            </a:r>
            <a:r>
              <a:rPr lang="en-US" sz="2400" dirty="0" err="1" smtClean="0"/>
              <a:t>succinimidyl</a:t>
            </a:r>
            <a:r>
              <a:rPr lang="en-US" sz="2400" dirty="0" smtClean="0"/>
              <a:t> </a:t>
            </a:r>
            <a:r>
              <a:rPr lang="en-US" sz="2400" dirty="0" smtClean="0"/>
              <a:t>ester</a:t>
            </a:r>
            <a:r>
              <a:rPr lang="en-US" dirty="0"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CFSE ile hücre bölünmesinin takibi</a:t>
            </a:r>
            <a:endParaRPr lang="tr-TR" dirty="0"/>
          </a:p>
        </p:txBody>
      </p:sp>
      <p:pic>
        <p:nvPicPr>
          <p:cNvPr id="12289" name="Picture 1"/>
          <p:cNvPicPr>
            <a:picLocks noGrp="1" noChangeAspect="1" noChangeArrowheads="1"/>
          </p:cNvPicPr>
          <p:nvPr>
            <p:ph idx="1"/>
          </p:nvPr>
        </p:nvPicPr>
        <p:blipFill>
          <a:blip r:embed="rId2"/>
          <a:srcRect/>
          <a:stretch>
            <a:fillRect/>
          </a:stretch>
        </p:blipFill>
        <p:spPr bwMode="auto">
          <a:xfrm>
            <a:off x="1637071" y="1417638"/>
            <a:ext cx="5023715" cy="432109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p:cNvSpPr>
            <a:spLocks noGrp="1" noChangeArrowheads="1"/>
          </p:cNvSpPr>
          <p:nvPr>
            <p:ph type="title" idx="4294967295"/>
          </p:nvPr>
        </p:nvSpPr>
        <p:spPr>
          <a:xfrm>
            <a:off x="685800" y="341313"/>
            <a:ext cx="7772400" cy="925512"/>
          </a:xfrm>
        </p:spPr>
        <p:txBody>
          <a:bodyPr/>
          <a:lstStyle/>
          <a:p>
            <a:pPr eaLnBrk="1" hangingPunct="1"/>
            <a:r>
              <a:rPr lang="tr-TR" dirty="0" smtClean="0">
                <a:solidFill>
                  <a:srgbClr val="C00000"/>
                </a:solidFill>
              </a:rPr>
              <a:t>İÇERİK</a:t>
            </a:r>
            <a:endParaRPr lang="en-US" dirty="0" smtClean="0">
              <a:solidFill>
                <a:srgbClr val="C00000"/>
              </a:solidFill>
            </a:endParaRPr>
          </a:p>
        </p:txBody>
      </p:sp>
      <p:sp>
        <p:nvSpPr>
          <p:cNvPr id="5123" name="Rectangle 2051"/>
          <p:cNvSpPr>
            <a:spLocks noGrp="1" noChangeArrowheads="1"/>
          </p:cNvSpPr>
          <p:nvPr>
            <p:ph type="body" idx="4294967295"/>
          </p:nvPr>
        </p:nvSpPr>
        <p:spPr>
          <a:xfrm>
            <a:off x="685800" y="1727200"/>
            <a:ext cx="7772400" cy="4114800"/>
          </a:xfrm>
        </p:spPr>
        <p:txBody>
          <a:bodyPr>
            <a:normAutofit/>
          </a:bodyPr>
          <a:lstStyle/>
          <a:p>
            <a:pPr marL="342900" indent="-342900" eaLnBrk="1" hangingPunct="1">
              <a:lnSpc>
                <a:spcPct val="90000"/>
              </a:lnSpc>
            </a:pPr>
            <a:r>
              <a:rPr lang="tr-TR" sz="2800" dirty="0" err="1" smtClean="0"/>
              <a:t>Floresan</a:t>
            </a:r>
            <a:r>
              <a:rPr lang="tr-TR" sz="2800" dirty="0" smtClean="0"/>
              <a:t> boyaların özellikleri</a:t>
            </a:r>
            <a:endParaRPr lang="en-US" sz="2800" dirty="0" smtClean="0"/>
          </a:p>
          <a:p>
            <a:pPr marL="342900" indent="-342900" eaLnBrk="1" hangingPunct="1">
              <a:lnSpc>
                <a:spcPct val="90000"/>
              </a:lnSpc>
            </a:pPr>
            <a:r>
              <a:rPr lang="tr-TR" sz="2800" dirty="0" smtClean="0"/>
              <a:t> </a:t>
            </a:r>
            <a:r>
              <a:rPr lang="tr-TR" sz="2800" dirty="0" err="1" smtClean="0"/>
              <a:t>Nükleik</a:t>
            </a:r>
            <a:r>
              <a:rPr lang="tr-TR" sz="2800" dirty="0" smtClean="0"/>
              <a:t> asit boyaları</a:t>
            </a:r>
            <a:endParaRPr lang="en-US" sz="2800" dirty="0" smtClean="0"/>
          </a:p>
          <a:p>
            <a:pPr marL="342900" indent="-342900" eaLnBrk="1" hangingPunct="1">
              <a:lnSpc>
                <a:spcPct val="90000"/>
              </a:lnSpc>
            </a:pPr>
            <a:r>
              <a:rPr lang="tr-TR" sz="2800" dirty="0" smtClean="0"/>
              <a:t>“</a:t>
            </a:r>
            <a:r>
              <a:rPr lang="en-US" sz="2800" dirty="0" smtClean="0"/>
              <a:t>Tandem</a:t>
            </a:r>
            <a:r>
              <a:rPr lang="tr-TR" sz="2800" dirty="0" smtClean="0"/>
              <a:t>”</a:t>
            </a:r>
            <a:r>
              <a:rPr lang="en-US" sz="2800" dirty="0" smtClean="0"/>
              <a:t> </a:t>
            </a:r>
            <a:r>
              <a:rPr lang="tr-TR" sz="2800" dirty="0" smtClean="0"/>
              <a:t>boyalar</a:t>
            </a:r>
            <a:endParaRPr lang="en-US" sz="2800" dirty="0" smtClean="0"/>
          </a:p>
          <a:p>
            <a:pPr marL="342900" indent="-342900" eaLnBrk="1" hangingPunct="1">
              <a:lnSpc>
                <a:spcPct val="90000"/>
              </a:lnSpc>
            </a:pPr>
            <a:r>
              <a:rPr lang="tr-TR" sz="2800" dirty="0" smtClean="0"/>
              <a:t>“</a:t>
            </a:r>
            <a:r>
              <a:rPr lang="en-US" sz="2800" dirty="0" smtClean="0"/>
              <a:t>Reporter Gen</a:t>
            </a:r>
            <a:r>
              <a:rPr lang="tr-TR" sz="2800" dirty="0" smtClean="0"/>
              <a:t>” </a:t>
            </a:r>
            <a:r>
              <a:rPr lang="tr-TR" sz="2800" dirty="0" err="1" smtClean="0"/>
              <a:t>ler</a:t>
            </a:r>
            <a:endParaRPr lang="en-US" sz="2800" dirty="0" smtClean="0"/>
          </a:p>
          <a:p>
            <a:pPr marL="342900" indent="-342900" eaLnBrk="1" hangingPunct="1">
              <a:lnSpc>
                <a:spcPct val="90000"/>
              </a:lnSpc>
            </a:pPr>
            <a:r>
              <a:rPr lang="tr-TR" sz="2800" dirty="0" smtClean="0"/>
              <a:t>Fonksiyonel </a:t>
            </a:r>
            <a:r>
              <a:rPr lang="tr-TR" sz="2800" dirty="0" err="1" smtClean="0"/>
              <a:t>problar</a:t>
            </a:r>
            <a:endParaRPr lang="en-US" sz="2800" dirty="0" smtClean="0"/>
          </a:p>
          <a:p>
            <a:pPr marL="342900" indent="-342900" eaLnBrk="1" hangingPunct="1">
              <a:lnSpc>
                <a:spcPct val="90000"/>
              </a:lnSpc>
            </a:pPr>
            <a:r>
              <a:rPr lang="tr-TR" sz="2800" dirty="0" smtClean="0"/>
              <a:t>İzlemede kullanılan   boyalar (</a:t>
            </a:r>
            <a:r>
              <a:rPr lang="en-US" sz="2800" dirty="0" smtClean="0"/>
              <a:t>Tracking Dyes</a:t>
            </a:r>
            <a:r>
              <a:rPr lang="tr-TR" sz="2800" dirty="0" smtClean="0"/>
              <a:t>)</a:t>
            </a: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5273" y="1417638"/>
            <a:ext cx="8594802" cy="2719874"/>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err="1" smtClean="0"/>
              <a:t>Fonksiyonel</a:t>
            </a:r>
            <a:r>
              <a:rPr lang="en-US" dirty="0" smtClean="0"/>
              <a:t> </a:t>
            </a:r>
            <a:r>
              <a:rPr lang="en-US" dirty="0" err="1" smtClean="0"/>
              <a:t>Problar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1054"/>
            <a:ext cx="8229600" cy="791104"/>
          </a:xfrm>
        </p:spPr>
        <p:txBody>
          <a:bodyPr/>
          <a:lstStyle/>
          <a:p>
            <a:r>
              <a:rPr lang="tr-TR" dirty="0" smtClean="0">
                <a:solidFill>
                  <a:schemeClr val="accent2"/>
                </a:solidFill>
              </a:rPr>
              <a:t>Membrana bağlanan problar</a:t>
            </a:r>
            <a:endParaRPr lang="tr-TR" dirty="0">
              <a:solidFill>
                <a:schemeClr val="accent2"/>
              </a:solidFill>
            </a:endParaRPr>
          </a:p>
        </p:txBody>
      </p:sp>
      <p:sp>
        <p:nvSpPr>
          <p:cNvPr id="3" name="2 İçerik Yer Tutucusu"/>
          <p:cNvSpPr>
            <a:spLocks noGrp="1"/>
          </p:cNvSpPr>
          <p:nvPr>
            <p:ph idx="1"/>
          </p:nvPr>
        </p:nvSpPr>
        <p:spPr>
          <a:xfrm>
            <a:off x="4859093" y="832159"/>
            <a:ext cx="4284907" cy="3255632"/>
          </a:xfrm>
        </p:spPr>
        <p:txBody>
          <a:bodyPr>
            <a:normAutofit fontScale="55000" lnSpcReduction="20000"/>
          </a:bodyPr>
          <a:lstStyle/>
          <a:p>
            <a:r>
              <a:rPr lang="en-US" dirty="0" smtClean="0"/>
              <a:t>The most widely used </a:t>
            </a:r>
            <a:r>
              <a:rPr lang="en-US" dirty="0" err="1" smtClean="0"/>
              <a:t>carbocyanine</a:t>
            </a:r>
            <a:r>
              <a:rPr lang="en-US" dirty="0" smtClean="0"/>
              <a:t> membrane probes have been the </a:t>
            </a:r>
            <a:r>
              <a:rPr lang="en-US" dirty="0" err="1" smtClean="0"/>
              <a:t>octadecyl</a:t>
            </a:r>
            <a:r>
              <a:rPr lang="en-US" dirty="0" smtClean="0"/>
              <a:t> (C18)</a:t>
            </a:r>
          </a:p>
          <a:p>
            <a:pPr>
              <a:buNone/>
            </a:pPr>
            <a:r>
              <a:rPr lang="en-US" dirty="0" smtClean="0"/>
              <a:t>       </a:t>
            </a:r>
            <a:r>
              <a:rPr lang="en-US" dirty="0" err="1" smtClean="0"/>
              <a:t>indocarbocyanines</a:t>
            </a:r>
            <a:r>
              <a:rPr lang="en-US" dirty="0" smtClean="0"/>
              <a:t> (D-282, D-3911) and </a:t>
            </a:r>
            <a:r>
              <a:rPr lang="en-US" dirty="0" err="1" smtClean="0"/>
              <a:t>oxacarbocyanines</a:t>
            </a:r>
            <a:r>
              <a:rPr lang="en-US" dirty="0" smtClean="0"/>
              <a:t> (D-275), often referred to by the </a:t>
            </a:r>
            <a:r>
              <a:rPr lang="en-US" dirty="0" smtClean="0"/>
              <a:t>generic </a:t>
            </a:r>
            <a:r>
              <a:rPr lang="en-US" dirty="0" smtClean="0"/>
              <a:t>acronyms </a:t>
            </a:r>
            <a:endParaRPr lang="tr-TR" dirty="0" smtClean="0"/>
          </a:p>
          <a:p>
            <a:pPr>
              <a:buNone/>
            </a:pPr>
            <a:r>
              <a:rPr lang="tr-TR" dirty="0" smtClean="0"/>
              <a:t>	</a:t>
            </a:r>
            <a:r>
              <a:rPr lang="en-US" dirty="0" err="1" smtClean="0"/>
              <a:t>DiI</a:t>
            </a:r>
            <a:r>
              <a:rPr lang="en-US" dirty="0" smtClean="0"/>
              <a:t> </a:t>
            </a:r>
            <a:r>
              <a:rPr lang="en-US" dirty="0" smtClean="0"/>
              <a:t>and </a:t>
            </a:r>
            <a:r>
              <a:rPr lang="en-US" dirty="0" err="1" smtClean="0"/>
              <a:t>DiO</a:t>
            </a:r>
            <a:r>
              <a:rPr lang="en-US" dirty="0" smtClean="0"/>
              <a:t>, or more specifically as DiIC18(3), and DiOC18(3), where the subscript is the number of carbon atoms in each alkyl tail and the bracketed numeral is the number of carbon atoms in the bridge between the </a:t>
            </a:r>
            <a:r>
              <a:rPr lang="en-US" dirty="0" err="1" smtClean="0"/>
              <a:t>indoline</a:t>
            </a:r>
            <a:r>
              <a:rPr lang="en-US" dirty="0" smtClean="0"/>
              <a:t> or </a:t>
            </a:r>
            <a:r>
              <a:rPr lang="en-US" dirty="0" err="1" smtClean="0"/>
              <a:t>benzoxazole</a:t>
            </a:r>
            <a:r>
              <a:rPr lang="en-US" dirty="0" smtClean="0"/>
              <a:t> ring systems</a:t>
            </a:r>
            <a:endParaRPr lang="tr-TR" dirty="0"/>
          </a:p>
        </p:txBody>
      </p:sp>
      <p:pic>
        <p:nvPicPr>
          <p:cNvPr id="4" name="Picture 3"/>
          <p:cNvPicPr>
            <a:picLocks noChangeAspect="1"/>
          </p:cNvPicPr>
          <p:nvPr/>
        </p:nvPicPr>
        <p:blipFill>
          <a:blip r:embed="rId2"/>
          <a:stretch>
            <a:fillRect/>
          </a:stretch>
        </p:blipFill>
        <p:spPr>
          <a:xfrm>
            <a:off x="-9936" y="1184054"/>
            <a:ext cx="4869028" cy="5401724"/>
          </a:xfrm>
          <a:prstGeom prst="rect">
            <a:avLst/>
          </a:prstGeom>
        </p:spPr>
      </p:pic>
      <p:pic>
        <p:nvPicPr>
          <p:cNvPr id="5" name="Picture 4"/>
          <p:cNvPicPr>
            <a:picLocks noChangeAspect="1"/>
          </p:cNvPicPr>
          <p:nvPr/>
        </p:nvPicPr>
        <p:blipFill>
          <a:blip r:embed="rId3"/>
          <a:stretch>
            <a:fillRect/>
          </a:stretch>
        </p:blipFill>
        <p:spPr>
          <a:xfrm>
            <a:off x="5559694" y="3873927"/>
            <a:ext cx="2374900" cy="2997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0" y="0"/>
            <a:ext cx="6236208" cy="6828188"/>
          </a:xfrm>
          <a:prstGeom prst="rect">
            <a:avLst/>
          </a:prstGeom>
          <a:noFill/>
          <a:ln w="9525">
            <a:noFill/>
            <a:miter lim="800000"/>
            <a:headEnd/>
            <a:tailEnd/>
          </a:ln>
        </p:spPr>
      </p:pic>
      <p:sp>
        <p:nvSpPr>
          <p:cNvPr id="5" name="Content Placeholder 2"/>
          <p:cNvSpPr txBox="1">
            <a:spLocks/>
          </p:cNvSpPr>
          <p:nvPr/>
        </p:nvSpPr>
        <p:spPr>
          <a:xfrm>
            <a:off x="6021604" y="1417638"/>
            <a:ext cx="3122396" cy="5189639"/>
          </a:xfrm>
          <a:prstGeom prst="rect">
            <a:avLst/>
          </a:prstGeom>
          <a:ln>
            <a:solidFill>
              <a:srgbClr val="FF0000"/>
            </a:solidFill>
          </a:ln>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DNA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probları</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tabLst/>
              <a:defRPr/>
            </a:pPr>
            <a:r>
              <a:rPr lang="tr-TR" sz="2000" dirty="0" smtClean="0"/>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bis-benzimadazole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örHoechst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33342)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sağlam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hücre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membranından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geçti</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ği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için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canlı</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hücrelerdeki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DNA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nın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i</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şaretlenmesinde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kullanılabilirler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lang="tr-TR" sz="2000" dirty="0" smtClean="0"/>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Listedeki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diğer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fluorokromlar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ile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çalışırken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hücrelerin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tespit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edilmeleri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geçirgen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hale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getirilmeleri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gerekir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Yuvarlatılmış Dikdörtgen"/>
          <p:cNvSpPr/>
          <p:nvPr/>
        </p:nvSpPr>
        <p:spPr>
          <a:xfrm>
            <a:off x="118872" y="3767328"/>
            <a:ext cx="5902732" cy="16733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14" y="-95669"/>
            <a:ext cx="5333198" cy="6953669"/>
          </a:xfrm>
          <a:prstGeom prst="rect">
            <a:avLst/>
          </a:prstGeom>
        </p:spPr>
      </p:pic>
      <p:sp>
        <p:nvSpPr>
          <p:cNvPr id="3" name="Content Placeholder 2"/>
          <p:cNvSpPr>
            <a:spLocks noGrp="1"/>
          </p:cNvSpPr>
          <p:nvPr>
            <p:ph idx="1"/>
          </p:nvPr>
        </p:nvSpPr>
        <p:spPr>
          <a:xfrm>
            <a:off x="4971142" y="707572"/>
            <a:ext cx="4172858" cy="5418592"/>
          </a:xfrm>
        </p:spPr>
        <p:txBody>
          <a:bodyPr>
            <a:normAutofit fontScale="85000" lnSpcReduction="10000"/>
          </a:bodyPr>
          <a:lstStyle/>
          <a:p>
            <a:r>
              <a:rPr lang="tr-TR" dirty="0" smtClean="0"/>
              <a:t>A</a:t>
            </a:r>
            <a:r>
              <a:rPr lang="en-US" dirty="0" err="1" smtClean="0"/>
              <a:t>nthraquinone</a:t>
            </a:r>
            <a:r>
              <a:rPr lang="en-US" dirty="0"/>
              <a:t>, </a:t>
            </a:r>
            <a:r>
              <a:rPr lang="en-US" dirty="0" smtClean="0"/>
              <a:t>DRAQ5</a:t>
            </a:r>
            <a:r>
              <a:rPr lang="tr-TR" dirty="0" smtClean="0"/>
              <a:t>(TO)</a:t>
            </a:r>
            <a:r>
              <a:rPr lang="en-US" dirty="0" smtClean="0"/>
              <a:t>, </a:t>
            </a:r>
            <a:r>
              <a:rPr lang="en-US" dirty="0" err="1" smtClean="0"/>
              <a:t>ve</a:t>
            </a:r>
            <a:r>
              <a:rPr lang="en-US" dirty="0" smtClean="0"/>
              <a:t>  </a:t>
            </a:r>
            <a:r>
              <a:rPr lang="en-US" dirty="0" err="1"/>
              <a:t>bis-</a:t>
            </a:r>
            <a:r>
              <a:rPr lang="en-US" dirty="0" err="1" smtClean="0"/>
              <a:t>benzimadazole</a:t>
            </a:r>
            <a:r>
              <a:rPr lang="en-US" dirty="0" smtClean="0"/>
              <a:t>, (</a:t>
            </a:r>
            <a:r>
              <a:rPr lang="en-US" dirty="0" err="1" smtClean="0"/>
              <a:t>örHoechst</a:t>
            </a:r>
            <a:r>
              <a:rPr lang="en-US" dirty="0" smtClean="0"/>
              <a:t> 33342) </a:t>
            </a:r>
            <a:r>
              <a:rPr lang="en-US" dirty="0" err="1" smtClean="0"/>
              <a:t>sağlam</a:t>
            </a:r>
            <a:r>
              <a:rPr lang="en-US" dirty="0" smtClean="0"/>
              <a:t> </a:t>
            </a:r>
            <a:r>
              <a:rPr lang="en-US" dirty="0" err="1" smtClean="0"/>
              <a:t>hücre</a:t>
            </a:r>
            <a:r>
              <a:rPr lang="en-US" dirty="0" smtClean="0"/>
              <a:t> </a:t>
            </a:r>
            <a:r>
              <a:rPr lang="en-US" dirty="0" err="1" smtClean="0"/>
              <a:t>membranından</a:t>
            </a:r>
            <a:r>
              <a:rPr lang="en-US" dirty="0" smtClean="0"/>
              <a:t> </a:t>
            </a:r>
            <a:r>
              <a:rPr lang="en-US" dirty="0" err="1" smtClean="0"/>
              <a:t>geçtikleri</a:t>
            </a:r>
            <a:r>
              <a:rPr lang="en-US" dirty="0" smtClean="0"/>
              <a:t> </a:t>
            </a:r>
            <a:r>
              <a:rPr lang="en-US" dirty="0" err="1" smtClean="0"/>
              <a:t>için</a:t>
            </a:r>
            <a:r>
              <a:rPr lang="en-US" dirty="0" smtClean="0"/>
              <a:t> </a:t>
            </a:r>
            <a:r>
              <a:rPr lang="en-US" dirty="0" err="1" smtClean="0"/>
              <a:t>canlı</a:t>
            </a:r>
            <a:r>
              <a:rPr lang="en-US" dirty="0" smtClean="0"/>
              <a:t> </a:t>
            </a:r>
            <a:r>
              <a:rPr lang="en-US" dirty="0" err="1" smtClean="0"/>
              <a:t>hücrelerdeki</a:t>
            </a:r>
            <a:r>
              <a:rPr lang="en-US" dirty="0" smtClean="0"/>
              <a:t> DNA </a:t>
            </a:r>
            <a:r>
              <a:rPr lang="en-US" dirty="0" err="1" smtClean="0"/>
              <a:t>nın</a:t>
            </a:r>
            <a:r>
              <a:rPr lang="en-US" dirty="0" smtClean="0"/>
              <a:t> </a:t>
            </a:r>
            <a:r>
              <a:rPr lang="en-US" dirty="0" err="1" smtClean="0"/>
              <a:t>işaretlenmesinde</a:t>
            </a:r>
            <a:r>
              <a:rPr lang="en-US" dirty="0" smtClean="0"/>
              <a:t> </a:t>
            </a:r>
            <a:r>
              <a:rPr lang="en-US" dirty="0" err="1" smtClean="0"/>
              <a:t>kullanılabilirler</a:t>
            </a:r>
            <a:r>
              <a:rPr lang="en-US" dirty="0" smtClean="0"/>
              <a:t> </a:t>
            </a:r>
            <a:r>
              <a:rPr lang="en-US" dirty="0" smtClean="0"/>
              <a:t>.</a:t>
            </a:r>
            <a:endParaRPr lang="tr-TR" dirty="0" smtClean="0"/>
          </a:p>
          <a:p>
            <a:r>
              <a:rPr lang="en-US" dirty="0" smtClean="0"/>
              <a:t> </a:t>
            </a:r>
            <a:r>
              <a:rPr lang="en-US" dirty="0" err="1" smtClean="0"/>
              <a:t>Listedeki</a:t>
            </a:r>
            <a:r>
              <a:rPr lang="en-US" dirty="0" smtClean="0"/>
              <a:t> </a:t>
            </a:r>
            <a:r>
              <a:rPr lang="en-US" dirty="0" err="1" smtClean="0"/>
              <a:t>diğer</a:t>
            </a:r>
            <a:r>
              <a:rPr lang="en-US" dirty="0" smtClean="0"/>
              <a:t> </a:t>
            </a:r>
            <a:r>
              <a:rPr lang="en-US" dirty="0" err="1" smtClean="0"/>
              <a:t>fluorokromlar</a:t>
            </a:r>
            <a:r>
              <a:rPr lang="en-US" dirty="0" smtClean="0"/>
              <a:t> </a:t>
            </a:r>
            <a:r>
              <a:rPr lang="en-US" dirty="0" err="1" smtClean="0"/>
              <a:t>ile</a:t>
            </a:r>
            <a:r>
              <a:rPr lang="en-US" dirty="0" smtClean="0"/>
              <a:t> </a:t>
            </a:r>
            <a:r>
              <a:rPr lang="en-US" dirty="0" err="1" smtClean="0"/>
              <a:t>çalışırken</a:t>
            </a:r>
            <a:r>
              <a:rPr lang="en-US" dirty="0" smtClean="0"/>
              <a:t> </a:t>
            </a:r>
            <a:r>
              <a:rPr lang="en-US" dirty="0" err="1" smtClean="0"/>
              <a:t>hücrelerin</a:t>
            </a:r>
            <a:r>
              <a:rPr lang="en-US" dirty="0" smtClean="0"/>
              <a:t> </a:t>
            </a:r>
            <a:r>
              <a:rPr lang="en-US" dirty="0" err="1" smtClean="0"/>
              <a:t>tespit</a:t>
            </a:r>
            <a:r>
              <a:rPr lang="en-US" dirty="0" smtClean="0"/>
              <a:t> </a:t>
            </a:r>
            <a:r>
              <a:rPr lang="en-US" dirty="0" err="1" smtClean="0"/>
              <a:t>edilmeleri</a:t>
            </a:r>
            <a:r>
              <a:rPr lang="en-US" dirty="0" smtClean="0"/>
              <a:t>, </a:t>
            </a:r>
            <a:r>
              <a:rPr lang="en-US" dirty="0" err="1" smtClean="0"/>
              <a:t>geçirgen</a:t>
            </a:r>
            <a:r>
              <a:rPr lang="en-US" dirty="0" smtClean="0"/>
              <a:t> hale </a:t>
            </a:r>
            <a:r>
              <a:rPr lang="en-US" dirty="0" err="1" smtClean="0"/>
              <a:t>getirilmeleri</a:t>
            </a:r>
            <a:r>
              <a:rPr lang="en-US" dirty="0" smtClean="0"/>
              <a:t> </a:t>
            </a:r>
            <a:r>
              <a:rPr lang="en-US" dirty="0" err="1" smtClean="0"/>
              <a:t>gerekir</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Hoechst </a:t>
            </a:r>
            <a:r>
              <a:rPr lang="en-US" dirty="0"/>
              <a:t>bind preferentially to AT-rich regions in the small groove of double-stranded DNA and fluoresce blue when excited by UV light. </a:t>
            </a:r>
            <a:endParaRPr lang="en-US" dirty="0" smtClean="0"/>
          </a:p>
          <a:p>
            <a:r>
              <a:rPr lang="tr-TR" dirty="0" smtClean="0"/>
              <a:t>C</a:t>
            </a:r>
            <a:r>
              <a:rPr lang="en-US" dirty="0" err="1" smtClean="0"/>
              <a:t>hromomycin</a:t>
            </a:r>
            <a:r>
              <a:rPr lang="en-US" dirty="0" smtClean="0"/>
              <a:t> </a:t>
            </a:r>
            <a:r>
              <a:rPr lang="en-US" dirty="0"/>
              <a:t>A3, binds to the GC-rich regions of DNA </a:t>
            </a:r>
            <a:endParaRPr lang="en-US" dirty="0" smtClean="0"/>
          </a:p>
          <a:p>
            <a:r>
              <a:rPr lang="en-US" dirty="0" smtClean="0"/>
              <a:t>‘6-diamidino-2-phenylindole </a:t>
            </a:r>
            <a:r>
              <a:rPr lang="en-US" dirty="0"/>
              <a:t>(DAPI) has been used extensively to label DNA for excitation with UV; it is often the stain of choice in instruments employing a mercury arc lamp. </a:t>
            </a:r>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0282"/>
            <a:ext cx="9144000" cy="3662362"/>
          </a:xfrm>
        </p:spPr>
        <p:txBody>
          <a:bodyPr>
            <a:normAutofit fontScale="92500" lnSpcReduction="10000"/>
          </a:bodyPr>
          <a:lstStyle/>
          <a:p>
            <a:r>
              <a:rPr lang="en-US" dirty="0" err="1" smtClean="0"/>
              <a:t>Bazı</a:t>
            </a:r>
            <a:r>
              <a:rPr lang="tr-TR" dirty="0" smtClean="0"/>
              <a:t>”</a:t>
            </a:r>
            <a:r>
              <a:rPr lang="en-US" dirty="0" smtClean="0"/>
              <a:t> reporter</a:t>
            </a:r>
            <a:r>
              <a:rPr lang="tr-TR" dirty="0" smtClean="0"/>
              <a:t>”</a:t>
            </a:r>
            <a:r>
              <a:rPr lang="en-US" dirty="0" smtClean="0"/>
              <a:t> </a:t>
            </a:r>
            <a:r>
              <a:rPr lang="en-US" dirty="0" err="1" smtClean="0"/>
              <a:t>moleküller</a:t>
            </a:r>
            <a:r>
              <a:rPr lang="en-US" dirty="0" smtClean="0"/>
              <a:t> </a:t>
            </a:r>
            <a:r>
              <a:rPr lang="en-US" dirty="0" err="1" smtClean="0"/>
              <a:t>hücreye</a:t>
            </a:r>
            <a:r>
              <a:rPr lang="en-US" dirty="0" smtClean="0"/>
              <a:t> </a:t>
            </a:r>
            <a:r>
              <a:rPr lang="en-US" dirty="0" err="1" smtClean="0"/>
              <a:t>girer</a:t>
            </a:r>
            <a:r>
              <a:rPr lang="en-US" dirty="0" smtClean="0"/>
              <a:t> </a:t>
            </a:r>
            <a:r>
              <a:rPr lang="en-US" dirty="0" err="1" smtClean="0"/>
              <a:t>ve</a:t>
            </a:r>
            <a:r>
              <a:rPr lang="en-US" dirty="0" smtClean="0"/>
              <a:t> </a:t>
            </a:r>
            <a:r>
              <a:rPr lang="en-US" dirty="0" err="1" smtClean="0"/>
              <a:t>çıkmaz</a:t>
            </a:r>
            <a:r>
              <a:rPr lang="en-US" dirty="0" smtClean="0"/>
              <a:t> (</a:t>
            </a:r>
            <a:r>
              <a:rPr lang="en-US" dirty="0" err="1" smtClean="0"/>
              <a:t>ör</a:t>
            </a:r>
            <a:r>
              <a:rPr lang="en-US" dirty="0" smtClean="0"/>
              <a:t> </a:t>
            </a:r>
            <a:r>
              <a:rPr lang="en-US" dirty="0"/>
              <a:t>Hoechst 33342</a:t>
            </a:r>
            <a:r>
              <a:rPr lang="en-US" dirty="0" smtClean="0"/>
              <a:t> DNA </a:t>
            </a:r>
            <a:r>
              <a:rPr lang="en-US" dirty="0" err="1" smtClean="0"/>
              <a:t>ya</a:t>
            </a:r>
            <a:r>
              <a:rPr lang="en-US" dirty="0" smtClean="0"/>
              <a:t> </a:t>
            </a:r>
            <a:r>
              <a:rPr lang="en-US" dirty="0" err="1" smtClean="0"/>
              <a:t>sıkıca</a:t>
            </a:r>
            <a:r>
              <a:rPr lang="en-US" dirty="0" smtClean="0"/>
              <a:t> </a:t>
            </a:r>
            <a:r>
              <a:rPr lang="en-US" dirty="0" err="1" smtClean="0"/>
              <a:t>bağlanır</a:t>
            </a:r>
            <a:r>
              <a:rPr lang="en-US" dirty="0" smtClean="0"/>
              <a:t>) </a:t>
            </a:r>
          </a:p>
          <a:p>
            <a:r>
              <a:rPr lang="en-US" dirty="0" err="1" smtClean="0"/>
              <a:t>Bazı</a:t>
            </a:r>
            <a:r>
              <a:rPr lang="en-US" dirty="0" smtClean="0"/>
              <a:t> </a:t>
            </a:r>
            <a:r>
              <a:rPr lang="tr-TR" dirty="0" smtClean="0"/>
              <a:t>“</a:t>
            </a:r>
            <a:r>
              <a:rPr lang="en-US" dirty="0" smtClean="0"/>
              <a:t> reporter</a:t>
            </a:r>
            <a:r>
              <a:rPr lang="tr-TR" dirty="0" smtClean="0"/>
              <a:t>”</a:t>
            </a:r>
            <a:r>
              <a:rPr lang="en-US" dirty="0" smtClean="0"/>
              <a:t> </a:t>
            </a:r>
            <a:r>
              <a:rPr lang="en-US" dirty="0" err="1" smtClean="0"/>
              <a:t>moleküller</a:t>
            </a:r>
            <a:r>
              <a:rPr lang="en-US" dirty="0" smtClean="0"/>
              <a:t>, </a:t>
            </a:r>
            <a:r>
              <a:rPr lang="en-US" dirty="0" err="1" smtClean="0"/>
              <a:t>yüklüdür</a:t>
            </a:r>
            <a:r>
              <a:rPr lang="en-US" dirty="0" smtClean="0"/>
              <a:t> </a:t>
            </a:r>
            <a:r>
              <a:rPr lang="en-US" dirty="0" err="1" smtClean="0"/>
              <a:t>ve</a:t>
            </a:r>
            <a:r>
              <a:rPr lang="en-US" dirty="0" smtClean="0"/>
              <a:t> </a:t>
            </a:r>
            <a:r>
              <a:rPr lang="en-US" dirty="0" err="1" smtClean="0"/>
              <a:t>plazma</a:t>
            </a:r>
            <a:r>
              <a:rPr lang="en-US" dirty="0" smtClean="0"/>
              <a:t> </a:t>
            </a:r>
            <a:r>
              <a:rPr lang="en-US" dirty="0" err="1" smtClean="0"/>
              <a:t>membranını</a:t>
            </a:r>
            <a:r>
              <a:rPr lang="en-US" dirty="0" smtClean="0"/>
              <a:t> </a:t>
            </a:r>
            <a:r>
              <a:rPr lang="en-US" dirty="0" err="1" smtClean="0"/>
              <a:t>geçmekte</a:t>
            </a:r>
            <a:r>
              <a:rPr lang="en-US" dirty="0" smtClean="0"/>
              <a:t> </a:t>
            </a:r>
            <a:r>
              <a:rPr lang="en-US" dirty="0" err="1" smtClean="0"/>
              <a:t>zorlanırlar</a:t>
            </a:r>
            <a:r>
              <a:rPr lang="en-US" dirty="0" smtClean="0"/>
              <a:t>. Bu </a:t>
            </a:r>
            <a:r>
              <a:rPr lang="en-US" dirty="0" err="1" smtClean="0"/>
              <a:t>durumda</a:t>
            </a:r>
            <a:r>
              <a:rPr lang="en-US" dirty="0" smtClean="0"/>
              <a:t>  </a:t>
            </a:r>
            <a:r>
              <a:rPr lang="en-US" dirty="0" err="1" smtClean="0"/>
              <a:t>yüklerini</a:t>
            </a:r>
            <a:r>
              <a:rPr lang="en-US" dirty="0" smtClean="0"/>
              <a:t> </a:t>
            </a:r>
            <a:r>
              <a:rPr lang="en-US" dirty="0" err="1" smtClean="0"/>
              <a:t>maskeleme</a:t>
            </a:r>
            <a:r>
              <a:rPr lang="en-US" dirty="0" smtClean="0"/>
              <a:t> </a:t>
            </a:r>
            <a:r>
              <a:rPr lang="en-US" dirty="0" err="1" smtClean="0"/>
              <a:t>yoluna</a:t>
            </a:r>
            <a:r>
              <a:rPr lang="en-US" dirty="0" smtClean="0"/>
              <a:t> </a:t>
            </a:r>
            <a:r>
              <a:rPr lang="en-US" dirty="0" err="1" smtClean="0"/>
              <a:t>gidilir</a:t>
            </a:r>
            <a:r>
              <a:rPr lang="en-US" dirty="0" smtClean="0"/>
              <a:t> (</a:t>
            </a:r>
            <a:r>
              <a:rPr lang="en-US" dirty="0" err="1" smtClean="0"/>
              <a:t>ör</a:t>
            </a:r>
            <a:r>
              <a:rPr lang="en-US" dirty="0" smtClean="0"/>
              <a:t> </a:t>
            </a:r>
            <a:r>
              <a:rPr lang="en-US" dirty="0" err="1" smtClean="0"/>
              <a:t>bir</a:t>
            </a:r>
            <a:r>
              <a:rPr lang="en-US" dirty="0" smtClean="0"/>
              <a:t> ester </a:t>
            </a:r>
            <a:r>
              <a:rPr lang="en-US" dirty="0" err="1" smtClean="0"/>
              <a:t>hazırlayarak</a:t>
            </a:r>
            <a:r>
              <a:rPr lang="en-US" dirty="0" smtClean="0"/>
              <a:t>)  </a:t>
            </a:r>
            <a:r>
              <a:rPr lang="en-US" dirty="0" err="1" smtClean="0"/>
              <a:t>Yüksüz</a:t>
            </a:r>
            <a:r>
              <a:rPr lang="en-US" dirty="0" smtClean="0"/>
              <a:t> </a:t>
            </a:r>
            <a:r>
              <a:rPr lang="en-US" dirty="0" err="1" smtClean="0"/>
              <a:t>olan</a:t>
            </a:r>
            <a:r>
              <a:rPr lang="en-US" dirty="0" smtClean="0"/>
              <a:t> </a:t>
            </a:r>
            <a:r>
              <a:rPr lang="en-US" dirty="0" err="1" smtClean="0"/>
              <a:t>molekül</a:t>
            </a:r>
            <a:r>
              <a:rPr lang="en-US" dirty="0" smtClean="0"/>
              <a:t>, </a:t>
            </a:r>
            <a:r>
              <a:rPr lang="en-US" dirty="0" err="1" smtClean="0"/>
              <a:t>membrandan</a:t>
            </a:r>
            <a:r>
              <a:rPr lang="en-US" dirty="0" smtClean="0"/>
              <a:t> </a:t>
            </a:r>
            <a:r>
              <a:rPr lang="en-US" dirty="0" err="1" smtClean="0"/>
              <a:t>diffüzyonla</a:t>
            </a:r>
            <a:r>
              <a:rPr lang="en-US" dirty="0" smtClean="0"/>
              <a:t> </a:t>
            </a:r>
            <a:r>
              <a:rPr lang="en-US" dirty="0" err="1" smtClean="0"/>
              <a:t>geçer</a:t>
            </a:r>
            <a:r>
              <a:rPr lang="en-US" dirty="0" smtClean="0"/>
              <a:t>  </a:t>
            </a:r>
            <a:r>
              <a:rPr lang="en-US" dirty="0" err="1" smtClean="0"/>
              <a:t>Hücredeki</a:t>
            </a:r>
            <a:r>
              <a:rPr lang="en-US" dirty="0" smtClean="0"/>
              <a:t> </a:t>
            </a:r>
            <a:r>
              <a:rPr lang="en-US" dirty="0" err="1" smtClean="0"/>
              <a:t>nonspesifik</a:t>
            </a:r>
            <a:r>
              <a:rPr lang="en-US" dirty="0" smtClean="0"/>
              <a:t> </a:t>
            </a:r>
            <a:r>
              <a:rPr lang="en-US" dirty="0" err="1" smtClean="0"/>
              <a:t>esterazlar</a:t>
            </a:r>
            <a:r>
              <a:rPr lang="en-US" dirty="0" smtClean="0"/>
              <a:t>,  </a:t>
            </a:r>
            <a:r>
              <a:rPr lang="en-US" dirty="0" err="1" smtClean="0"/>
              <a:t>onu</a:t>
            </a:r>
            <a:r>
              <a:rPr lang="en-US" dirty="0" smtClean="0"/>
              <a:t> </a:t>
            </a:r>
            <a:r>
              <a:rPr lang="en-US" dirty="0" err="1" smtClean="0"/>
              <a:t>tekrar</a:t>
            </a:r>
            <a:r>
              <a:rPr lang="en-US" dirty="0" smtClean="0"/>
              <a:t> </a:t>
            </a:r>
            <a:r>
              <a:rPr lang="en-US" dirty="0" err="1" smtClean="0"/>
              <a:t>orijinal</a:t>
            </a:r>
            <a:r>
              <a:rPr lang="en-US" dirty="0" smtClean="0"/>
              <a:t> </a:t>
            </a:r>
            <a:r>
              <a:rPr lang="en-US" dirty="0" err="1" smtClean="0"/>
              <a:t>yüklü</a:t>
            </a:r>
            <a:r>
              <a:rPr lang="en-US" dirty="0" smtClean="0"/>
              <a:t> </a:t>
            </a:r>
            <a:r>
              <a:rPr lang="en-US" dirty="0" err="1" smtClean="0"/>
              <a:t>haline</a:t>
            </a:r>
            <a:r>
              <a:rPr lang="en-US" dirty="0" smtClean="0"/>
              <a:t> </a:t>
            </a:r>
            <a:r>
              <a:rPr lang="en-US" dirty="0" err="1" smtClean="0"/>
              <a:t>geri</a:t>
            </a:r>
            <a:r>
              <a:rPr lang="en-US" dirty="0" smtClean="0"/>
              <a:t> </a:t>
            </a:r>
            <a:r>
              <a:rPr lang="en-US" dirty="0" err="1" smtClean="0"/>
              <a:t>çevirir</a:t>
            </a:r>
            <a:endParaRPr lang="en-US" dirty="0"/>
          </a:p>
        </p:txBody>
      </p:sp>
      <p:pic>
        <p:nvPicPr>
          <p:cNvPr id="4" name="Picture 3"/>
          <p:cNvPicPr>
            <a:picLocks noChangeAspect="1"/>
          </p:cNvPicPr>
          <p:nvPr/>
        </p:nvPicPr>
        <p:blipFill>
          <a:blip r:embed="rId2"/>
          <a:stretch>
            <a:fillRect/>
          </a:stretch>
        </p:blipFill>
        <p:spPr>
          <a:xfrm>
            <a:off x="1757546" y="3865155"/>
            <a:ext cx="5608453" cy="28477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457200" y="4362676"/>
            <a:ext cx="7815943" cy="2308324"/>
          </a:xfrm>
          <a:prstGeom prst="rect">
            <a:avLst/>
          </a:prstGeom>
        </p:spPr>
        <p:txBody>
          <a:bodyPr wrap="square">
            <a:spAutoFit/>
          </a:bodyPr>
          <a:lstStyle/>
          <a:p>
            <a:r>
              <a:rPr lang="tr-TR" dirty="0" smtClean="0"/>
              <a:t>I</a:t>
            </a:r>
            <a:r>
              <a:rPr lang="en-US" dirty="0" smtClean="0"/>
              <a:t>ndo-1 </a:t>
            </a:r>
            <a:r>
              <a:rPr lang="en-US" dirty="0" smtClean="0"/>
              <a:t>is a </a:t>
            </a:r>
            <a:r>
              <a:rPr lang="en-US" dirty="0" err="1" smtClean="0"/>
              <a:t>ratiometric</a:t>
            </a:r>
            <a:r>
              <a:rPr lang="en-US" dirty="0" smtClean="0"/>
              <a:t> calcium dye that is excited at 350-360 nm and emits at 390 nm and 530 nm. The dye </a:t>
            </a:r>
            <a:r>
              <a:rPr lang="en-US" b="1" dirty="0" smtClean="0">
                <a:solidFill>
                  <a:srgbClr val="7030A0"/>
                </a:solidFill>
              </a:rPr>
              <a:t>when bound to calcium emits at 390 nm (violet</a:t>
            </a:r>
            <a:r>
              <a:rPr lang="en-US" b="1" dirty="0" smtClean="0">
                <a:solidFill>
                  <a:srgbClr val="FF0000"/>
                </a:solidFill>
              </a:rPr>
              <a:t>) </a:t>
            </a:r>
            <a:r>
              <a:rPr lang="en-US" dirty="0" smtClean="0"/>
              <a:t>and when </a:t>
            </a:r>
            <a:r>
              <a:rPr lang="en-US" b="1" dirty="0" smtClean="0">
                <a:solidFill>
                  <a:srgbClr val="00B050"/>
                </a:solidFill>
              </a:rPr>
              <a:t>unbound emits at 530 nm (green), </a:t>
            </a:r>
            <a:r>
              <a:rPr lang="en-US" dirty="0" smtClean="0"/>
              <a:t>the ratio of the violet over the green signals is calculated as the ratio which is displayed as a parameter over time. |Hence before activation the presence of excess dye within the cell population should give a predominately green signal and hence low ratio value. Upon activation the dye should change from green to violet and hence the Indo-1 ratio should increase over time.</a:t>
            </a:r>
            <a:endParaRPr lang="en-US" dirty="0"/>
          </a:p>
        </p:txBody>
      </p:sp>
      <p:pic>
        <p:nvPicPr>
          <p:cNvPr id="6" name="Picture 5"/>
          <p:cNvPicPr>
            <a:picLocks noChangeAspect="1"/>
          </p:cNvPicPr>
          <p:nvPr/>
        </p:nvPicPr>
        <p:blipFill>
          <a:blip r:embed="rId2"/>
          <a:stretch>
            <a:fillRect/>
          </a:stretch>
        </p:blipFill>
        <p:spPr>
          <a:xfrm>
            <a:off x="457138" y="274638"/>
            <a:ext cx="8229662" cy="3634357"/>
          </a:xfrm>
          <a:prstGeom prst="rect">
            <a:avLst/>
          </a:prstGeom>
        </p:spPr>
      </p:pic>
      <p:sp>
        <p:nvSpPr>
          <p:cNvPr id="7" name="6 Oval"/>
          <p:cNvSpPr/>
          <p:nvPr/>
        </p:nvSpPr>
        <p:spPr>
          <a:xfrm>
            <a:off x="899652" y="274638"/>
            <a:ext cx="560438" cy="4088038"/>
          </a:xfrm>
          <a:prstGeom prst="ellipse">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301550"/>
            <a:ext cx="8229599" cy="638806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19843"/>
            <a:ext cx="9202753" cy="428715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06236"/>
            <a:ext cx="9494836" cy="44096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p:txBody>
          <a:bodyPr>
            <a:normAutofit/>
          </a:bodyPr>
          <a:lstStyle/>
          <a:p>
            <a:pPr eaLnBrk="1" hangingPunct="1"/>
            <a:r>
              <a:rPr lang="en-US" dirty="0" smtClean="0"/>
              <a:t>Fl</a:t>
            </a:r>
            <a:r>
              <a:rPr lang="tr-TR" dirty="0" err="1" smtClean="0"/>
              <a:t>orokromlar</a:t>
            </a:r>
            <a:r>
              <a:rPr lang="en-US" dirty="0" smtClean="0"/>
              <a:t>: </a:t>
            </a:r>
            <a:r>
              <a:rPr lang="tr-TR" dirty="0" err="1" smtClean="0"/>
              <a:t>Temelözellikleri</a:t>
            </a:r>
            <a:r>
              <a:rPr lang="tr-TR" dirty="0" smtClean="0"/>
              <a:t> </a:t>
            </a:r>
            <a:endParaRPr lang="en-US" dirty="0" smtClean="0"/>
          </a:p>
        </p:txBody>
      </p:sp>
      <p:sp>
        <p:nvSpPr>
          <p:cNvPr id="6147" name="Rectangle 8"/>
          <p:cNvSpPr>
            <a:spLocks noGrp="1" noChangeArrowheads="1"/>
          </p:cNvSpPr>
          <p:nvPr>
            <p:ph type="body" idx="4294967295"/>
          </p:nvPr>
        </p:nvSpPr>
        <p:spPr>
          <a:xfrm>
            <a:off x="685800" y="1206627"/>
            <a:ext cx="7875396" cy="2368677"/>
          </a:xfrm>
        </p:spPr>
        <p:txBody>
          <a:bodyPr>
            <a:normAutofit fontScale="62500" lnSpcReduction="20000"/>
          </a:bodyPr>
          <a:lstStyle/>
          <a:p>
            <a:pPr marL="342900" indent="-342900" eaLnBrk="1" hangingPunct="1">
              <a:lnSpc>
                <a:spcPct val="120000"/>
              </a:lnSpc>
            </a:pPr>
            <a:r>
              <a:rPr lang="en-US" dirty="0" smtClean="0"/>
              <a:t>Excitation and emission </a:t>
            </a:r>
            <a:r>
              <a:rPr lang="en-US" dirty="0" err="1" smtClean="0"/>
              <a:t>spe</a:t>
            </a:r>
            <a:r>
              <a:rPr lang="tr-TR" dirty="0" err="1" smtClean="0"/>
              <a:t>ktrumu</a:t>
            </a:r>
            <a:r>
              <a:rPr lang="en-US" dirty="0" smtClean="0"/>
              <a:t> </a:t>
            </a:r>
          </a:p>
          <a:p>
            <a:pPr marL="342900" indent="-342900" eaLnBrk="1" hangingPunct="1">
              <a:lnSpc>
                <a:spcPct val="120000"/>
              </a:lnSpc>
            </a:pPr>
            <a:r>
              <a:rPr lang="en-US" dirty="0" smtClean="0"/>
              <a:t>Extinction Coefficient</a:t>
            </a:r>
          </a:p>
          <a:p>
            <a:pPr>
              <a:lnSpc>
                <a:spcPct val="120000"/>
              </a:lnSpc>
            </a:pPr>
            <a:r>
              <a:rPr lang="en-US" dirty="0" smtClean="0"/>
              <a:t>Quantum Yield</a:t>
            </a:r>
            <a:r>
              <a:rPr lang="tr-TR" dirty="0" smtClean="0"/>
              <a:t> </a:t>
            </a:r>
            <a:r>
              <a:rPr lang="en-US" dirty="0" smtClean="0"/>
              <a:t>(</a:t>
            </a:r>
            <a:r>
              <a:rPr lang="en-US" dirty="0" err="1" smtClean="0"/>
              <a:t>adsorbe</a:t>
            </a:r>
            <a:r>
              <a:rPr lang="en-US" dirty="0" smtClean="0"/>
              <a:t> </a:t>
            </a:r>
            <a:r>
              <a:rPr lang="en-US" dirty="0" err="1" smtClean="0"/>
              <a:t>edilen</a:t>
            </a:r>
            <a:r>
              <a:rPr lang="en-US" dirty="0" smtClean="0"/>
              <a:t> her </a:t>
            </a:r>
            <a:r>
              <a:rPr lang="en-US" dirty="0" err="1" smtClean="0"/>
              <a:t>foton</a:t>
            </a:r>
            <a:r>
              <a:rPr lang="en-US" dirty="0" smtClean="0"/>
              <a:t> </a:t>
            </a:r>
            <a:r>
              <a:rPr lang="en-US" dirty="0" err="1" smtClean="0"/>
              <a:t>için</a:t>
            </a:r>
            <a:r>
              <a:rPr lang="en-US" dirty="0" smtClean="0"/>
              <a:t> </a:t>
            </a:r>
            <a:r>
              <a:rPr lang="en-US" dirty="0" err="1" smtClean="0"/>
              <a:t>salınan</a:t>
            </a:r>
            <a:r>
              <a:rPr lang="en-US" dirty="0" smtClean="0"/>
              <a:t> </a:t>
            </a:r>
            <a:r>
              <a:rPr lang="en-US" dirty="0" err="1" smtClean="0"/>
              <a:t>foton</a:t>
            </a:r>
            <a:r>
              <a:rPr lang="en-US" dirty="0" smtClean="0"/>
              <a:t> </a:t>
            </a:r>
            <a:r>
              <a:rPr lang="en-US" dirty="0" err="1" smtClean="0"/>
              <a:t>sayısı</a:t>
            </a:r>
            <a:r>
              <a:rPr lang="en-US" dirty="0" smtClean="0"/>
              <a:t>)</a:t>
            </a:r>
          </a:p>
          <a:p>
            <a:pPr marL="342900" indent="-342900" eaLnBrk="1" hangingPunct="1">
              <a:lnSpc>
                <a:spcPct val="120000"/>
              </a:lnSpc>
            </a:pPr>
            <a:r>
              <a:rPr lang="en-US" dirty="0" smtClean="0"/>
              <a:t>Stokes Shift</a:t>
            </a:r>
          </a:p>
          <a:p>
            <a:pPr marL="342900" indent="-342900" eaLnBrk="1" hangingPunct="1">
              <a:lnSpc>
                <a:spcPct val="120000"/>
              </a:lnSpc>
            </a:pPr>
            <a:r>
              <a:rPr lang="en-US" dirty="0" smtClean="0"/>
              <a:t>Spectral Overlap/Separation</a:t>
            </a:r>
          </a:p>
          <a:p>
            <a:pPr marL="342900" indent="-342900" eaLnBrk="1" hangingPunct="1">
              <a:lnSpc>
                <a:spcPct val="120000"/>
              </a:lnSpc>
              <a:buFontTx/>
              <a:buNone/>
            </a:pPr>
            <a:endParaRPr lang="en-US" dirty="0" smtClean="0"/>
          </a:p>
        </p:txBody>
      </p:sp>
      <p:pic>
        <p:nvPicPr>
          <p:cNvPr id="2050" name="Picture 2"/>
          <p:cNvPicPr>
            <a:picLocks noChangeAspect="1" noChangeArrowheads="1"/>
          </p:cNvPicPr>
          <p:nvPr/>
        </p:nvPicPr>
        <p:blipFill>
          <a:blip r:embed="rId3"/>
          <a:srcRect/>
          <a:stretch>
            <a:fillRect/>
          </a:stretch>
        </p:blipFill>
        <p:spPr bwMode="auto">
          <a:xfrm>
            <a:off x="2404872" y="3314229"/>
            <a:ext cx="4462526" cy="3543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477000" cy="4620354"/>
          </a:xfrm>
          <a:prstGeom prst="rect">
            <a:avLst/>
          </a:prstGeom>
        </p:spPr>
      </p:pic>
      <p:pic>
        <p:nvPicPr>
          <p:cNvPr id="5" name="Picture 4"/>
          <p:cNvPicPr>
            <a:picLocks noChangeAspect="1"/>
          </p:cNvPicPr>
          <p:nvPr/>
        </p:nvPicPr>
        <p:blipFill>
          <a:blip r:embed="rId3"/>
          <a:stretch>
            <a:fillRect/>
          </a:stretch>
        </p:blipFill>
        <p:spPr>
          <a:xfrm>
            <a:off x="1368878" y="4503060"/>
            <a:ext cx="7023100" cy="218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415494"/>
            <a:ext cx="9392667" cy="393450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15857" y="2086429"/>
            <a:ext cx="3370942" cy="2445657"/>
          </a:xfrm>
        </p:spPr>
        <p:txBody>
          <a:bodyPr>
            <a:normAutofit fontScale="77500" lnSpcReduction="20000"/>
          </a:bodyPr>
          <a:lstStyle/>
          <a:p>
            <a:r>
              <a:rPr lang="en-US" dirty="0" err="1" smtClean="0"/>
              <a:t>Uyarılan</a:t>
            </a:r>
            <a:r>
              <a:rPr lang="en-US" dirty="0" smtClean="0"/>
              <a:t> </a:t>
            </a:r>
            <a:r>
              <a:rPr lang="en-US" dirty="0" err="1" smtClean="0"/>
              <a:t>elektronların</a:t>
            </a:r>
            <a:r>
              <a:rPr lang="en-US" dirty="0" smtClean="0"/>
              <a:t> </a:t>
            </a:r>
            <a:r>
              <a:rPr lang="en-US" dirty="0" err="1" smtClean="0"/>
              <a:t>istirahat</a:t>
            </a:r>
            <a:r>
              <a:rPr lang="en-US" dirty="0" smtClean="0"/>
              <a:t> </a:t>
            </a:r>
            <a:r>
              <a:rPr lang="en-US" dirty="0" err="1" smtClean="0"/>
              <a:t>haline</a:t>
            </a:r>
            <a:r>
              <a:rPr lang="en-US" dirty="0" smtClean="0"/>
              <a:t> </a:t>
            </a:r>
            <a:r>
              <a:rPr lang="en-US" dirty="0" err="1" smtClean="0"/>
              <a:t>dönüşlerinde</a:t>
            </a:r>
            <a:r>
              <a:rPr lang="en-US" dirty="0" smtClean="0"/>
              <a:t>  </a:t>
            </a:r>
            <a:r>
              <a:rPr lang="en-US" dirty="0" err="1" smtClean="0"/>
              <a:t>açığa</a:t>
            </a:r>
            <a:r>
              <a:rPr lang="en-US" dirty="0" smtClean="0"/>
              <a:t> </a:t>
            </a:r>
            <a:r>
              <a:rPr lang="en-US" dirty="0" err="1" smtClean="0"/>
              <a:t>çıkan</a:t>
            </a:r>
            <a:r>
              <a:rPr lang="en-US" dirty="0" smtClean="0"/>
              <a:t> </a:t>
            </a:r>
            <a:r>
              <a:rPr lang="en-US" dirty="0" err="1" smtClean="0"/>
              <a:t>ışığın</a:t>
            </a:r>
            <a:r>
              <a:rPr lang="en-US" dirty="0" smtClean="0"/>
              <a:t> </a:t>
            </a:r>
            <a:r>
              <a:rPr lang="en-US" dirty="0" err="1" smtClean="0"/>
              <a:t>enerjisi</a:t>
            </a:r>
            <a:r>
              <a:rPr lang="en-US" dirty="0" smtClean="0"/>
              <a:t>  </a:t>
            </a:r>
            <a:r>
              <a:rPr lang="en-US" dirty="0" err="1" smtClean="0"/>
              <a:t>uyaran</a:t>
            </a:r>
            <a:r>
              <a:rPr lang="en-US" dirty="0" smtClean="0"/>
              <a:t> </a:t>
            </a:r>
            <a:r>
              <a:rPr lang="en-US" dirty="0" err="1" smtClean="0"/>
              <a:t>ışığa</a:t>
            </a:r>
            <a:r>
              <a:rPr lang="en-US" dirty="0" smtClean="0"/>
              <a:t> </a:t>
            </a:r>
            <a:r>
              <a:rPr lang="en-US" dirty="0" err="1" smtClean="0"/>
              <a:t>göre</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dalga</a:t>
            </a:r>
            <a:r>
              <a:rPr lang="en-US" dirty="0" smtClean="0"/>
              <a:t> </a:t>
            </a:r>
            <a:r>
              <a:rPr lang="en-US" dirty="0" err="1" smtClean="0"/>
              <a:t>boyu</a:t>
            </a:r>
            <a:r>
              <a:rPr lang="en-US" dirty="0" smtClean="0"/>
              <a:t> </a:t>
            </a:r>
            <a:r>
              <a:rPr lang="en-US" dirty="0" err="1" smtClean="0"/>
              <a:t>daha</a:t>
            </a:r>
            <a:r>
              <a:rPr lang="en-US" dirty="0" smtClean="0"/>
              <a:t> </a:t>
            </a:r>
            <a:r>
              <a:rPr lang="en-US" dirty="0" err="1" smtClean="0"/>
              <a:t>uzun</a:t>
            </a:r>
            <a:r>
              <a:rPr lang="en-US" dirty="0" smtClean="0"/>
              <a:t> </a:t>
            </a:r>
            <a:r>
              <a:rPr lang="en-US" dirty="0" err="1" smtClean="0"/>
              <a:t>olur</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95018"/>
            <a:ext cx="8229600" cy="4525963"/>
          </a:xfrm>
        </p:spPr>
        <p:txBody>
          <a:bodyPr>
            <a:normAutofit/>
          </a:bodyPr>
          <a:lstStyle/>
          <a:p>
            <a:r>
              <a:rPr lang="en-US" sz="2000" dirty="0" err="1" smtClean="0"/>
              <a:t>İki</a:t>
            </a:r>
            <a:r>
              <a:rPr lang="en-US" sz="2000" dirty="0" smtClean="0"/>
              <a:t> </a:t>
            </a:r>
            <a:r>
              <a:rPr lang="en-US" sz="2000" dirty="0" err="1" smtClean="0"/>
              <a:t>florokrom</a:t>
            </a:r>
            <a:r>
              <a:rPr lang="en-US" sz="2000" dirty="0" smtClean="0"/>
              <a:t> </a:t>
            </a:r>
            <a:r>
              <a:rPr lang="en-US" sz="2000" dirty="0" err="1" smtClean="0"/>
              <a:t>birbirine</a:t>
            </a:r>
            <a:r>
              <a:rPr lang="en-US" sz="2000" dirty="0" smtClean="0"/>
              <a:t> </a:t>
            </a:r>
            <a:r>
              <a:rPr lang="en-US" sz="2000" dirty="0" err="1" smtClean="0"/>
              <a:t>yeterince</a:t>
            </a:r>
            <a:r>
              <a:rPr lang="en-US" sz="2000" dirty="0" smtClean="0"/>
              <a:t> </a:t>
            </a:r>
            <a:r>
              <a:rPr lang="en-US" sz="2000" dirty="0" err="1" smtClean="0"/>
              <a:t>yakınsa</a:t>
            </a:r>
            <a:r>
              <a:rPr lang="en-US" sz="2000" dirty="0" smtClean="0"/>
              <a:t> </a:t>
            </a:r>
            <a:r>
              <a:rPr lang="en-US" sz="2000" dirty="0" err="1" smtClean="0"/>
              <a:t>aralarında</a:t>
            </a:r>
            <a:r>
              <a:rPr lang="en-US" sz="2000" dirty="0" smtClean="0"/>
              <a:t> </a:t>
            </a:r>
            <a:r>
              <a:rPr lang="en-US" sz="2000" dirty="0" err="1" smtClean="0"/>
              <a:t>enerji</a:t>
            </a:r>
            <a:r>
              <a:rPr lang="en-US" sz="2000" dirty="0" smtClean="0"/>
              <a:t> </a:t>
            </a:r>
            <a:r>
              <a:rPr lang="en-US" sz="2000" dirty="0" err="1" smtClean="0"/>
              <a:t>transferi</a:t>
            </a:r>
            <a:r>
              <a:rPr lang="en-US" sz="2000" dirty="0" smtClean="0"/>
              <a:t> </a:t>
            </a:r>
            <a:r>
              <a:rPr lang="en-US" sz="2000" dirty="0" err="1" smtClean="0"/>
              <a:t>olur</a:t>
            </a:r>
            <a:r>
              <a:rPr lang="en-US" sz="2000" dirty="0" smtClean="0"/>
              <a:t> </a:t>
            </a:r>
          </a:p>
          <a:p>
            <a:r>
              <a:rPr lang="en-US" sz="2000" dirty="0" err="1" smtClean="0"/>
              <a:t>Örneğin</a:t>
            </a:r>
            <a:r>
              <a:rPr lang="en-US" sz="2000" dirty="0" smtClean="0"/>
              <a:t> </a:t>
            </a:r>
            <a:r>
              <a:rPr lang="en-US" sz="2000" dirty="0" err="1" smtClean="0"/>
              <a:t>bir</a:t>
            </a:r>
            <a:r>
              <a:rPr lang="en-US" sz="2000" dirty="0" smtClean="0"/>
              <a:t> </a:t>
            </a:r>
            <a:r>
              <a:rPr lang="en-US" sz="2000" dirty="0" err="1" smtClean="0"/>
              <a:t>Rodamin</a:t>
            </a:r>
            <a:r>
              <a:rPr lang="en-US" sz="2000" dirty="0" smtClean="0"/>
              <a:t> </a:t>
            </a:r>
            <a:r>
              <a:rPr lang="en-US" sz="2000" dirty="0" err="1" smtClean="0"/>
              <a:t>türevi</a:t>
            </a:r>
            <a:r>
              <a:rPr lang="en-US" sz="2000" dirty="0" smtClean="0"/>
              <a:t> </a:t>
            </a:r>
            <a:r>
              <a:rPr lang="en-US" sz="2000" dirty="0" err="1" smtClean="0"/>
              <a:t>olan</a:t>
            </a:r>
            <a:r>
              <a:rPr lang="en-US" sz="2000" dirty="0" smtClean="0"/>
              <a:t> Texas Red , P</a:t>
            </a:r>
            <a:r>
              <a:rPr lang="tr-TR" sz="2000" dirty="0" smtClean="0"/>
              <a:t>E’</a:t>
            </a:r>
            <a:r>
              <a:rPr lang="en-US" sz="2000" dirty="0" smtClean="0"/>
              <a:t>ye </a:t>
            </a:r>
            <a:r>
              <a:rPr lang="en-US" sz="2000" dirty="0" err="1" smtClean="0"/>
              <a:t>bağlanırsa</a:t>
            </a:r>
            <a:r>
              <a:rPr lang="en-US" sz="2000" dirty="0" smtClean="0"/>
              <a:t> PE </a:t>
            </a:r>
            <a:r>
              <a:rPr lang="en-US" sz="2000" dirty="0" err="1" smtClean="0"/>
              <a:t>uyarıldığında</a:t>
            </a:r>
            <a:r>
              <a:rPr lang="en-US" sz="2000" dirty="0" smtClean="0"/>
              <a:t> </a:t>
            </a:r>
            <a:r>
              <a:rPr lang="en-US" sz="2000" dirty="0" err="1" smtClean="0"/>
              <a:t>açığa</a:t>
            </a:r>
            <a:r>
              <a:rPr lang="en-US" sz="2000" dirty="0" smtClean="0"/>
              <a:t> </a:t>
            </a:r>
            <a:r>
              <a:rPr lang="en-US" sz="2000" dirty="0" err="1" smtClean="0"/>
              <a:t>çıkan</a:t>
            </a:r>
            <a:r>
              <a:rPr lang="en-US" sz="2000" dirty="0" smtClean="0"/>
              <a:t> </a:t>
            </a:r>
            <a:r>
              <a:rPr lang="en-US" sz="2000" dirty="0" err="1" smtClean="0"/>
              <a:t>enerji</a:t>
            </a:r>
            <a:r>
              <a:rPr lang="en-US" sz="2000" dirty="0" smtClean="0"/>
              <a:t>  Texas Red in </a:t>
            </a:r>
            <a:r>
              <a:rPr lang="en-US" sz="2000" dirty="0" err="1" smtClean="0"/>
              <a:t>uyarılmasını</a:t>
            </a:r>
            <a:r>
              <a:rPr lang="en-US" sz="2000" dirty="0" smtClean="0"/>
              <a:t> </a:t>
            </a:r>
            <a:r>
              <a:rPr lang="en-US" sz="2000" dirty="0" err="1" smtClean="0"/>
              <a:t>sağlar</a:t>
            </a:r>
            <a:r>
              <a:rPr lang="tr-TR" sz="2000" dirty="0" smtClean="0"/>
              <a:t>.</a:t>
            </a:r>
          </a:p>
          <a:p>
            <a:pPr>
              <a:buNone/>
            </a:pPr>
            <a:r>
              <a:rPr lang="tr-TR" sz="2000" dirty="0" smtClean="0"/>
              <a:t>      B</a:t>
            </a:r>
            <a:r>
              <a:rPr lang="en-US" sz="2000" dirty="0" smtClean="0"/>
              <a:t>u </a:t>
            </a:r>
            <a:r>
              <a:rPr lang="en-US" sz="2000" dirty="0" err="1" smtClean="0"/>
              <a:t>durumda</a:t>
            </a:r>
            <a:r>
              <a:rPr lang="en-US" sz="2000" dirty="0" smtClean="0"/>
              <a:t> son </a:t>
            </a:r>
            <a:r>
              <a:rPr lang="en-US" sz="2000" dirty="0" err="1" smtClean="0"/>
              <a:t>açığa</a:t>
            </a:r>
            <a:r>
              <a:rPr lang="en-US" sz="2000" dirty="0" smtClean="0"/>
              <a:t> </a:t>
            </a:r>
            <a:r>
              <a:rPr lang="en-US" sz="2000" dirty="0" err="1" smtClean="0"/>
              <a:t>çıkan</a:t>
            </a:r>
            <a:r>
              <a:rPr lang="en-US" sz="2000" dirty="0" smtClean="0"/>
              <a:t> </a:t>
            </a:r>
            <a:r>
              <a:rPr lang="en-US" sz="2000" dirty="0" err="1" smtClean="0"/>
              <a:t>ışığın</a:t>
            </a:r>
            <a:r>
              <a:rPr lang="en-US" sz="2000" dirty="0" smtClean="0"/>
              <a:t> </a:t>
            </a:r>
            <a:r>
              <a:rPr lang="en-US" sz="2000" dirty="0" err="1" smtClean="0"/>
              <a:t>dalga</a:t>
            </a:r>
            <a:r>
              <a:rPr lang="en-US" sz="2000" dirty="0" smtClean="0"/>
              <a:t> </a:t>
            </a:r>
            <a:r>
              <a:rPr lang="en-US" sz="2000" dirty="0" err="1" smtClean="0"/>
              <a:t>boyu</a:t>
            </a:r>
            <a:r>
              <a:rPr lang="en-US" sz="2000" dirty="0" smtClean="0"/>
              <a:t> 576 </a:t>
            </a:r>
            <a:r>
              <a:rPr lang="en-US" sz="2000" dirty="0" err="1" smtClean="0"/>
              <a:t>yerine</a:t>
            </a:r>
            <a:r>
              <a:rPr lang="en-US" sz="2000" dirty="0" smtClean="0"/>
              <a:t> 620 </a:t>
            </a:r>
            <a:r>
              <a:rPr lang="en-US" sz="2000" dirty="0" err="1" smtClean="0"/>
              <a:t>olur</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896256" y="274638"/>
            <a:ext cx="7394497" cy="43203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Uyaran</a:t>
            </a:r>
            <a:r>
              <a:rPr lang="en-US" dirty="0" smtClean="0"/>
              <a:t> </a:t>
            </a:r>
            <a:r>
              <a:rPr lang="en-US" dirty="0" err="1" smtClean="0"/>
              <a:t>ve</a:t>
            </a:r>
            <a:r>
              <a:rPr lang="en-US" dirty="0" smtClean="0"/>
              <a:t> </a:t>
            </a:r>
            <a:r>
              <a:rPr lang="en-US" dirty="0" err="1" smtClean="0"/>
              <a:t>açığa</a:t>
            </a:r>
            <a:r>
              <a:rPr lang="en-US" dirty="0" smtClean="0"/>
              <a:t> </a:t>
            </a:r>
            <a:r>
              <a:rPr lang="en-US" dirty="0" err="1" smtClean="0"/>
              <a:t>çıkan</a:t>
            </a:r>
            <a:r>
              <a:rPr lang="en-US" dirty="0" smtClean="0"/>
              <a:t> </a:t>
            </a:r>
            <a:r>
              <a:rPr lang="en-US" dirty="0" err="1" smtClean="0"/>
              <a:t>ışığın</a:t>
            </a:r>
            <a:r>
              <a:rPr lang="en-US" dirty="0" smtClean="0"/>
              <a:t> </a:t>
            </a:r>
            <a:r>
              <a:rPr lang="en-US" dirty="0" err="1" smtClean="0"/>
              <a:t>dalga</a:t>
            </a:r>
            <a:r>
              <a:rPr lang="en-US" dirty="0" smtClean="0"/>
              <a:t> </a:t>
            </a:r>
            <a:r>
              <a:rPr lang="en-US" dirty="0" err="1" smtClean="0"/>
              <a:t>boyu(rengi</a:t>
            </a:r>
            <a:r>
              <a:rPr lang="en-US" dirty="0" smtClean="0"/>
              <a:t>) </a:t>
            </a:r>
          </a:p>
          <a:p>
            <a:pPr>
              <a:buNone/>
            </a:pPr>
            <a:r>
              <a:rPr lang="tr-TR" dirty="0" smtClean="0"/>
              <a:t>    </a:t>
            </a:r>
            <a:r>
              <a:rPr lang="en-US" dirty="0" err="1" smtClean="0"/>
              <a:t>Farklı</a:t>
            </a:r>
            <a:r>
              <a:rPr lang="en-US" dirty="0" smtClean="0"/>
              <a:t> </a:t>
            </a:r>
            <a:r>
              <a:rPr lang="en-US" dirty="0" err="1" smtClean="0"/>
              <a:t>olacagından</a:t>
            </a:r>
            <a:r>
              <a:rPr lang="en-US" dirty="0" smtClean="0"/>
              <a:t> </a:t>
            </a:r>
            <a:r>
              <a:rPr lang="en-US" dirty="0" err="1" smtClean="0"/>
              <a:t>optik</a:t>
            </a:r>
            <a:r>
              <a:rPr lang="en-US" dirty="0" smtClean="0"/>
              <a:t>  </a:t>
            </a:r>
            <a:r>
              <a:rPr lang="en-US" dirty="0" err="1" smtClean="0"/>
              <a:t>filtreler</a:t>
            </a:r>
            <a:r>
              <a:rPr lang="en-US" dirty="0" smtClean="0"/>
              <a:t> </a:t>
            </a:r>
            <a:r>
              <a:rPr lang="en-US" dirty="0" err="1" smtClean="0"/>
              <a:t>kullanılarak</a:t>
            </a:r>
            <a:r>
              <a:rPr lang="en-US" dirty="0" smtClean="0"/>
              <a:t> </a:t>
            </a:r>
            <a:r>
              <a:rPr lang="tr-TR" dirty="0" smtClean="0"/>
              <a:t>renkler </a:t>
            </a:r>
            <a:r>
              <a:rPr lang="en-US" dirty="0" err="1" smtClean="0"/>
              <a:t>birbirlerinden</a:t>
            </a:r>
            <a:r>
              <a:rPr lang="en-US" dirty="0" smtClean="0"/>
              <a:t> </a:t>
            </a:r>
            <a:r>
              <a:rPr lang="en-US" dirty="0" err="1" smtClean="0"/>
              <a:t>ayrılabilirler</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14"/>
          </a:xfrm>
        </p:spPr>
        <p:txBody>
          <a:bodyPr>
            <a:normAutofit fontScale="90000"/>
          </a:bodyPr>
          <a:lstStyle/>
          <a:p>
            <a:endParaRPr lang="en-US" dirty="0"/>
          </a:p>
        </p:txBody>
      </p:sp>
      <p:sp>
        <p:nvSpPr>
          <p:cNvPr id="3" name="Content Placeholder 2"/>
          <p:cNvSpPr>
            <a:spLocks noGrp="1"/>
          </p:cNvSpPr>
          <p:nvPr>
            <p:ph idx="1"/>
          </p:nvPr>
        </p:nvSpPr>
        <p:spPr>
          <a:xfrm>
            <a:off x="180871" y="1600200"/>
            <a:ext cx="8772210" cy="4525963"/>
          </a:xfrm>
        </p:spPr>
        <p:txBody>
          <a:bodyPr>
            <a:normAutofit/>
          </a:bodyPr>
          <a:lstStyle/>
          <a:p>
            <a:r>
              <a:rPr lang="en-US" dirty="0" err="1" smtClean="0">
                <a:solidFill>
                  <a:srgbClr val="002060"/>
                </a:solidFill>
              </a:rPr>
              <a:t>Florokromun</a:t>
            </a:r>
            <a:r>
              <a:rPr lang="en-US" dirty="0" smtClean="0">
                <a:solidFill>
                  <a:srgbClr val="002060"/>
                </a:solidFill>
              </a:rPr>
              <a:t> </a:t>
            </a:r>
            <a:r>
              <a:rPr lang="en-US" dirty="0" err="1" smtClean="0">
                <a:solidFill>
                  <a:srgbClr val="002060"/>
                </a:solidFill>
              </a:rPr>
              <a:t>özellikleri</a:t>
            </a:r>
            <a:r>
              <a:rPr lang="en-US" dirty="0" smtClean="0">
                <a:solidFill>
                  <a:srgbClr val="002060"/>
                </a:solidFill>
              </a:rPr>
              <a:t> </a:t>
            </a:r>
            <a:r>
              <a:rPr lang="en-US" dirty="0" err="1" smtClean="0">
                <a:solidFill>
                  <a:srgbClr val="002060"/>
                </a:solidFill>
              </a:rPr>
              <a:t>içinde</a:t>
            </a:r>
            <a:r>
              <a:rPr lang="en-US" dirty="0" smtClean="0">
                <a:solidFill>
                  <a:srgbClr val="002060"/>
                </a:solidFill>
              </a:rPr>
              <a:t> </a:t>
            </a:r>
            <a:r>
              <a:rPr lang="en-US" dirty="0" err="1" smtClean="0">
                <a:solidFill>
                  <a:srgbClr val="002060"/>
                </a:solidFill>
              </a:rPr>
              <a:t>bulunduğu</a:t>
            </a:r>
            <a:r>
              <a:rPr lang="en-US" dirty="0" smtClean="0">
                <a:solidFill>
                  <a:srgbClr val="002060"/>
                </a:solidFill>
              </a:rPr>
              <a:t> </a:t>
            </a:r>
            <a:r>
              <a:rPr lang="en-US" dirty="0" err="1" smtClean="0">
                <a:solidFill>
                  <a:srgbClr val="002060"/>
                </a:solidFill>
              </a:rPr>
              <a:t>koşula</a:t>
            </a:r>
            <a:r>
              <a:rPr lang="en-US" dirty="0" smtClean="0">
                <a:solidFill>
                  <a:srgbClr val="002060"/>
                </a:solidFill>
              </a:rPr>
              <a:t> </a:t>
            </a:r>
            <a:r>
              <a:rPr lang="en-US" dirty="0" err="1" smtClean="0">
                <a:solidFill>
                  <a:srgbClr val="002060"/>
                </a:solidFill>
              </a:rPr>
              <a:t>göre</a:t>
            </a:r>
            <a:r>
              <a:rPr lang="en-US" dirty="0" smtClean="0">
                <a:solidFill>
                  <a:srgbClr val="002060"/>
                </a:solidFill>
              </a:rPr>
              <a:t> </a:t>
            </a:r>
            <a:r>
              <a:rPr lang="en-US" dirty="0" err="1" smtClean="0">
                <a:solidFill>
                  <a:srgbClr val="002060"/>
                </a:solidFill>
              </a:rPr>
              <a:t>değişir</a:t>
            </a:r>
            <a:endParaRPr lang="en-US" dirty="0" smtClean="0">
              <a:solidFill>
                <a:srgbClr val="002060"/>
              </a:solidFill>
            </a:endParaRPr>
          </a:p>
          <a:p>
            <a:pPr>
              <a:buNone/>
            </a:pPr>
            <a:r>
              <a:rPr lang="tr-TR" dirty="0" smtClean="0"/>
              <a:t>	Ör: </a:t>
            </a:r>
            <a:r>
              <a:rPr lang="en-US" dirty="0" smtClean="0">
                <a:solidFill>
                  <a:srgbClr val="FF0000"/>
                </a:solidFill>
              </a:rPr>
              <a:t>PI</a:t>
            </a:r>
            <a:r>
              <a:rPr lang="tr-TR" dirty="0" smtClean="0">
                <a:solidFill>
                  <a:srgbClr val="FF0000"/>
                </a:solidFill>
              </a:rPr>
              <a:t>,</a:t>
            </a:r>
            <a:r>
              <a:rPr lang="en-US" dirty="0" smtClean="0"/>
              <a:t> </a:t>
            </a:r>
            <a:r>
              <a:rPr lang="en-US" dirty="0" err="1" smtClean="0"/>
              <a:t>suda</a:t>
            </a:r>
            <a:r>
              <a:rPr lang="en-US" dirty="0" smtClean="0"/>
              <a:t> </a:t>
            </a:r>
            <a:r>
              <a:rPr lang="en-US" dirty="0" err="1" smtClean="0"/>
              <a:t>zayıf</a:t>
            </a:r>
            <a:r>
              <a:rPr lang="en-US" dirty="0" smtClean="0"/>
              <a:t> </a:t>
            </a:r>
            <a:r>
              <a:rPr lang="en-US" dirty="0" err="1" smtClean="0"/>
              <a:t>floresan</a:t>
            </a:r>
            <a:r>
              <a:rPr lang="en-US" dirty="0" smtClean="0"/>
              <a:t> </a:t>
            </a:r>
            <a:r>
              <a:rPr lang="en-US" dirty="0" err="1" smtClean="0"/>
              <a:t>verirken</a:t>
            </a:r>
            <a:r>
              <a:rPr lang="en-US" dirty="0" smtClean="0"/>
              <a:t> DNA </a:t>
            </a:r>
            <a:r>
              <a:rPr lang="en-US" dirty="0" err="1" smtClean="0"/>
              <a:t>ya</a:t>
            </a:r>
            <a:r>
              <a:rPr lang="en-US" dirty="0" smtClean="0"/>
              <a:t> </a:t>
            </a:r>
            <a:r>
              <a:rPr lang="en-US" dirty="0" err="1" smtClean="0"/>
              <a:t>bağlandığında</a:t>
            </a:r>
            <a:r>
              <a:rPr lang="en-US" dirty="0" smtClean="0"/>
              <a:t> </a:t>
            </a:r>
            <a:r>
              <a:rPr lang="en-US" dirty="0" err="1" smtClean="0"/>
              <a:t>hidrofobik</a:t>
            </a:r>
            <a:r>
              <a:rPr lang="en-US" dirty="0" smtClean="0"/>
              <a:t> </a:t>
            </a:r>
            <a:r>
              <a:rPr lang="en-US" dirty="0" err="1" smtClean="0"/>
              <a:t>ortamda</a:t>
            </a:r>
            <a:r>
              <a:rPr lang="en-US" dirty="0" smtClean="0"/>
              <a:t> </a:t>
            </a:r>
            <a:r>
              <a:rPr lang="en-US" dirty="0" err="1" smtClean="0"/>
              <a:t>floresan</a:t>
            </a:r>
            <a:r>
              <a:rPr lang="tr-TR" dirty="0" smtClean="0"/>
              <a:t>s</a:t>
            </a:r>
            <a:r>
              <a:rPr lang="en-US" dirty="0" smtClean="0"/>
              <a:t> 50 </a:t>
            </a:r>
            <a:r>
              <a:rPr lang="en-US" dirty="0" err="1" smtClean="0"/>
              <a:t>kat</a:t>
            </a:r>
            <a:r>
              <a:rPr lang="en-US" dirty="0" smtClean="0"/>
              <a:t> </a:t>
            </a:r>
            <a:r>
              <a:rPr lang="en-US" dirty="0" err="1" smtClean="0"/>
              <a:t>artar</a:t>
            </a:r>
            <a:endParaRPr lang="en-US" dirty="0" smtClean="0"/>
          </a:p>
          <a:p>
            <a:pPr>
              <a:buNone/>
            </a:pPr>
            <a:r>
              <a:rPr lang="tr-TR" dirty="0" smtClean="0"/>
              <a:t>	Ör:</a:t>
            </a:r>
            <a:r>
              <a:rPr lang="en-US" dirty="0" err="1" smtClean="0"/>
              <a:t>Bazı</a:t>
            </a:r>
            <a:r>
              <a:rPr lang="en-US" dirty="0" smtClean="0"/>
              <a:t> </a:t>
            </a:r>
            <a:r>
              <a:rPr lang="en-US" dirty="0" err="1" smtClean="0"/>
              <a:t>florokromlar</a:t>
            </a:r>
            <a:r>
              <a:rPr lang="en-US" dirty="0" smtClean="0"/>
              <a:t> </a:t>
            </a:r>
            <a:r>
              <a:rPr lang="tr-TR" dirty="0" smtClean="0"/>
              <a:t>p</a:t>
            </a:r>
            <a:r>
              <a:rPr lang="en-US" dirty="0" smtClean="0"/>
              <a:t>H a </a:t>
            </a:r>
            <a:r>
              <a:rPr lang="en-US" dirty="0" err="1" smtClean="0"/>
              <a:t>hassas</a:t>
            </a:r>
            <a:r>
              <a:rPr lang="en-US" dirty="0" smtClean="0"/>
              <a:t> (</a:t>
            </a:r>
            <a:r>
              <a:rPr lang="en-US" dirty="0" err="1" smtClean="0"/>
              <a:t>ör</a:t>
            </a:r>
            <a:r>
              <a:rPr lang="en-US" dirty="0" smtClean="0"/>
              <a:t> </a:t>
            </a:r>
            <a:r>
              <a:rPr lang="en-US" dirty="0" err="1" smtClean="0"/>
              <a:t>fluoroscein</a:t>
            </a:r>
            <a:r>
              <a:rPr lang="en-US" dirty="0" smtClean="0"/>
              <a:t>)</a:t>
            </a:r>
          </a:p>
          <a:p>
            <a:pPr>
              <a:buNone/>
            </a:pPr>
            <a:r>
              <a:rPr lang="tr-TR" dirty="0" smtClean="0"/>
              <a:t>    Ör: </a:t>
            </a:r>
            <a:r>
              <a:rPr lang="en-US" dirty="0" err="1" smtClean="0"/>
              <a:t>İyon</a:t>
            </a:r>
            <a:r>
              <a:rPr lang="en-US" dirty="0" smtClean="0"/>
              <a:t> </a:t>
            </a:r>
            <a:r>
              <a:rPr lang="en-US" dirty="0" err="1" smtClean="0"/>
              <a:t>konsantrasyonuna</a:t>
            </a:r>
            <a:r>
              <a:rPr lang="en-US" dirty="0" smtClean="0"/>
              <a:t> </a:t>
            </a:r>
            <a:r>
              <a:rPr lang="en-US" dirty="0" err="1" smtClean="0"/>
              <a:t>hassas</a:t>
            </a:r>
            <a:r>
              <a:rPr lang="en-US" dirty="0" smtClean="0"/>
              <a:t> </a:t>
            </a:r>
            <a:r>
              <a:rPr lang="en-US" dirty="0" err="1" smtClean="0"/>
              <a:t>olan</a:t>
            </a:r>
            <a:r>
              <a:rPr lang="en-US" dirty="0" smtClean="0"/>
              <a:t> </a:t>
            </a:r>
            <a:r>
              <a:rPr lang="en-US" dirty="0" err="1" smtClean="0"/>
              <a:t>problar</a:t>
            </a:r>
            <a:r>
              <a:rPr lang="en-US" dirty="0" smtClean="0"/>
              <a:t> </a:t>
            </a:r>
            <a:r>
              <a:rPr lang="en-US" dirty="0" err="1" smtClean="0"/>
              <a:t>var</a:t>
            </a:r>
            <a:r>
              <a:rPr lang="en-US" dirty="0" smtClean="0"/>
              <a:t> </a:t>
            </a:r>
            <a:r>
              <a:rPr lang="tr-TR" dirty="0" smtClean="0"/>
              <a:t>(ör </a:t>
            </a:r>
            <a:r>
              <a:rPr lang="tr-TR" dirty="0" err="1" smtClean="0"/>
              <a:t>Ca</a:t>
            </a:r>
            <a:r>
              <a:rPr lang="tr-TR"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err="1" smtClean="0">
                <a:solidFill>
                  <a:srgbClr val="002060"/>
                </a:solidFill>
              </a:rPr>
              <a:t>Floresansın</a:t>
            </a:r>
            <a:r>
              <a:rPr lang="en-US" dirty="0" smtClean="0">
                <a:solidFill>
                  <a:srgbClr val="002060"/>
                </a:solidFill>
              </a:rPr>
              <a:t> </a:t>
            </a:r>
            <a:r>
              <a:rPr lang="en-US" dirty="0" err="1" smtClean="0">
                <a:solidFill>
                  <a:srgbClr val="002060"/>
                </a:solidFill>
              </a:rPr>
              <a:t>şiddeti</a:t>
            </a:r>
            <a:r>
              <a:rPr lang="tr-TR" dirty="0" smtClean="0">
                <a:solidFill>
                  <a:srgbClr val="002060"/>
                </a:solidFill>
              </a:rPr>
              <a:t>,</a:t>
            </a:r>
            <a:r>
              <a:rPr lang="en-US" dirty="0" smtClean="0">
                <a:solidFill>
                  <a:srgbClr val="002060"/>
                </a:solidFill>
              </a:rPr>
              <a:t> </a:t>
            </a:r>
            <a:r>
              <a:rPr lang="en-US" dirty="0" err="1" smtClean="0">
                <a:solidFill>
                  <a:srgbClr val="002060"/>
                </a:solidFill>
              </a:rPr>
              <a:t>ortamda</a:t>
            </a:r>
            <a:r>
              <a:rPr lang="en-US" dirty="0" smtClean="0">
                <a:solidFill>
                  <a:srgbClr val="002060"/>
                </a:solidFill>
              </a:rPr>
              <a:t> </a:t>
            </a:r>
            <a:r>
              <a:rPr lang="en-US" dirty="0" err="1" smtClean="0">
                <a:solidFill>
                  <a:srgbClr val="002060"/>
                </a:solidFill>
              </a:rPr>
              <a:t>bulunan</a:t>
            </a:r>
            <a:r>
              <a:rPr lang="en-US" dirty="0" smtClean="0">
                <a:solidFill>
                  <a:srgbClr val="002060"/>
                </a:solidFill>
              </a:rPr>
              <a:t> </a:t>
            </a:r>
            <a:r>
              <a:rPr lang="en-US" dirty="0" err="1" smtClean="0">
                <a:solidFill>
                  <a:srgbClr val="002060"/>
                </a:solidFill>
              </a:rPr>
              <a:t>ve</a:t>
            </a:r>
            <a:r>
              <a:rPr lang="en-US" dirty="0" smtClean="0">
                <a:solidFill>
                  <a:srgbClr val="002060"/>
                </a:solidFill>
              </a:rPr>
              <a:t> </a:t>
            </a:r>
            <a:r>
              <a:rPr lang="en-US" dirty="0" err="1" smtClean="0">
                <a:solidFill>
                  <a:srgbClr val="002060"/>
                </a:solidFill>
              </a:rPr>
              <a:t>enerji</a:t>
            </a:r>
            <a:r>
              <a:rPr lang="en-US" dirty="0" smtClean="0">
                <a:solidFill>
                  <a:srgbClr val="002060"/>
                </a:solidFill>
              </a:rPr>
              <a:t> </a:t>
            </a:r>
            <a:r>
              <a:rPr lang="en-US" dirty="0" err="1" smtClean="0">
                <a:solidFill>
                  <a:srgbClr val="002060"/>
                </a:solidFill>
              </a:rPr>
              <a:t>transferi</a:t>
            </a:r>
            <a:r>
              <a:rPr lang="en-US" dirty="0" smtClean="0">
                <a:solidFill>
                  <a:srgbClr val="002060"/>
                </a:solidFill>
              </a:rPr>
              <a:t> </a:t>
            </a:r>
            <a:r>
              <a:rPr lang="en-US" dirty="0" err="1" smtClean="0">
                <a:solidFill>
                  <a:srgbClr val="002060"/>
                </a:solidFill>
              </a:rPr>
              <a:t>olabilecek</a:t>
            </a:r>
            <a:r>
              <a:rPr lang="en-US" dirty="0" smtClean="0">
                <a:solidFill>
                  <a:srgbClr val="002060"/>
                </a:solidFill>
              </a:rPr>
              <a:t> </a:t>
            </a:r>
            <a:r>
              <a:rPr lang="en-US" dirty="0" err="1" smtClean="0">
                <a:solidFill>
                  <a:srgbClr val="002060"/>
                </a:solidFill>
              </a:rPr>
              <a:t>bazı</a:t>
            </a:r>
            <a:r>
              <a:rPr lang="en-US" dirty="0" smtClean="0">
                <a:solidFill>
                  <a:srgbClr val="002060"/>
                </a:solidFill>
              </a:rPr>
              <a:t> </a:t>
            </a:r>
            <a:r>
              <a:rPr lang="en-US" dirty="0" err="1" smtClean="0">
                <a:solidFill>
                  <a:srgbClr val="002060"/>
                </a:solidFill>
              </a:rPr>
              <a:t>moleküllerden</a:t>
            </a:r>
            <a:r>
              <a:rPr lang="en-US" dirty="0" smtClean="0">
                <a:solidFill>
                  <a:srgbClr val="002060"/>
                </a:solidFill>
              </a:rPr>
              <a:t> de </a:t>
            </a:r>
            <a:r>
              <a:rPr lang="en-US" dirty="0" err="1" smtClean="0">
                <a:solidFill>
                  <a:srgbClr val="002060"/>
                </a:solidFill>
              </a:rPr>
              <a:t>etkil</a:t>
            </a:r>
            <a:r>
              <a:rPr lang="tr-TR" dirty="0" smtClean="0">
                <a:solidFill>
                  <a:srgbClr val="002060"/>
                </a:solidFill>
              </a:rPr>
              <a:t>enir</a:t>
            </a:r>
            <a:endParaRPr lang="en-US" dirty="0" smtClean="0">
              <a:solidFill>
                <a:srgbClr val="002060"/>
              </a:solidFill>
            </a:endParaRPr>
          </a:p>
          <a:p>
            <a:pPr>
              <a:buNone/>
            </a:pPr>
            <a:r>
              <a:rPr lang="tr-TR" dirty="0" smtClean="0"/>
              <a:t>   Ör:</a:t>
            </a:r>
            <a:r>
              <a:rPr lang="en-US" dirty="0" smtClean="0"/>
              <a:t>Hoechst </a:t>
            </a:r>
            <a:r>
              <a:rPr lang="en-US" dirty="0"/>
              <a:t>33342,</a:t>
            </a:r>
            <a:r>
              <a:rPr lang="en-US" dirty="0" smtClean="0"/>
              <a:t>  DNA </a:t>
            </a:r>
            <a:r>
              <a:rPr lang="en-US" dirty="0" err="1" smtClean="0"/>
              <a:t>ya</a:t>
            </a:r>
            <a:r>
              <a:rPr lang="en-US" dirty="0" smtClean="0"/>
              <a:t> </a:t>
            </a:r>
            <a:r>
              <a:rPr lang="en-US" dirty="0" err="1" smtClean="0"/>
              <a:t>bağlanan</a:t>
            </a:r>
            <a:r>
              <a:rPr lang="en-US" dirty="0" smtClean="0"/>
              <a:t> </a:t>
            </a:r>
            <a:r>
              <a:rPr lang="en-US" dirty="0" err="1" smtClean="0"/>
              <a:t>bir</a:t>
            </a:r>
            <a:r>
              <a:rPr lang="en-US" dirty="0" smtClean="0"/>
              <a:t> </a:t>
            </a:r>
            <a:r>
              <a:rPr lang="en-US" dirty="0" err="1" smtClean="0"/>
              <a:t>boya</a:t>
            </a:r>
            <a:r>
              <a:rPr lang="en-US" dirty="0" smtClean="0"/>
              <a:t>, UV </a:t>
            </a:r>
            <a:r>
              <a:rPr lang="en-US" dirty="0" err="1" smtClean="0"/>
              <a:t>ile</a:t>
            </a:r>
            <a:r>
              <a:rPr lang="en-US" dirty="0" smtClean="0"/>
              <a:t> </a:t>
            </a:r>
            <a:r>
              <a:rPr lang="en-US" dirty="0" err="1" smtClean="0"/>
              <a:t>uy</a:t>
            </a:r>
            <a:r>
              <a:rPr lang="tr-TR" dirty="0" smtClean="0"/>
              <a:t>a</a:t>
            </a:r>
            <a:r>
              <a:rPr lang="en-US" dirty="0" err="1" smtClean="0"/>
              <a:t>rıldığında</a:t>
            </a:r>
            <a:r>
              <a:rPr lang="en-US" dirty="0" smtClean="0"/>
              <a:t> </a:t>
            </a:r>
            <a:r>
              <a:rPr lang="en-US" dirty="0" err="1" smtClean="0"/>
              <a:t>mavi</a:t>
            </a:r>
            <a:r>
              <a:rPr lang="en-US" dirty="0" smtClean="0"/>
              <a:t> </a:t>
            </a:r>
            <a:r>
              <a:rPr lang="en-US" dirty="0" err="1" smtClean="0"/>
              <a:t>renk</a:t>
            </a:r>
            <a:r>
              <a:rPr lang="en-US" dirty="0" smtClean="0"/>
              <a:t> </a:t>
            </a:r>
            <a:r>
              <a:rPr lang="en-US" dirty="0" err="1" smtClean="0"/>
              <a:t>verir</a:t>
            </a:r>
            <a:r>
              <a:rPr lang="en-US" dirty="0" smtClean="0"/>
              <a:t>.  </a:t>
            </a:r>
            <a:r>
              <a:rPr lang="en-US" dirty="0" err="1" smtClean="0"/>
              <a:t>Ancak</a:t>
            </a:r>
            <a:r>
              <a:rPr lang="en-US" dirty="0" smtClean="0"/>
              <a:t> DNA</a:t>
            </a:r>
            <a:r>
              <a:rPr lang="tr-TR" dirty="0" smtClean="0"/>
              <a:t>,</a:t>
            </a:r>
            <a:r>
              <a:rPr lang="en-US" dirty="0" smtClean="0"/>
              <a:t> </a:t>
            </a:r>
            <a:r>
              <a:rPr lang="en-US" dirty="0" err="1" smtClean="0"/>
              <a:t>daha</a:t>
            </a:r>
            <a:r>
              <a:rPr lang="en-US" dirty="0" smtClean="0"/>
              <a:t> </a:t>
            </a:r>
            <a:r>
              <a:rPr lang="en-US" dirty="0" err="1" smtClean="0"/>
              <a:t>önceden</a:t>
            </a:r>
            <a:r>
              <a:rPr lang="en-US" dirty="0" smtClean="0"/>
              <a:t> 5</a:t>
            </a:r>
            <a:r>
              <a:rPr lang="en-US" dirty="0"/>
              <a:t>'-</a:t>
            </a:r>
            <a:r>
              <a:rPr lang="en-US" dirty="0" smtClean="0"/>
              <a:t>bromodeoxyuridine (</a:t>
            </a:r>
            <a:r>
              <a:rPr lang="en-US" dirty="0" err="1" smtClean="0"/>
              <a:t>BrDU</a:t>
            </a:r>
            <a:r>
              <a:rPr lang="en-US" dirty="0" smtClean="0"/>
              <a:t>) </a:t>
            </a:r>
            <a:r>
              <a:rPr lang="en-US" dirty="0" err="1" smtClean="0"/>
              <a:t>ile</a:t>
            </a:r>
            <a:r>
              <a:rPr lang="en-US" dirty="0" smtClean="0"/>
              <a:t> </a:t>
            </a:r>
            <a:r>
              <a:rPr lang="en-US" dirty="0" err="1" smtClean="0"/>
              <a:t>işaretlenmişse</a:t>
            </a:r>
            <a:r>
              <a:rPr lang="en-US" dirty="0" smtClean="0"/>
              <a:t> , </a:t>
            </a:r>
            <a:r>
              <a:rPr lang="en-US" dirty="0" err="1" smtClean="0"/>
              <a:t>bu</a:t>
            </a:r>
            <a:r>
              <a:rPr lang="en-US" dirty="0" smtClean="0"/>
              <a:t> </a:t>
            </a:r>
            <a:r>
              <a:rPr lang="en-US" dirty="0" err="1" smtClean="0"/>
              <a:t>boyanın</a:t>
            </a:r>
            <a:r>
              <a:rPr lang="en-US" dirty="0" smtClean="0"/>
              <a:t> </a:t>
            </a:r>
            <a:r>
              <a:rPr lang="en-US" dirty="0" err="1" smtClean="0"/>
              <a:t>enerjisi</a:t>
            </a:r>
            <a:r>
              <a:rPr lang="en-US" dirty="0" smtClean="0"/>
              <a:t> </a:t>
            </a:r>
            <a:r>
              <a:rPr lang="en-US" dirty="0" err="1" smtClean="0"/>
              <a:t>brom</a:t>
            </a:r>
            <a:r>
              <a:rPr lang="en-US" dirty="0" smtClean="0"/>
              <a:t> </a:t>
            </a:r>
            <a:r>
              <a:rPr lang="en-US" dirty="0" err="1" smtClean="0"/>
              <a:t>atomuna</a:t>
            </a:r>
            <a:r>
              <a:rPr lang="en-US" dirty="0" smtClean="0"/>
              <a:t>  </a:t>
            </a:r>
            <a:r>
              <a:rPr lang="en-US" dirty="0" err="1" smtClean="0"/>
              <a:t>aktarılacagından</a:t>
            </a:r>
            <a:r>
              <a:rPr lang="en-US" dirty="0" smtClean="0"/>
              <a:t> </a:t>
            </a:r>
            <a:r>
              <a:rPr lang="en-US" dirty="0" err="1" smtClean="0"/>
              <a:t>azalacaktır</a:t>
            </a:r>
            <a:r>
              <a:rPr lang="en-US" dirty="0" smtClean="0"/>
              <a:t> (</a:t>
            </a:r>
            <a:r>
              <a:rPr lang="en-US" dirty="0" err="1" smtClean="0"/>
              <a:t>farklı</a:t>
            </a:r>
            <a:r>
              <a:rPr lang="en-US" dirty="0" smtClean="0"/>
              <a:t> </a:t>
            </a:r>
            <a:r>
              <a:rPr lang="en-US" dirty="0" err="1" smtClean="0"/>
              <a:t>renk</a:t>
            </a:r>
            <a:r>
              <a:rPr lang="en-US" dirty="0" smtClean="0"/>
              <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1223</Words>
  <Application>Microsoft Office PowerPoint</Application>
  <PresentationFormat>Ekran Gösterisi (4:3)</PresentationFormat>
  <Paragraphs>237</Paragraphs>
  <Slides>40</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40</vt:i4>
      </vt:variant>
    </vt:vector>
  </HeadingPairs>
  <TitlesOfParts>
    <vt:vector size="42" baseType="lpstr">
      <vt:lpstr>Office Theme</vt:lpstr>
      <vt:lpstr>Bit Eşlem Resmi</vt:lpstr>
      <vt:lpstr>“Flow Cytometry” Çalışmalarında Kullanılan  Florokromlar  </vt:lpstr>
      <vt:lpstr>Örneği fixe etmek ya da etmemek en önemli noktalardan biri  ________________________________________</vt:lpstr>
      <vt:lpstr>İÇERİK</vt:lpstr>
      <vt:lpstr>Florokromlar: Temelözellikleri </vt:lpstr>
      <vt:lpstr>Slayt 5</vt:lpstr>
      <vt:lpstr>Slayt 6</vt:lpstr>
      <vt:lpstr>Slayt 7</vt:lpstr>
      <vt:lpstr>Slayt 8</vt:lpstr>
      <vt:lpstr>Slayt 9</vt:lpstr>
      <vt:lpstr>FCM de kullanılan fluorokromlar  2 tip</vt:lpstr>
      <vt:lpstr>Slayt 11</vt:lpstr>
      <vt:lpstr> Dolaylı(İndirect) İşaretleme:   Avidin-Biotin Yöntemi   I</vt:lpstr>
      <vt:lpstr>Gelişimi</vt:lpstr>
      <vt:lpstr>Nükleik Asit boyaları: Uygulamalar </vt:lpstr>
      <vt:lpstr>Normal Hücre Döngüsü</vt:lpstr>
      <vt:lpstr>Apoptotik Hücrelerin Belirlenmesi </vt:lpstr>
      <vt:lpstr>Slayt 17</vt:lpstr>
      <vt:lpstr>SP (Side populating) hücreler</vt:lpstr>
      <vt:lpstr>“Nukleik Asit” Boyaları: Kaynaklar</vt:lpstr>
      <vt:lpstr>Slayt 20</vt:lpstr>
      <vt:lpstr>İmmunfenotiplemede sık kullanılan florokromlar   I </vt:lpstr>
      <vt:lpstr>İmmunfenotiplemede sık kullanılan florokromlar II</vt:lpstr>
      <vt:lpstr>Slayt 23</vt:lpstr>
      <vt:lpstr>“Reporter” Gen ler</vt:lpstr>
      <vt:lpstr>Slayt 25</vt:lpstr>
      <vt:lpstr>Fonksiyonel Problar</vt:lpstr>
      <vt:lpstr>Slayt 27</vt:lpstr>
      <vt:lpstr>“Tracking Dyes” (hücre bölünmesini izlemede kullanılan florokromlar)</vt:lpstr>
      <vt:lpstr>CFSE ile hücre bölünmesinin takibi</vt:lpstr>
      <vt:lpstr>Fonksiyonel Problar</vt:lpstr>
      <vt:lpstr>Membrana bağlanan problar</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izak dalva</dc:creator>
  <cp:lastModifiedBy>user</cp:lastModifiedBy>
  <cp:revision>23</cp:revision>
  <dcterms:created xsi:type="dcterms:W3CDTF">2013-11-12T21:38:04Z</dcterms:created>
  <dcterms:modified xsi:type="dcterms:W3CDTF">2018-03-27T11:34:20Z</dcterms:modified>
</cp:coreProperties>
</file>