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57" r:id="rId3"/>
    <p:sldId id="294" r:id="rId4"/>
    <p:sldId id="295" r:id="rId5"/>
    <p:sldId id="29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Kıymetli evrakın tarifi ve unsurları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TTK MADDE 645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 Kıymetli evrak öyle senetlerdir ki, bunların içerdikleri hak, senetten ayrı olarak ileri sürülemediği gibi başkalarına da devredilemez.</a:t>
            </a:r>
          </a:p>
          <a:p>
            <a:endParaRPr lang="tr-TR" dirty="0"/>
          </a:p>
          <a:p>
            <a:r>
              <a:rPr lang="tr-TR" b="1" dirty="0"/>
              <a:t>Birinci Unsur: Kıymetli Evrak Bir Senettir</a:t>
            </a:r>
            <a:r>
              <a:rPr lang="tr-TR" dirty="0"/>
              <a:t> </a:t>
            </a:r>
            <a:br>
              <a:rPr lang="tr-TR" dirty="0"/>
            </a:br>
            <a:r>
              <a:rPr lang="tr-TR" b="1" dirty="0"/>
              <a:t>İkinci Unsur: Hak, Senede Sıkı Sıkıya Bağlanmıştır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21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Birinci Unsur: Kıymetli Evrak Bir Senettir</a:t>
            </a:r>
            <a:br>
              <a:rPr lang="tr-TR" b="1" dirty="0"/>
            </a:br>
            <a:r>
              <a:rPr lang="tr-TR" dirty="0"/>
              <a:t>Kıymetli evraktan bahsedilebilmesi için öncelikle devredilebilir nitelikte bir hak söz konusu olmalıdır (örneğin alacak hakkı). Ancak kıymetli evrakın doğması için tek başına bir hakkın varlığı yeterli değildir; bunun yanı sıra bir evrakın (senedin: kural olarak kâğıdın) da söz</a:t>
            </a:r>
            <a:br>
              <a:rPr lang="tr-TR" dirty="0"/>
            </a:br>
            <a:r>
              <a:rPr lang="tr-TR" dirty="0"/>
              <a:t>konusu olması gerekmektedir.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642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İkinci Unsur: Hak, Senede Sıkı Sıkıya Bağlanmıştır</a:t>
            </a:r>
            <a:br>
              <a:rPr lang="tr-TR" b="1" dirty="0"/>
            </a:br>
            <a:r>
              <a:rPr lang="tr-TR" dirty="0"/>
              <a:t>Kendisine bağlanmış hakkı temsil eden her senet kıymetli evrak niteliği taşıyamaz. Kanun, kıymetli evrakı tanımlarken, hakkın kıymetli</a:t>
            </a:r>
            <a:br>
              <a:rPr lang="tr-TR" dirty="0"/>
            </a:br>
            <a:r>
              <a:rPr lang="tr-TR" dirty="0"/>
              <a:t>evrakta “mündemiç olması” gerektiğinden söz etmektedir. Mündemiç</a:t>
            </a:r>
            <a:br>
              <a:rPr lang="tr-TR" dirty="0"/>
            </a:br>
            <a:r>
              <a:rPr lang="tr-TR" dirty="0"/>
              <a:t>olma kavramı, hak ile senedin iç içe geçmiş olmalarını, hakkın senede</a:t>
            </a:r>
            <a:br>
              <a:rPr lang="tr-TR" dirty="0"/>
            </a:br>
            <a:r>
              <a:rPr lang="tr-TR" dirty="0"/>
              <a:t>sıkı sıkıya bağlanmış olmasını ifade etmektedir. Bir hakkı temsil eden</a:t>
            </a:r>
            <a:br>
              <a:rPr lang="tr-TR" dirty="0"/>
            </a:br>
            <a:r>
              <a:rPr lang="tr-TR" dirty="0"/>
              <a:t>senedin kıymetli evrak sayılabilmesi için de temsil ettiği hak ile senedin sıkı sıkıya bağlanmış olması şarttır.</a:t>
            </a:r>
          </a:p>
        </p:txBody>
      </p:sp>
    </p:spTree>
    <p:extLst>
      <p:ext uri="{BB962C8B-B14F-4D97-AF65-F5344CB8AC3E}">
        <p14:creationId xmlns:p14="http://schemas.microsoft.com/office/powerpoint/2010/main" val="3841321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Hakkın senede sıkı sıkıya bağlı olması, kendisini şu iki şekilde göstermektedir:</a:t>
            </a:r>
            <a:br>
              <a:rPr lang="tr-TR" dirty="0"/>
            </a:br>
            <a:r>
              <a:rPr lang="tr-TR" dirty="0"/>
              <a:t>a. Kıymetli evrakta hakkın ileri sürülebilmesi için mutlaka senedin</a:t>
            </a:r>
            <a:br>
              <a:rPr lang="tr-TR" dirty="0"/>
            </a:br>
            <a:r>
              <a:rPr lang="tr-TR" dirty="0"/>
              <a:t>ibrazı gerekmektedir; senet ibraz edilmeden, kıymetli evraktaki</a:t>
            </a:r>
            <a:br>
              <a:rPr lang="tr-TR" dirty="0"/>
            </a:br>
            <a:r>
              <a:rPr lang="tr-TR" dirty="0"/>
              <a:t>hak kullanılamaz.</a:t>
            </a:r>
            <a:br>
              <a:rPr lang="tr-TR" dirty="0"/>
            </a:br>
            <a:r>
              <a:rPr lang="tr-TR" dirty="0"/>
              <a:t>b. Kıymetli evraktaki hakkın devredilebilmesi için mutlaka senedin</a:t>
            </a:r>
            <a:br>
              <a:rPr lang="tr-TR" dirty="0"/>
            </a:br>
            <a:r>
              <a:rPr lang="tr-TR" dirty="0"/>
              <a:t>de devri gerekmektedir; senet devredilmeden, kıymetli evraktaki</a:t>
            </a:r>
            <a:br>
              <a:rPr lang="tr-TR" dirty="0"/>
            </a:br>
            <a:r>
              <a:rPr lang="tr-TR" dirty="0"/>
              <a:t>hak devredilemez.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878373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94</Words>
  <Application>Microsoft Office PowerPoint</Application>
  <PresentationFormat>Geniş ekran</PresentationFormat>
  <Paragraphs>11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Kıymetli evrakın tarifi ve unsurları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13</cp:revision>
  <dcterms:created xsi:type="dcterms:W3CDTF">2017-02-13T10:15:49Z</dcterms:created>
  <dcterms:modified xsi:type="dcterms:W3CDTF">2017-02-14T20:07:48Z</dcterms:modified>
</cp:coreProperties>
</file>