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19" r:id="rId2"/>
    <p:sldId id="320" r:id="rId3"/>
    <p:sldId id="321" r:id="rId4"/>
    <p:sldId id="324" r:id="rId5"/>
    <p:sldId id="323" r:id="rId6"/>
    <p:sldId id="32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098"/>
    <p:restoredTop sz="91250" autoAdjust="0"/>
  </p:normalViewPr>
  <p:slideViewPr>
    <p:cSldViewPr snapToGrid="0" snapToObjects="1">
      <p:cViewPr>
        <p:scale>
          <a:sx n="75" d="100"/>
          <a:sy n="75" d="100"/>
        </p:scale>
        <p:origin x="1248" y="4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2/19/18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2/19/18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75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2/19/18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67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61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4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109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4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2/19/18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2/19/18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463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2/19/18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85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8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00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6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67E-47BA-954C-BFA0-2FBACE74D396}" type="slidenum">
              <a:rPr lang="en-US"/>
              <a:pPr/>
              <a:t>1</a:t>
            </a:fld>
            <a:endParaRPr lang="en-US"/>
          </a:p>
        </p:txBody>
      </p:sp>
      <p:sp>
        <p:nvSpPr>
          <p:cNvPr id="43010" name="Rectangle 1026"/>
          <p:cNvSpPr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eaLnBrk="1" hangingPunct="1"/>
            <a:endParaRPr lang="en-US" sz="38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/>
              <a:t>Strength of Materials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311039" y="3083649"/>
            <a:ext cx="8048681" cy="2169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• </a:t>
            </a:r>
            <a:r>
              <a:rPr lang="en-US" b="1" u="sng" dirty="0"/>
              <a:t>Stress and </a:t>
            </a:r>
            <a:r>
              <a:rPr lang="en-US" b="1" u="sng" dirty="0" smtClean="0"/>
              <a:t>strain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• </a:t>
            </a:r>
            <a:r>
              <a:rPr lang="en-US" b="1" u="sng" dirty="0"/>
              <a:t>Elastic </a:t>
            </a:r>
            <a:r>
              <a:rPr lang="en-US" b="1" u="sng" dirty="0" smtClean="0"/>
              <a:t>behavior/Plastic behavior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• </a:t>
            </a:r>
            <a:r>
              <a:rPr lang="en-US" b="1" u="sng" dirty="0"/>
              <a:t>Toughness and </a:t>
            </a:r>
            <a:r>
              <a:rPr lang="en-US" b="1" u="sng" dirty="0" smtClean="0"/>
              <a:t>ductility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 smtClean="0">
                <a:solidFill>
                  <a:srgbClr val="C00000"/>
                </a:solidFill>
              </a:rPr>
              <a:t>Hardness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 smtClean="0">
                <a:solidFill>
                  <a:srgbClr val="C00000"/>
                </a:solidFill>
              </a:rPr>
              <a:t>Design/Safety Factor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43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A508AF-A6E9-0E44-B01F-C6CAD39C74B1}" type="slidenum">
              <a:rPr lang="en-US"/>
              <a:pPr/>
              <a:t>2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/>
              <a:t>Hardness</a:t>
            </a:r>
            <a:endParaRPr lang="en-US" sz="2800" dirty="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53459" y="904350"/>
            <a:ext cx="7991474" cy="554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85750" indent="-28575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b="1" u="sng" dirty="0">
                <a:cs typeface="+mn-cs"/>
              </a:rPr>
              <a:t>Hardness </a:t>
            </a:r>
            <a:r>
              <a:rPr lang="en-US" b="1" u="sng" dirty="0" smtClean="0">
                <a:cs typeface="+mn-cs"/>
              </a:rPr>
              <a:t> </a:t>
            </a:r>
            <a:r>
              <a:rPr lang="en-US" dirty="0">
                <a:cs typeface="+mn-cs"/>
              </a:rPr>
              <a:t>- Measures the resistance of a material to </a:t>
            </a:r>
            <a:r>
              <a:rPr lang="en-US" dirty="0" smtClean="0">
                <a:cs typeface="+mn-cs"/>
              </a:rPr>
              <a:t>localized plastic deformation.</a:t>
            </a:r>
          </a:p>
          <a:p>
            <a:pPr marL="285750" indent="-28575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dirty="0" smtClean="0"/>
              <a:t>It represents resistance to scratching/indentation and a qualitative measure of the strength of the material.</a:t>
            </a:r>
          </a:p>
          <a:p>
            <a:pPr marL="285750" indent="-28575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b="1" i="1" dirty="0" smtClean="0"/>
              <a:t>Hardness Tests:</a:t>
            </a:r>
            <a:endParaRPr lang="en-US" dirty="0" smtClean="0">
              <a:cs typeface="+mn-cs"/>
            </a:endParaRPr>
          </a:p>
          <a:p>
            <a:pPr marL="1200150" lvl="2" indent="-285750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dirty="0" smtClean="0"/>
              <a:t>Simple and inexpensive</a:t>
            </a:r>
          </a:p>
          <a:p>
            <a:pPr marL="1200150" lvl="2" indent="-285750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dirty="0" smtClean="0">
                <a:cs typeface="+mn-cs"/>
              </a:rPr>
              <a:t>Nondestructive</a:t>
            </a:r>
          </a:p>
          <a:p>
            <a:pPr marL="1200150" lvl="2" indent="-285750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dirty="0" smtClean="0"/>
              <a:t>It allows to estimate other mechanical properties (tensile strength)</a:t>
            </a:r>
          </a:p>
          <a:p>
            <a:pPr marL="2571750" lvl="5" indent="-285750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dirty="0" smtClean="0">
                <a:cs typeface="+mn-cs"/>
              </a:rPr>
              <a:t>TS (MPa) = 3.45 x HB       (for most steels)</a:t>
            </a:r>
            <a:endParaRPr lang="en-US" dirty="0">
              <a:cs typeface="+mn-cs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5046133" y="5317067"/>
            <a:ext cx="321734" cy="32173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046133" y="5675868"/>
            <a:ext cx="2553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err="1" smtClean="0"/>
              <a:t>Brinell</a:t>
            </a:r>
            <a:r>
              <a:rPr lang="en-US" sz="1400" b="1" i="1" dirty="0" smtClean="0"/>
              <a:t> hardness number </a:t>
            </a:r>
            <a:endParaRPr lang="en-US" sz="1400" b="1" i="1" dirty="0"/>
          </a:p>
        </p:txBody>
      </p:sp>
    </p:spTree>
    <p:extLst>
      <p:ext uri="{BB962C8B-B14F-4D97-AF65-F5344CB8AC3E}">
        <p14:creationId xmlns:p14="http://schemas.microsoft.com/office/powerpoint/2010/main" val="214485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A508AF-A6E9-0E44-B01F-C6CAD39C74B1}" type="slidenum">
              <a:rPr lang="en-US"/>
              <a:pPr/>
              <a:t>3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/>
              <a:t>Hardness: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4"/>
              <p:cNvSpPr>
                <a:spLocks noChangeArrowheads="1"/>
              </p:cNvSpPr>
              <p:nvPr/>
            </p:nvSpPr>
            <p:spPr bwMode="auto">
              <a:xfrm>
                <a:off x="271990" y="633417"/>
                <a:ext cx="7856010" cy="36544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285750" indent="-285750" algn="just" eaLnBrk="1" hangingPunct="1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b="1" u="sng" dirty="0" smtClean="0">
                    <a:cs typeface="+mn-cs"/>
                  </a:rPr>
                  <a:t>Macro-hardness</a:t>
                </a:r>
                <a:r>
                  <a:rPr lang="en-US" dirty="0" smtClean="0">
                    <a:cs typeface="+mn-cs"/>
                  </a:rPr>
                  <a:t>: </a:t>
                </a:r>
                <a:r>
                  <a:rPr lang="en-US" dirty="0" smtClean="0"/>
                  <a:t>H</a:t>
                </a:r>
                <a:r>
                  <a:rPr lang="en-US" dirty="0" smtClean="0">
                    <a:cs typeface="+mn-cs"/>
                  </a:rPr>
                  <a:t>ardness </a:t>
                </a:r>
                <a:r>
                  <a:rPr lang="en-US" dirty="0">
                    <a:cs typeface="+mn-cs"/>
                  </a:rPr>
                  <a:t>of materials measured using loads </a:t>
                </a:r>
                <a:r>
                  <a:rPr lang="en-US" dirty="0" smtClean="0">
                    <a:cs typeface="+mn-cs"/>
                  </a:rPr>
                  <a:t>&gt; 2 </a:t>
                </a:r>
                <a:r>
                  <a:rPr lang="en-US" dirty="0">
                    <a:cs typeface="+mn-cs"/>
                  </a:rPr>
                  <a:t>N</a:t>
                </a:r>
                <a:r>
                  <a:rPr lang="en-US" dirty="0" smtClean="0">
                    <a:cs typeface="+mn-cs"/>
                  </a:rPr>
                  <a:t>.</a:t>
                </a:r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i="1" dirty="0" err="1" smtClean="0"/>
                  <a:t>Brinell</a:t>
                </a:r>
                <a:r>
                  <a:rPr lang="en-US" i="1" dirty="0" smtClean="0"/>
                  <a:t> and Rockwell Tests (Different indenters are used)</a:t>
                </a:r>
              </a:p>
              <a:p>
                <a:pPr marL="1200150" lvl="2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𝐻𝐵</m:t>
                    </m:r>
                    <m:r>
                      <a:rPr lang="en-US" sz="2000" i="1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  <m:r>
                          <a:rPr lang="en-US" sz="2000" i="1">
                            <a:latin typeface="Cambria Math" charset="0"/>
                          </a:rPr>
                          <m:t>𝐹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𝜋</m:t>
                        </m:r>
                        <m:r>
                          <a:rPr lang="en-US" sz="2000" i="1">
                            <a:latin typeface="Cambria Math" charset="0"/>
                          </a:rPr>
                          <m:t>𝐷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charset="0"/>
                              </a:rPr>
                              <m:t>𝐷</m:t>
                            </m:r>
                            <m:r>
                              <a:rPr lang="en-US" sz="2000" i="1">
                                <a:latin typeface="Cambria Math" charset="0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n-US" sz="2000" i="1">
                                    <a:latin typeface="Cambria Math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𝐷</m:t>
                                    </m:r>
                                  </m:e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000" i="1">
                                    <a:latin typeface="Cambria Math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en-US" sz="2000" i="1">
                                        <a:latin typeface="Cambria Math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𝐷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rad>
                          </m:e>
                        </m:d>
                      </m:den>
                    </m:f>
                  </m:oMath>
                </a14:m>
                <a:r>
                  <a:rPr lang="en-US" sz="2400" dirty="0" smtClean="0"/>
                  <a:t>	</a:t>
                </a:r>
                <a:endParaRPr lang="en-US" i="1" dirty="0"/>
              </a:p>
              <a:p>
                <a:pPr marL="285750" indent="-285750" algn="just" eaLnBrk="1" hangingPunct="1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endParaRPr lang="en-US" b="1" u="sng" dirty="0" smtClean="0">
                  <a:cs typeface="+mn-cs"/>
                </a:endParaRPr>
              </a:p>
              <a:p>
                <a:pPr marL="285750" indent="-285750" algn="just" eaLnBrk="1" hangingPunct="1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b="1" u="sng" dirty="0" smtClean="0">
                    <a:cs typeface="+mn-cs"/>
                  </a:rPr>
                  <a:t>Micro-hardness: </a:t>
                </a:r>
                <a:r>
                  <a:rPr lang="en-US" dirty="0">
                    <a:cs typeface="+mn-cs"/>
                  </a:rPr>
                  <a:t>Hardness of materials typically measured </a:t>
                </a:r>
                <a:r>
                  <a:rPr lang="en-US" dirty="0" smtClean="0">
                    <a:cs typeface="+mn-cs"/>
                  </a:rPr>
                  <a:t>using </a:t>
                </a:r>
                <a:r>
                  <a:rPr lang="en-US" dirty="0">
                    <a:cs typeface="+mn-cs"/>
                  </a:rPr>
                  <a:t>loads less than 2 N </a:t>
                </a:r>
                <a:endParaRPr lang="en-US" dirty="0" smtClean="0">
                  <a:cs typeface="+mn-cs"/>
                </a:endParaRPr>
              </a:p>
              <a:p>
                <a:pPr marL="1200150" lvl="2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dirty="0" err="1" smtClean="0">
                    <a:cs typeface="+mn-cs"/>
                  </a:rPr>
                  <a:t>Knoop</a:t>
                </a:r>
                <a:r>
                  <a:rPr lang="en-US" dirty="0" smtClean="0">
                    <a:cs typeface="+mn-cs"/>
                  </a:rPr>
                  <a:t> </a:t>
                </a:r>
                <a:r>
                  <a:rPr lang="en-US" dirty="0">
                    <a:cs typeface="+mn-cs"/>
                  </a:rPr>
                  <a:t>(HK</a:t>
                </a:r>
                <a:r>
                  <a:rPr lang="en-US" dirty="0" smtClean="0">
                    <a:cs typeface="+mn-cs"/>
                  </a:rPr>
                  <a:t>)</a:t>
                </a:r>
              </a:p>
              <a:p>
                <a:pPr marL="1200150" lvl="2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dirty="0" smtClean="0"/>
                  <a:t>Vickers (HV)</a:t>
                </a:r>
                <a:endParaRPr lang="en-US" dirty="0">
                  <a:cs typeface="+mn-cs"/>
                </a:endParaRPr>
              </a:p>
              <a:p>
                <a:pPr marL="285750" indent="-285750" algn="just" eaLnBrk="1" hangingPunct="1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b="1" u="sng" dirty="0" smtClean="0">
                    <a:cs typeface="+mn-cs"/>
                  </a:rPr>
                  <a:t>Nano-hardness:</a:t>
                </a:r>
                <a:r>
                  <a:rPr lang="en-US" dirty="0" smtClean="0">
                    <a:cs typeface="+mn-cs"/>
                  </a:rPr>
                  <a:t> </a:t>
                </a:r>
                <a:r>
                  <a:rPr lang="en-US" dirty="0">
                    <a:cs typeface="+mn-cs"/>
                  </a:rPr>
                  <a:t>Hardness of materials measured at 1–10 nm length scale using extremely small (~100 µN) forces.</a:t>
                </a:r>
              </a:p>
            </p:txBody>
          </p:sp>
        </mc:Choice>
        <mc:Fallback xmlns="">
          <p:sp>
            <p:nvSpPr>
              <p:cNvPr id="11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1990" y="633417"/>
                <a:ext cx="7856010" cy="3654425"/>
              </a:xfrm>
              <a:prstGeom prst="rect">
                <a:avLst/>
              </a:prstGeom>
              <a:blipFill rotWithShape="0">
                <a:blip r:embed="rId2"/>
                <a:stretch>
                  <a:fillRect l="-543" r="-699" b="-602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4644144" y="2440774"/>
            <a:ext cx="321434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HB: </a:t>
            </a:r>
            <a:r>
              <a:rPr lang="en-US" sz="1400" dirty="0" err="1" smtClean="0"/>
              <a:t>Brinell</a:t>
            </a:r>
            <a:r>
              <a:rPr lang="en-US" sz="1400" dirty="0" smtClean="0"/>
              <a:t> hardness number</a:t>
            </a:r>
          </a:p>
          <a:p>
            <a:r>
              <a:rPr lang="en-US" sz="1400" dirty="0" smtClean="0"/>
              <a:t>F: Applied load (kg)</a:t>
            </a:r>
          </a:p>
          <a:p>
            <a:r>
              <a:rPr lang="en-US" sz="1400" dirty="0" smtClean="0"/>
              <a:t>D: Diameter of indenter (mm)</a:t>
            </a:r>
          </a:p>
          <a:p>
            <a:r>
              <a:rPr lang="en-US" sz="1400" dirty="0" smtClean="0"/>
              <a:t>D</a:t>
            </a:r>
            <a:r>
              <a:rPr lang="en-US" sz="1400" baseline="-25000" dirty="0" smtClean="0"/>
              <a:t>i</a:t>
            </a:r>
            <a:r>
              <a:rPr lang="en-US" sz="1400" dirty="0" smtClean="0"/>
              <a:t>: Diameter of the impression (mm)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1113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B9794D-4742-6A4C-804A-87FB436232F1}" type="slidenum">
              <a:rPr lang="en-US"/>
              <a:pPr/>
              <a:t>4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14530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/>
              <a:t>Variability of Materials Properties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4"/>
              <p:cNvSpPr>
                <a:spLocks noChangeArrowheads="1"/>
              </p:cNvSpPr>
              <p:nvPr/>
            </p:nvSpPr>
            <p:spPr bwMode="auto">
              <a:xfrm>
                <a:off x="153459" y="904350"/>
                <a:ext cx="7991474" cy="5547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285750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sz="2000" dirty="0" smtClean="0"/>
                  <a:t>Measured </a:t>
                </a:r>
                <a:r>
                  <a:rPr lang="en-US" sz="2000" dirty="0"/>
                  <a:t>materials properties (</a:t>
                </a:r>
                <a:r>
                  <a:rPr lang="en-US" sz="2000" dirty="0" smtClean="0"/>
                  <a:t>density, modulus of elasticity, electrical conductivity) can scatter by the effects of;</a:t>
                </a:r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sz="2000" dirty="0" smtClean="0"/>
                  <a:t>Test method,</a:t>
                </a:r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sz="2000" dirty="0" smtClean="0"/>
                  <a:t>Variation in specimen fabrication procedure,</a:t>
                </a:r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sz="2000" dirty="0"/>
                  <a:t>Apparatus </a:t>
                </a:r>
                <a:r>
                  <a:rPr lang="en-US" sz="2000" dirty="0" smtClean="0"/>
                  <a:t>calibration,</a:t>
                </a:r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sz="2000" dirty="0" smtClean="0"/>
                  <a:t>Operator bias,</a:t>
                </a:r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sz="2000" dirty="0" smtClean="0"/>
                  <a:t>In-</a:t>
                </a:r>
                <a:r>
                  <a:rPr lang="en-US" sz="2000" dirty="0" err="1" smtClean="0"/>
                  <a:t>homogenities</a:t>
                </a:r>
                <a:r>
                  <a:rPr lang="en-US" sz="2000" dirty="0" smtClean="0"/>
                  <a:t> among the samples.</a:t>
                </a:r>
                <a:endParaRPr lang="en-US" sz="2000" i="1" dirty="0"/>
              </a:p>
              <a:p>
                <a:pPr lvl="1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defRPr/>
                </a:pPr>
                <a:r>
                  <a:rPr lang="en-US" sz="2000" i="1" u="sng" dirty="0" smtClean="0"/>
                  <a:t>The average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 u="sng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sz="2000" i="1" u="sng">
                            <a:latin typeface="Cambria Math" charset="0"/>
                          </a:rPr>
                          <m:t>𝑥</m:t>
                        </m:r>
                      </m:e>
                    </m:acc>
                    <m:r>
                      <a:rPr lang="en-US" sz="2000" b="0" i="1" u="sng" smtClean="0">
                        <a:latin typeface="Cambria Math" charset="0"/>
                      </a:rPr>
                      <m:t> </m:t>
                    </m:r>
                    <m:r>
                      <a:rPr lang="en-US" sz="2000" b="0" i="1" u="sng" smtClean="0">
                        <a:latin typeface="Cambria Math" charset="0"/>
                      </a:rPr>
                      <m:t>𝑜𝑓</m:t>
                    </m:r>
                    <m:r>
                      <a:rPr lang="en-US" sz="2000" b="0" i="1" u="sng" smtClean="0">
                        <a:latin typeface="Cambria Math" charset="0"/>
                      </a:rPr>
                      <m:t> </m:t>
                    </m:r>
                    <m:r>
                      <a:rPr lang="en-US" sz="2000" b="0" i="1" u="sng" smtClean="0">
                        <a:latin typeface="Cambria Math" charset="0"/>
                      </a:rPr>
                      <m:t>𝑠𝑜𝑚𝑒</m:t>
                    </m:r>
                    <m:r>
                      <a:rPr lang="en-US" sz="2000" b="0" i="1" u="sng" smtClean="0">
                        <a:latin typeface="Cambria Math" charset="0"/>
                      </a:rPr>
                      <m:t> </m:t>
                    </m:r>
                  </m:oMath>
                </a14:m>
                <a:r>
                  <a:rPr lang="en-US" sz="2000" i="1" u="sng" dirty="0" smtClean="0"/>
                  <a:t>properties:</a:t>
                </a:r>
                <a:endParaRPr lang="en-US" sz="2000" i="1" u="sng" dirty="0"/>
              </a:p>
              <a:p>
                <a:pPr lvl="1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defRPr/>
                </a:pPr>
                <a:r>
                  <a:rPr lang="en-US" sz="2400" dirty="0" smtClean="0"/>
                  <a:t>					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charset="0"/>
                          </a:rPr>
                          <m:t>𝑥</m:t>
                        </m:r>
                      </m:e>
                    </m:acc>
                    <m:r>
                      <a:rPr lang="en-US" sz="2400" i="1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ctrlPr>
                              <a:rPr lang="en-US" sz="2400" i="1">
                                <a:latin typeface="Cambria Math" charset="0"/>
                              </a:rPr>
                            </m:ctrlPr>
                          </m:naryPr>
                          <m:sub>
                            <m:r>
                              <a:rPr lang="en-US" sz="2400" i="1">
                                <a:latin typeface="Cambria Math" charset="0"/>
                              </a:rPr>
                              <m:t>𝑖</m:t>
                            </m:r>
                            <m:r>
                              <a:rPr lang="en-US" sz="2400" i="1">
                                <a:latin typeface="Cambria Math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2400" i="1">
                                <a:latin typeface="Cambria Math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sz="2400" i="1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en-US" sz="2400" i="1">
                            <a:latin typeface="Cambria Math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400" dirty="0" smtClean="0"/>
                  <a:t> 			</a:t>
                </a:r>
              </a:p>
              <a:p>
                <a:pPr lvl="1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defRPr/>
                </a:pPr>
                <a:r>
                  <a:rPr lang="en-US" sz="1600" dirty="0" smtClean="0"/>
                  <a:t>x</a:t>
                </a:r>
                <a:r>
                  <a:rPr lang="en-US" sz="1600" baseline="-25000" dirty="0" smtClean="0"/>
                  <a:t>i</a:t>
                </a:r>
                <a:r>
                  <a:rPr lang="en-US" sz="1600" dirty="0" smtClean="0"/>
                  <a:t> : the value of measurement and n: the number of measurements</a:t>
                </a:r>
                <a:endParaRPr lang="en-US" sz="1600" dirty="0"/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endParaRPr lang="en-US" sz="2000" dirty="0" smtClean="0"/>
              </a:p>
            </p:txBody>
          </p:sp>
        </mc:Choice>
        <mc:Fallback xmlns="">
          <p:sp>
            <p:nvSpPr>
              <p:cNvPr id="7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3459" y="904350"/>
                <a:ext cx="7991474" cy="5547250"/>
              </a:xfrm>
              <a:prstGeom prst="rect">
                <a:avLst/>
              </a:prstGeom>
              <a:blipFill rotWithShape="0">
                <a:blip r:embed="rId2"/>
                <a:stretch>
                  <a:fillRect l="-686" r="-83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298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B9794D-4742-6A4C-804A-87FB436232F1}" type="slidenum">
              <a:rPr lang="en-US"/>
              <a:pPr/>
              <a:t>5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14530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/>
              <a:t>Design or Safety Factor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30120" y="920492"/>
                <a:ext cx="7873998" cy="55860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/>
                  <a:buChar char="•"/>
                </a:pPr>
                <a:r>
                  <a:rPr lang="en-US" sz="2000" dirty="0" smtClean="0"/>
                  <a:t>Design approach should be applied to protect against unanticipated failure caused by;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/>
                  <a:buChar char="•"/>
                </a:pPr>
                <a:r>
                  <a:rPr lang="en-US" sz="2000" dirty="0"/>
                  <a:t>v</a:t>
                </a:r>
                <a:r>
                  <a:rPr lang="en-US" sz="2000" dirty="0" smtClean="0"/>
                  <a:t>ariability in measured mechanical properties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/>
                  <a:buChar char="•"/>
                </a:pPr>
                <a:r>
                  <a:rPr lang="en-US" sz="2000" dirty="0"/>
                  <a:t>i</a:t>
                </a:r>
                <a:r>
                  <a:rPr lang="en-US" sz="2000" dirty="0" smtClean="0"/>
                  <a:t>mperfections that were introduced through processing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/>
                  <a:buChar char="•"/>
                </a:pPr>
                <a:r>
                  <a:rPr lang="en-US" sz="2000" dirty="0"/>
                  <a:t>d</a:t>
                </a:r>
                <a:r>
                  <a:rPr lang="en-US" sz="2000" dirty="0" smtClean="0"/>
                  <a:t>amage during  service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/>
                  <a:buChar char="•"/>
                </a:pPr>
                <a:endParaRPr lang="en-US" sz="2000" dirty="0"/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000" b="1" i="1" dirty="0" smtClean="0">
                    <a:solidFill>
                      <a:srgbClr val="FF0000"/>
                    </a:solidFill>
                  </a:rPr>
                  <a:t>Design stress, 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	</a:t>
                </a:r>
                <a:r>
                  <a:rPr lang="en-US" sz="2000" b="1" dirty="0" smtClean="0">
                    <a:solidFill>
                      <a:srgbClr val="FF0000"/>
                    </a:solidFill>
                  </a:rPr>
                  <a:t>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𝑑</m:t>
                        </m:r>
                      </m:sub>
                    </m:sSub>
                    <m:r>
                      <a:rPr lang="en-US" sz="2400" i="1">
                        <a:latin typeface="Cambria Math" charset="0"/>
                      </a:rPr>
                      <m:t>=</m:t>
                    </m:r>
                    <m:r>
                      <a:rPr lang="en-US" sz="2400" i="1">
                        <a:latin typeface="Cambria Math" charset="0"/>
                      </a:rPr>
                      <m:t>𝑁</m:t>
                    </m:r>
                    <m:sSub>
                      <m:sSubPr>
                        <m:ctrlPr>
                          <a:rPr lang="en-US" sz="24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𝑐</m:t>
                        </m:r>
                      </m:sub>
                    </m:sSub>
                  </m:oMath>
                </a14:m>
                <a:endParaRPr lang="en-US" sz="2400" dirty="0" smtClean="0"/>
              </a:p>
              <a:p>
                <a:r>
                  <a:rPr lang="en-US" sz="2000" dirty="0"/>
                  <a:t>w</a:t>
                </a:r>
                <a:r>
                  <a:rPr lang="en-US" sz="2000" dirty="0" smtClean="0"/>
                  <a:t>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000" i="1">
                            <a:latin typeface="Cambria Math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000" dirty="0" smtClean="0"/>
                  <a:t> is calculated stress level and N is design factor (&gt;1)</a:t>
                </a:r>
              </a:p>
              <a:p>
                <a:endParaRPr lang="en-US" sz="2000" dirty="0"/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000" b="1" i="1" dirty="0" smtClean="0">
                    <a:solidFill>
                      <a:srgbClr val="FF0000"/>
                    </a:solidFill>
                  </a:rPr>
                  <a:t>Safe (working) stress,</a:t>
                </a:r>
                <a:r>
                  <a:rPr lang="en-US" sz="2000" i="1" dirty="0"/>
                  <a:t> </a:t>
                </a:r>
                <a:r>
                  <a:rPr lang="en-US" sz="2000" dirty="0" smtClean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𝑤</m:t>
                        </m:r>
                      </m:sub>
                    </m:sSub>
                    <m:r>
                      <a:rPr lang="en-US" sz="2400" i="1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400" i="1">
                                <a:latin typeface="Cambria Math" charset="0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en-US" sz="2400" i="1">
                            <a:latin typeface="Cambria Math" charset="0"/>
                          </a:rPr>
                          <m:t>𝑁</m:t>
                        </m:r>
                      </m:den>
                    </m:f>
                  </m:oMath>
                </a14:m>
                <a:endParaRPr lang="en-US" sz="2400" dirty="0"/>
              </a:p>
              <a:p>
                <a:endParaRPr lang="en-US" sz="2000" dirty="0" smtClean="0"/>
              </a:p>
              <a:p>
                <a:r>
                  <a:rPr lang="en-US" sz="20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000" b="0" i="1" smtClean="0">
                            <a:latin typeface="Cambria Math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2000" dirty="0"/>
                  <a:t> is </a:t>
                </a:r>
                <a:r>
                  <a:rPr lang="en-US" sz="2000" dirty="0" smtClean="0"/>
                  <a:t>yield strength.</a:t>
                </a:r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120" y="920492"/>
                <a:ext cx="7873998" cy="5586081"/>
              </a:xfrm>
              <a:prstGeom prst="rect">
                <a:avLst/>
              </a:prstGeom>
              <a:blipFill rotWithShape="0">
                <a:blip r:embed="rId2"/>
                <a:stretch>
                  <a:fillRect l="-774" r="-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224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 smtClean="0">
                <a:latin typeface="Cambria" charset="0"/>
                <a:ea typeface="ＭＳ 明朝" charset="-128"/>
                <a:cs typeface="Arial" charset="0"/>
              </a:rPr>
              <a:t>William 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59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8775</TotalTime>
  <Words>252</Words>
  <Application>Microsoft Macintosh PowerPoint</Application>
  <PresentationFormat>On-screen Show (4:3)</PresentationFormat>
  <Paragraphs>61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Calibri</vt:lpstr>
      <vt:lpstr>Cambria</vt:lpstr>
      <vt:lpstr>Cambria Math</vt:lpstr>
      <vt:lpstr>Century Schoolbook</vt:lpstr>
      <vt:lpstr>ＭＳ 明朝</vt:lpstr>
      <vt:lpstr>Times New Roman</vt:lpstr>
      <vt:lpstr>Wingdings 2</vt:lpstr>
      <vt:lpstr>Arial</vt:lpstr>
      <vt:lpstr>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168</cp:revision>
  <dcterms:created xsi:type="dcterms:W3CDTF">2014-01-14T11:21:41Z</dcterms:created>
  <dcterms:modified xsi:type="dcterms:W3CDTF">2018-02-19T02:07:27Z</dcterms:modified>
</cp:coreProperties>
</file>