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2" r:id="rId2"/>
    <p:sldId id="326" r:id="rId3"/>
    <p:sldId id="313" r:id="rId4"/>
    <p:sldId id="327" r:id="rId5"/>
    <p:sldId id="274" r:id="rId6"/>
    <p:sldId id="328" r:id="rId7"/>
    <p:sldId id="282" r:id="rId8"/>
    <p:sldId id="329" r:id="rId9"/>
    <p:sldId id="283" r:id="rId10"/>
    <p:sldId id="370" r:id="rId11"/>
    <p:sldId id="275" r:id="rId12"/>
    <p:sldId id="372" r:id="rId13"/>
    <p:sldId id="278" r:id="rId14"/>
    <p:sldId id="281" r:id="rId15"/>
    <p:sldId id="289" r:id="rId16"/>
    <p:sldId id="383" r:id="rId17"/>
    <p:sldId id="384" r:id="rId18"/>
    <p:sldId id="386" r:id="rId19"/>
    <p:sldId id="330" r:id="rId20"/>
    <p:sldId id="373" r:id="rId21"/>
    <p:sldId id="33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AD0384-A2CC-465A-A5BB-36B098D17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132522"/>
            <a:ext cx="11807687" cy="65598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200" b="1" dirty="0" err="1"/>
              <a:t>Herbistler</a:t>
            </a:r>
            <a:r>
              <a:rPr lang="en-GB" sz="3200" b="1" dirty="0"/>
              <a:t> </a:t>
            </a:r>
            <a:r>
              <a:rPr lang="en-GB" sz="3200" b="1" dirty="0" err="1"/>
              <a:t>pinositoz</a:t>
            </a:r>
            <a:r>
              <a:rPr lang="en-GB" sz="3200" b="1" dirty="0"/>
              <a:t> </a:t>
            </a:r>
            <a:r>
              <a:rPr lang="en-GB" sz="3200" b="1" dirty="0" err="1"/>
              <a:t>ile</a:t>
            </a:r>
            <a:r>
              <a:rPr lang="en-GB" sz="3200" b="1" dirty="0"/>
              <a:t> </a:t>
            </a:r>
            <a:r>
              <a:rPr lang="en-GB" sz="3200" b="1" dirty="0" err="1"/>
              <a:t>hücre</a:t>
            </a:r>
            <a:r>
              <a:rPr lang="en-GB" sz="3200" b="1" dirty="0"/>
              <a:t> </a:t>
            </a:r>
            <a:r>
              <a:rPr lang="en-GB" sz="3200" b="1" dirty="0" err="1"/>
              <a:t>zarından</a:t>
            </a:r>
            <a:r>
              <a:rPr lang="en-GB" sz="3200" b="1" dirty="0"/>
              <a:t> </a:t>
            </a:r>
            <a:r>
              <a:rPr lang="en-GB" sz="3200" b="1" dirty="0" err="1"/>
              <a:t>geçer</a:t>
            </a:r>
            <a:r>
              <a:rPr lang="en-GB" sz="3200" b="1" dirty="0"/>
              <a:t>. </a:t>
            </a:r>
            <a:r>
              <a:rPr lang="en-GB" sz="3200" dirty="0" err="1"/>
              <a:t>Herbisit</a:t>
            </a:r>
            <a:r>
              <a:rPr lang="en-GB" sz="3200" dirty="0"/>
              <a:t> </a:t>
            </a:r>
            <a:r>
              <a:rPr lang="en-GB" sz="3200" dirty="0" err="1"/>
              <a:t>iyonları</a:t>
            </a:r>
            <a:r>
              <a:rPr lang="en-GB" sz="3200" dirty="0"/>
              <a:t> </a:t>
            </a:r>
            <a:r>
              <a:rPr lang="en-GB" sz="3200" dirty="0" err="1"/>
              <a:t>plazma</a:t>
            </a:r>
            <a:r>
              <a:rPr lang="en-GB" sz="3200" dirty="0"/>
              <a:t> </a:t>
            </a:r>
            <a:r>
              <a:rPr lang="en-GB" sz="3200" dirty="0" err="1"/>
              <a:t>zarının</a:t>
            </a:r>
            <a:r>
              <a:rPr lang="en-GB" sz="3200" dirty="0"/>
              <a:t> </a:t>
            </a:r>
            <a:r>
              <a:rPr lang="en-GB" sz="3200" dirty="0" err="1"/>
              <a:t>dışında</a:t>
            </a:r>
            <a:r>
              <a:rPr lang="en-GB" sz="3200" dirty="0"/>
              <a:t> </a:t>
            </a:r>
            <a:r>
              <a:rPr lang="en-GB" sz="3200" dirty="0" err="1"/>
              <a:t>dizilirler</a:t>
            </a:r>
            <a:r>
              <a:rPr lang="en-GB" sz="3200" dirty="0"/>
              <a:t>.  </a:t>
            </a:r>
            <a:r>
              <a:rPr lang="en-GB" sz="3200" dirty="0" err="1"/>
              <a:t>Membran</a:t>
            </a:r>
            <a:r>
              <a:rPr lang="en-GB" sz="3200" dirty="0"/>
              <a:t> </a:t>
            </a:r>
            <a:r>
              <a:rPr lang="en-GB" sz="3200" dirty="0" err="1"/>
              <a:t>balon</a:t>
            </a:r>
            <a:r>
              <a:rPr lang="en-GB" sz="3200" dirty="0"/>
              <a:t> </a:t>
            </a:r>
            <a:r>
              <a:rPr lang="en-GB" sz="3200" dirty="0" err="1"/>
              <a:t>benzeri</a:t>
            </a:r>
            <a:r>
              <a:rPr lang="en-GB" sz="3200" dirty="0"/>
              <a:t> </a:t>
            </a:r>
            <a:r>
              <a:rPr lang="en-GB" sz="3200" dirty="0" err="1"/>
              <a:t>bir</a:t>
            </a:r>
            <a:r>
              <a:rPr lang="en-GB" sz="3200" dirty="0"/>
              <a:t> </a:t>
            </a:r>
            <a:r>
              <a:rPr lang="en-GB" sz="3200" dirty="0" err="1"/>
              <a:t>vezikül</a:t>
            </a:r>
            <a:r>
              <a:rPr lang="en-GB" sz="3200" dirty="0"/>
              <a:t> (</a:t>
            </a:r>
            <a:r>
              <a:rPr lang="en-GB" sz="3200" dirty="0" err="1"/>
              <a:t>bazen</a:t>
            </a:r>
            <a:r>
              <a:rPr lang="en-GB" sz="3200" dirty="0"/>
              <a:t> </a:t>
            </a:r>
            <a:r>
              <a:rPr lang="en-GB" sz="3200" dirty="0" err="1"/>
              <a:t>membran</a:t>
            </a:r>
            <a:r>
              <a:rPr lang="en-GB" sz="3200" dirty="0"/>
              <a:t> </a:t>
            </a:r>
            <a:r>
              <a:rPr lang="en-GB" sz="3200" dirty="0" err="1"/>
              <a:t>vesikülasyonu</a:t>
            </a:r>
            <a:r>
              <a:rPr lang="en-GB" sz="3200" dirty="0"/>
              <a:t> </a:t>
            </a:r>
            <a:r>
              <a:rPr lang="en-GB" sz="3200" dirty="0" err="1"/>
              <a:t>olarak</a:t>
            </a:r>
            <a:r>
              <a:rPr lang="en-GB" sz="3200" dirty="0"/>
              <a:t> </a:t>
            </a:r>
            <a:r>
              <a:rPr lang="en-GB" sz="3200" dirty="0" err="1"/>
              <a:t>adlandırılır</a:t>
            </a:r>
            <a:r>
              <a:rPr lang="en-GB" sz="3200" dirty="0"/>
              <a:t>) </a:t>
            </a:r>
            <a:r>
              <a:rPr lang="en-GB" sz="3200" dirty="0" err="1"/>
              <a:t>oluşturmak</a:t>
            </a:r>
            <a:r>
              <a:rPr lang="en-GB" sz="3200" dirty="0"/>
              <a:t> </a:t>
            </a:r>
            <a:r>
              <a:rPr lang="en-GB" sz="3200" dirty="0" err="1"/>
              <a:t>için</a:t>
            </a:r>
            <a:r>
              <a:rPr lang="en-GB" sz="3200" dirty="0"/>
              <a:t> </a:t>
            </a:r>
            <a:r>
              <a:rPr lang="en-GB" sz="3200" dirty="0" err="1"/>
              <a:t>kendi</a:t>
            </a:r>
            <a:r>
              <a:rPr lang="en-GB" sz="3200" dirty="0"/>
              <a:t> </a:t>
            </a:r>
            <a:r>
              <a:rPr lang="en-GB" sz="3200" dirty="0" err="1"/>
              <a:t>üzerine</a:t>
            </a:r>
            <a:r>
              <a:rPr lang="en-GB" sz="3200" dirty="0"/>
              <a:t> </a:t>
            </a:r>
            <a:r>
              <a:rPr lang="en-GB" sz="3200" dirty="0" err="1"/>
              <a:t>katlanır</a:t>
            </a:r>
            <a:r>
              <a:rPr lang="en-GB" sz="3200" dirty="0"/>
              <a:t> (</a:t>
            </a:r>
            <a:r>
              <a:rPr lang="en-GB" sz="3200" dirty="0" err="1"/>
              <a:t>içe</a:t>
            </a:r>
            <a:r>
              <a:rPr lang="en-GB" sz="3200" dirty="0"/>
              <a:t> </a:t>
            </a:r>
            <a:r>
              <a:rPr lang="en-GB" sz="3200" dirty="0" err="1"/>
              <a:t>doğru</a:t>
            </a:r>
            <a:r>
              <a:rPr lang="en-GB" sz="3200" dirty="0"/>
              <a:t> </a:t>
            </a:r>
            <a:r>
              <a:rPr lang="en-GB" sz="3200" dirty="0" err="1"/>
              <a:t>şişkinlik</a:t>
            </a:r>
            <a:r>
              <a:rPr lang="en-GB" sz="3200" dirty="0"/>
              <a:t>). </a:t>
            </a:r>
            <a:r>
              <a:rPr lang="en-GB" sz="3200" dirty="0" err="1"/>
              <a:t>Vezikül</a:t>
            </a:r>
            <a:r>
              <a:rPr lang="en-GB" sz="3200" dirty="0"/>
              <a:t> </a:t>
            </a:r>
            <a:r>
              <a:rPr lang="en-GB" sz="3200" dirty="0" err="1"/>
              <a:t>daha</a:t>
            </a:r>
            <a:r>
              <a:rPr lang="en-GB" sz="3200" dirty="0"/>
              <a:t> </a:t>
            </a:r>
            <a:r>
              <a:rPr lang="en-GB" sz="3200" dirty="0" err="1"/>
              <a:t>sonra</a:t>
            </a:r>
            <a:r>
              <a:rPr lang="en-GB" sz="3200" dirty="0"/>
              <a:t> </a:t>
            </a:r>
            <a:r>
              <a:rPr lang="en-GB" sz="3200" dirty="0" err="1"/>
              <a:t>zardan</a:t>
            </a:r>
            <a:r>
              <a:rPr lang="en-GB" sz="3200" dirty="0"/>
              <a:t> </a:t>
            </a:r>
            <a:r>
              <a:rPr lang="en-GB" sz="3200" dirty="0" err="1"/>
              <a:t>ayrılır</a:t>
            </a:r>
            <a:r>
              <a:rPr lang="en-GB" sz="3200" dirty="0"/>
              <a:t> </a:t>
            </a:r>
            <a:r>
              <a:rPr lang="en-GB" sz="3200" dirty="0" err="1"/>
              <a:t>ve</a:t>
            </a:r>
            <a:r>
              <a:rPr lang="en-GB" sz="3200" dirty="0"/>
              <a:t> </a:t>
            </a:r>
            <a:r>
              <a:rPr lang="en-GB" sz="3200" dirty="0" err="1"/>
              <a:t>sitoplazmaya</a:t>
            </a:r>
            <a:r>
              <a:rPr lang="en-GB" sz="3200" dirty="0"/>
              <a:t> </a:t>
            </a:r>
            <a:r>
              <a:rPr lang="en-GB" sz="3200" dirty="0" err="1"/>
              <a:t>doğru</a:t>
            </a:r>
            <a:r>
              <a:rPr lang="en-GB" sz="3200" dirty="0"/>
              <a:t> </a:t>
            </a:r>
            <a:r>
              <a:rPr lang="en-GB" sz="3200" dirty="0" err="1"/>
              <a:t>hareket</a:t>
            </a:r>
            <a:r>
              <a:rPr lang="en-GB" sz="3200" dirty="0"/>
              <a:t> </a:t>
            </a:r>
            <a:r>
              <a:rPr lang="en-GB" sz="3200" dirty="0" err="1"/>
              <a:t>eder</a:t>
            </a:r>
            <a:r>
              <a:rPr lang="en-GB" sz="3200" dirty="0"/>
              <a:t>. </a:t>
            </a:r>
            <a:r>
              <a:rPr lang="en-GB" sz="3200" dirty="0" err="1"/>
              <a:t>İyonlar</a:t>
            </a:r>
            <a:r>
              <a:rPr lang="en-GB" sz="3200" dirty="0"/>
              <a:t> </a:t>
            </a:r>
            <a:r>
              <a:rPr lang="en-GB" sz="3200" dirty="0" err="1"/>
              <a:t>artık</a:t>
            </a:r>
            <a:r>
              <a:rPr lang="en-GB" sz="3200" dirty="0"/>
              <a:t> </a:t>
            </a:r>
            <a:r>
              <a:rPr lang="en-GB" sz="3200" dirty="0" err="1"/>
              <a:t>hücrenin</a:t>
            </a:r>
            <a:r>
              <a:rPr lang="en-GB" sz="3200" dirty="0"/>
              <a:t> </a:t>
            </a:r>
            <a:r>
              <a:rPr lang="en-GB" sz="3200" dirty="0" err="1"/>
              <a:t>içindedir</a:t>
            </a:r>
            <a:r>
              <a:rPr lang="en-GB" sz="3200" dirty="0"/>
              <a:t>.</a:t>
            </a:r>
            <a:r>
              <a:rPr lang="tr-TR" sz="3200" dirty="0"/>
              <a:t> </a:t>
            </a:r>
            <a:r>
              <a:rPr lang="en-GB" sz="3200" dirty="0" err="1"/>
              <a:t>Herbisit</a:t>
            </a:r>
            <a:r>
              <a:rPr lang="en-GB" sz="3200" dirty="0"/>
              <a:t> </a:t>
            </a:r>
            <a:r>
              <a:rPr lang="en-GB" sz="3200" dirty="0" err="1"/>
              <a:t>sitoplazmaya</a:t>
            </a:r>
            <a:r>
              <a:rPr lang="en-GB" sz="3200" dirty="0"/>
              <a:t> </a:t>
            </a:r>
            <a:r>
              <a:rPr lang="en-GB" sz="3200" dirty="0" err="1"/>
              <a:t>salındığında</a:t>
            </a:r>
            <a:r>
              <a:rPr lang="en-GB" sz="3200" dirty="0"/>
              <a:t> </a:t>
            </a:r>
            <a:r>
              <a:rPr lang="en-GB" sz="3200" dirty="0" err="1"/>
              <a:t>absorbsiyon</a:t>
            </a:r>
            <a:r>
              <a:rPr lang="en-GB" sz="3200" dirty="0"/>
              <a:t> </a:t>
            </a:r>
            <a:r>
              <a:rPr lang="en-GB" sz="3200" dirty="0" err="1"/>
              <a:t>tamamlanmış</a:t>
            </a:r>
            <a:r>
              <a:rPr lang="en-GB" sz="3200" dirty="0"/>
              <a:t> </a:t>
            </a:r>
            <a:r>
              <a:rPr lang="en-GB" sz="3200" dirty="0" err="1"/>
              <a:t>olur</a:t>
            </a:r>
            <a:r>
              <a:rPr lang="en-GB" sz="3200" dirty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66621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5" y="91440"/>
            <a:ext cx="11978639" cy="6675120"/>
          </a:xfrm>
        </p:spPr>
        <p:txBody>
          <a:bodyPr/>
          <a:lstStyle/>
          <a:p>
            <a:pPr marL="0" indent="0" algn="just">
              <a:buNone/>
            </a:pPr>
            <a:r>
              <a:rPr lang="tr-TR" sz="5400" dirty="0"/>
              <a:t>Her ne kadar yüksek sıcaklıklarda herbisit performansındaki azalma tam olarak anlaşılmasa da bu durum muhtemelen sıcaklık stresinin bitkideki </a:t>
            </a:r>
            <a:r>
              <a:rPr lang="tr-TR" sz="5400" dirty="0" err="1"/>
              <a:t>metabolik</a:t>
            </a:r>
            <a:r>
              <a:rPr lang="tr-TR" sz="5400" dirty="0"/>
              <a:t> süreçler üzerindeki genel etkisi ile ilgilidir.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5212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12EF8A-457A-4F83-927B-AB7C43240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70" y="159026"/>
            <a:ext cx="11847443" cy="65465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000" dirty="0"/>
              <a:t>Yaprak </a:t>
            </a:r>
            <a:r>
              <a:rPr lang="en-GB" sz="4000" dirty="0" err="1"/>
              <a:t>yüzeylerinde</a:t>
            </a:r>
            <a:r>
              <a:rPr lang="en-GB" sz="4000" dirty="0"/>
              <a:t> </a:t>
            </a:r>
            <a:r>
              <a:rPr lang="en-GB" sz="4000" dirty="0" err="1"/>
              <a:t>bol</a:t>
            </a:r>
            <a:r>
              <a:rPr lang="en-GB" sz="4000" dirty="0"/>
              <a:t> </a:t>
            </a:r>
            <a:r>
              <a:rPr lang="en-GB" sz="4000" dirty="0" err="1"/>
              <a:t>miktarda</a:t>
            </a:r>
            <a:r>
              <a:rPr lang="en-GB" sz="4000" dirty="0"/>
              <a:t> </a:t>
            </a:r>
            <a:r>
              <a:rPr lang="en-GB" sz="4000" b="1" dirty="0" err="1"/>
              <a:t>trikomlar</a:t>
            </a:r>
            <a:r>
              <a:rPr lang="en-GB" sz="4000" b="1" dirty="0"/>
              <a:t> (</a:t>
            </a:r>
            <a:r>
              <a:rPr lang="en-GB" sz="4000" b="1" dirty="0" err="1"/>
              <a:t>yaprak</a:t>
            </a:r>
            <a:r>
              <a:rPr lang="en-GB" sz="4000" b="1" dirty="0"/>
              <a:t> </a:t>
            </a:r>
            <a:r>
              <a:rPr lang="en-GB" sz="4000" b="1" dirty="0" err="1"/>
              <a:t>tüyleri</a:t>
            </a:r>
            <a:r>
              <a:rPr lang="en-GB" sz="4000" b="1" dirty="0"/>
              <a:t>)</a:t>
            </a:r>
            <a:r>
              <a:rPr lang="en-GB" sz="4000" dirty="0"/>
              <a:t> </a:t>
            </a:r>
            <a:r>
              <a:rPr lang="en-GB" sz="4000" dirty="0" err="1"/>
              <a:t>ve</a:t>
            </a:r>
            <a:r>
              <a:rPr lang="en-GB" sz="4000" dirty="0"/>
              <a:t> </a:t>
            </a:r>
            <a:r>
              <a:rPr lang="en-GB" sz="4000" b="1" dirty="0" err="1"/>
              <a:t>stomalar</a:t>
            </a:r>
            <a:r>
              <a:rPr lang="en-GB" sz="4000" b="1" dirty="0"/>
              <a:t> </a:t>
            </a:r>
            <a:r>
              <a:rPr lang="en-GB" sz="4000" b="1" dirty="0" err="1"/>
              <a:t>bulunmaktadır</a:t>
            </a:r>
            <a:r>
              <a:rPr lang="en-GB" sz="4000" b="1" dirty="0"/>
              <a:t>. </a:t>
            </a:r>
            <a:r>
              <a:rPr lang="en-GB" sz="4000" dirty="0" err="1"/>
              <a:t>Trikomların</a:t>
            </a:r>
            <a:r>
              <a:rPr lang="en-GB" sz="4000" dirty="0"/>
              <a:t> </a:t>
            </a:r>
            <a:r>
              <a:rPr lang="en-GB" sz="4000" dirty="0" err="1"/>
              <a:t>yaprak</a:t>
            </a:r>
            <a:r>
              <a:rPr lang="en-GB" sz="4000" dirty="0"/>
              <a:t> </a:t>
            </a:r>
            <a:r>
              <a:rPr lang="en-GB" sz="4000" dirty="0" err="1"/>
              <a:t>penetrasyonundaki</a:t>
            </a:r>
            <a:r>
              <a:rPr lang="en-GB" sz="4000" dirty="0"/>
              <a:t> </a:t>
            </a:r>
            <a:r>
              <a:rPr lang="en-GB" sz="4000" dirty="0" err="1"/>
              <a:t>rolü</a:t>
            </a:r>
            <a:r>
              <a:rPr lang="en-GB" sz="4000" dirty="0"/>
              <a:t> </a:t>
            </a:r>
            <a:r>
              <a:rPr lang="en-GB" sz="4000" dirty="0" err="1"/>
              <a:t>bilinmemektedir</a:t>
            </a:r>
            <a:r>
              <a:rPr lang="en-GB" sz="4000" dirty="0"/>
              <a:t>. </a:t>
            </a:r>
            <a:r>
              <a:rPr lang="en-GB" sz="4000" dirty="0" err="1"/>
              <a:t>Trikomlar</a:t>
            </a:r>
            <a:r>
              <a:rPr lang="en-GB" sz="4000" dirty="0"/>
              <a:t> </a:t>
            </a:r>
            <a:r>
              <a:rPr lang="en-GB" sz="4000" dirty="0" err="1"/>
              <a:t>bazı</a:t>
            </a:r>
            <a:r>
              <a:rPr lang="en-GB" sz="4000" dirty="0"/>
              <a:t> </a:t>
            </a:r>
            <a:r>
              <a:rPr lang="en-GB" sz="4000" dirty="0" err="1"/>
              <a:t>türlerin</a:t>
            </a:r>
            <a:r>
              <a:rPr lang="en-GB" sz="4000" dirty="0"/>
              <a:t> </a:t>
            </a:r>
            <a:r>
              <a:rPr lang="en-GB" sz="4000" dirty="0" err="1"/>
              <a:t>yaprakları</a:t>
            </a:r>
            <a:r>
              <a:rPr lang="en-GB" sz="4000" dirty="0"/>
              <a:t> </a:t>
            </a:r>
            <a:r>
              <a:rPr lang="en-GB" sz="4000" dirty="0" err="1"/>
              <a:t>üzerinde</a:t>
            </a:r>
            <a:r>
              <a:rPr lang="en-GB" sz="4000" dirty="0"/>
              <a:t> </a:t>
            </a:r>
            <a:r>
              <a:rPr lang="en-GB" sz="4000" dirty="0" err="1"/>
              <a:t>yoğun</a:t>
            </a:r>
            <a:r>
              <a:rPr lang="en-GB" sz="4000" dirty="0"/>
              <a:t>, </a:t>
            </a:r>
            <a:r>
              <a:rPr lang="en-GB" sz="4000" dirty="0" err="1"/>
              <a:t>nüfuz</a:t>
            </a:r>
            <a:r>
              <a:rPr lang="en-GB" sz="4000" dirty="0"/>
              <a:t> </a:t>
            </a:r>
            <a:r>
              <a:rPr lang="en-GB" sz="4000" dirty="0" err="1"/>
              <a:t>edilemez</a:t>
            </a:r>
            <a:r>
              <a:rPr lang="en-GB" sz="4000" dirty="0"/>
              <a:t> </a:t>
            </a:r>
            <a:r>
              <a:rPr lang="en-GB" sz="4000" dirty="0" err="1"/>
              <a:t>bir</a:t>
            </a:r>
            <a:r>
              <a:rPr lang="en-GB" sz="4000" dirty="0"/>
              <a:t> </a:t>
            </a:r>
            <a:r>
              <a:rPr lang="tr-TR" sz="4000" dirty="0"/>
              <a:t>tabaka </a:t>
            </a:r>
            <a:r>
              <a:rPr lang="en-GB" sz="4000" dirty="0" err="1"/>
              <a:t>oluşturabilir</a:t>
            </a:r>
            <a:r>
              <a:rPr lang="en-GB" sz="4000" dirty="0"/>
              <a:t> </a:t>
            </a:r>
            <a:r>
              <a:rPr lang="en-GB" sz="4000" dirty="0" err="1"/>
              <a:t>ve</a:t>
            </a:r>
            <a:r>
              <a:rPr lang="en-GB" sz="4000" dirty="0"/>
              <a:t> </a:t>
            </a:r>
            <a:r>
              <a:rPr lang="en-GB" sz="4000" dirty="0" err="1"/>
              <a:t>bu</a:t>
            </a:r>
            <a:r>
              <a:rPr lang="en-GB" sz="4000" dirty="0"/>
              <a:t> </a:t>
            </a:r>
            <a:r>
              <a:rPr lang="en-GB" sz="4000" dirty="0" err="1"/>
              <a:t>nedenle</a:t>
            </a:r>
            <a:r>
              <a:rPr lang="en-GB" sz="4000" dirty="0"/>
              <a:t> </a:t>
            </a:r>
            <a:r>
              <a:rPr lang="en-GB" sz="4000" dirty="0" err="1"/>
              <a:t>herbisit</a:t>
            </a:r>
            <a:r>
              <a:rPr lang="en-GB" sz="4000" dirty="0"/>
              <a:t> </a:t>
            </a:r>
            <a:r>
              <a:rPr lang="en-GB" sz="4000" dirty="0" err="1"/>
              <a:t>formülasyonunun</a:t>
            </a:r>
            <a:r>
              <a:rPr lang="en-GB" sz="4000" dirty="0"/>
              <a:t> </a:t>
            </a:r>
            <a:r>
              <a:rPr lang="en-GB" sz="4000" dirty="0" err="1"/>
              <a:t>kütikülaya</a:t>
            </a:r>
            <a:r>
              <a:rPr lang="en-GB" sz="4000" dirty="0"/>
              <a:t> </a:t>
            </a:r>
            <a:r>
              <a:rPr lang="en-GB" sz="4000" dirty="0" err="1"/>
              <a:t>geçişini</a:t>
            </a:r>
            <a:r>
              <a:rPr lang="en-GB" sz="4000" dirty="0"/>
              <a:t> </a:t>
            </a:r>
            <a:r>
              <a:rPr lang="en-GB" sz="4000" dirty="0" err="1"/>
              <a:t>önleyebildikleri</a:t>
            </a:r>
            <a:r>
              <a:rPr lang="en-GB" sz="4000" dirty="0"/>
              <a:t> </a:t>
            </a:r>
            <a:r>
              <a:rPr lang="en-GB" sz="4000" dirty="0" err="1"/>
              <a:t>veya</a:t>
            </a:r>
            <a:r>
              <a:rPr lang="en-GB" sz="4000" dirty="0"/>
              <a:t> </a:t>
            </a:r>
            <a:r>
              <a:rPr lang="en-GB" sz="4000" dirty="0" err="1"/>
              <a:t>yavaşlatabildikleri</a:t>
            </a:r>
            <a:r>
              <a:rPr lang="en-GB" sz="4000" dirty="0"/>
              <a:t> </a:t>
            </a:r>
            <a:r>
              <a:rPr lang="en-GB" sz="4000" dirty="0" err="1"/>
              <a:t>için</a:t>
            </a:r>
            <a:r>
              <a:rPr lang="en-GB" sz="4000" dirty="0"/>
              <a:t> </a:t>
            </a:r>
            <a:r>
              <a:rPr lang="en-GB" sz="4000" dirty="0" err="1"/>
              <a:t>herbisit</a:t>
            </a:r>
            <a:r>
              <a:rPr lang="en-GB" sz="4000" dirty="0"/>
              <a:t> </a:t>
            </a:r>
            <a:r>
              <a:rPr lang="en-GB" sz="4000" dirty="0" err="1"/>
              <a:t>alımına</a:t>
            </a:r>
            <a:r>
              <a:rPr lang="en-GB" sz="4000" dirty="0"/>
              <a:t> </a:t>
            </a:r>
            <a:r>
              <a:rPr lang="en-GB" sz="4000" dirty="0" err="1"/>
              <a:t>karşı</a:t>
            </a:r>
            <a:r>
              <a:rPr lang="en-GB" sz="4000" dirty="0"/>
              <a:t> </a:t>
            </a:r>
            <a:r>
              <a:rPr lang="en-GB" sz="4000" dirty="0" err="1"/>
              <a:t>başka</a:t>
            </a:r>
            <a:r>
              <a:rPr lang="en-GB" sz="4000" dirty="0"/>
              <a:t> </a:t>
            </a:r>
            <a:r>
              <a:rPr lang="en-GB" sz="4000" dirty="0" err="1"/>
              <a:t>bir</a:t>
            </a:r>
            <a:r>
              <a:rPr lang="en-GB" sz="4000" dirty="0"/>
              <a:t> </a:t>
            </a:r>
            <a:r>
              <a:rPr lang="en-GB" sz="4000" dirty="0" err="1"/>
              <a:t>fiziksel</a:t>
            </a:r>
            <a:r>
              <a:rPr lang="en-GB" sz="4000" dirty="0"/>
              <a:t> </a:t>
            </a:r>
            <a:r>
              <a:rPr lang="en-GB" sz="4000" dirty="0" err="1"/>
              <a:t>bariyer</a:t>
            </a:r>
            <a:r>
              <a:rPr lang="en-GB" sz="4000" dirty="0"/>
              <a:t> </a:t>
            </a:r>
            <a:r>
              <a:rPr lang="en-GB" sz="4000" dirty="0" err="1"/>
              <a:t>oluşturabilir</a:t>
            </a:r>
            <a:r>
              <a:rPr lang="en-GB" sz="4000" dirty="0"/>
              <a:t>.</a:t>
            </a:r>
            <a:endParaRPr lang="tr-TR" sz="40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2760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128" y="116378"/>
            <a:ext cx="11986952" cy="6650182"/>
          </a:xfrm>
        </p:spPr>
        <p:txBody>
          <a:bodyPr/>
          <a:lstStyle/>
          <a:p>
            <a:pPr marL="0" indent="0" algn="just">
              <a:buNone/>
            </a:pPr>
            <a:r>
              <a:rPr lang="en-GB" sz="5400" dirty="0"/>
              <a:t>Spreye </a:t>
            </a:r>
            <a:r>
              <a:rPr lang="en-GB" sz="5400" dirty="0" err="1"/>
              <a:t>yüzey</a:t>
            </a:r>
            <a:r>
              <a:rPr lang="en-GB" sz="5400" dirty="0"/>
              <a:t> </a:t>
            </a:r>
            <a:r>
              <a:rPr lang="en-GB" sz="5400" dirty="0" err="1"/>
              <a:t>aktif</a:t>
            </a:r>
            <a:r>
              <a:rPr lang="en-GB" sz="5400" dirty="0"/>
              <a:t> </a:t>
            </a:r>
            <a:r>
              <a:rPr lang="en-GB" sz="5400" dirty="0" err="1"/>
              <a:t>maddenin</a:t>
            </a:r>
            <a:r>
              <a:rPr lang="en-GB" sz="5400" dirty="0"/>
              <a:t> </a:t>
            </a:r>
            <a:r>
              <a:rPr lang="en-GB" sz="5400" dirty="0" err="1"/>
              <a:t>eklenmesi</a:t>
            </a:r>
            <a:r>
              <a:rPr lang="en-GB" sz="5400" dirty="0"/>
              <a:t> </a:t>
            </a:r>
            <a:r>
              <a:rPr lang="en-GB" sz="5400" dirty="0" err="1"/>
              <a:t>damlaların</a:t>
            </a:r>
            <a:r>
              <a:rPr lang="en-GB" sz="5400" dirty="0"/>
              <a:t> </a:t>
            </a:r>
            <a:r>
              <a:rPr lang="en-GB" sz="5400" dirty="0" err="1"/>
              <a:t>trikomlara</a:t>
            </a:r>
            <a:r>
              <a:rPr lang="en-GB" sz="5400" dirty="0"/>
              <a:t> </a:t>
            </a:r>
            <a:r>
              <a:rPr lang="en-GB" sz="5400" dirty="0" err="1"/>
              <a:t>çarptığında</a:t>
            </a:r>
            <a:r>
              <a:rPr lang="en-GB" sz="5400" dirty="0"/>
              <a:t> </a:t>
            </a:r>
            <a:r>
              <a:rPr lang="en-GB" sz="5400" dirty="0" err="1"/>
              <a:t>daha</a:t>
            </a:r>
            <a:r>
              <a:rPr lang="en-GB" sz="5400" dirty="0"/>
              <a:t> </a:t>
            </a:r>
            <a:r>
              <a:rPr lang="en-GB" sz="5400" dirty="0" err="1"/>
              <a:t>küçük</a:t>
            </a:r>
            <a:r>
              <a:rPr lang="en-GB" sz="5400" dirty="0"/>
              <a:t> </a:t>
            </a:r>
            <a:r>
              <a:rPr lang="en-GB" sz="5400" dirty="0" err="1"/>
              <a:t>damlacıklara</a:t>
            </a:r>
            <a:r>
              <a:rPr lang="en-GB" sz="5400" dirty="0"/>
              <a:t> </a:t>
            </a:r>
            <a:r>
              <a:rPr lang="en-GB" sz="5400" dirty="0" err="1"/>
              <a:t>bölünmesine</a:t>
            </a:r>
            <a:r>
              <a:rPr lang="en-GB" sz="5400" dirty="0"/>
              <a:t> </a:t>
            </a:r>
            <a:r>
              <a:rPr lang="en-GB" sz="5400" dirty="0" err="1"/>
              <a:t>izin</a:t>
            </a:r>
            <a:r>
              <a:rPr lang="en-GB" sz="5400" dirty="0"/>
              <a:t> </a:t>
            </a:r>
            <a:r>
              <a:rPr lang="en-GB" sz="5400" dirty="0" err="1"/>
              <a:t>verir</a:t>
            </a:r>
            <a:r>
              <a:rPr lang="en-GB" sz="5400" dirty="0"/>
              <a:t>. Bu </a:t>
            </a:r>
            <a:r>
              <a:rPr lang="tr-TR" sz="5400" dirty="0"/>
              <a:t>da </a:t>
            </a:r>
            <a:r>
              <a:rPr lang="en-GB" sz="5400" dirty="0"/>
              <a:t>epidermal </a:t>
            </a:r>
            <a:r>
              <a:rPr lang="en-GB" sz="5400" dirty="0" err="1"/>
              <a:t>yüzeye</a:t>
            </a:r>
            <a:r>
              <a:rPr lang="en-GB" sz="5400" dirty="0"/>
              <a:t> </a:t>
            </a:r>
            <a:r>
              <a:rPr lang="en-GB" sz="5400" dirty="0" err="1"/>
              <a:t>temas</a:t>
            </a:r>
            <a:r>
              <a:rPr lang="en-GB" sz="5400" dirty="0"/>
              <a:t> </a:t>
            </a:r>
            <a:r>
              <a:rPr lang="en-GB" sz="5400" dirty="0" err="1"/>
              <a:t>eden</a:t>
            </a:r>
            <a:r>
              <a:rPr lang="en-GB" sz="5400" dirty="0"/>
              <a:t> </a:t>
            </a:r>
            <a:r>
              <a:rPr lang="en-GB" sz="5400" dirty="0" err="1"/>
              <a:t>sprey</a:t>
            </a:r>
            <a:r>
              <a:rPr lang="en-GB" sz="5400" dirty="0"/>
              <a:t> </a:t>
            </a:r>
            <a:r>
              <a:rPr lang="en-GB" sz="5400" dirty="0" err="1"/>
              <a:t>solüsyon</a:t>
            </a:r>
            <a:r>
              <a:rPr lang="en-GB" sz="5400" dirty="0"/>
              <a:t> </a:t>
            </a:r>
            <a:r>
              <a:rPr lang="en-GB" sz="5400" dirty="0" err="1"/>
              <a:t>miktarını</a:t>
            </a:r>
            <a:r>
              <a:rPr lang="en-GB" sz="5400" dirty="0"/>
              <a:t> </a:t>
            </a:r>
            <a:r>
              <a:rPr lang="en-GB" sz="5400" dirty="0" err="1"/>
              <a:t>artırır</a:t>
            </a:r>
            <a:r>
              <a:rPr lang="en-GB" sz="5400" dirty="0"/>
              <a:t>.</a:t>
            </a:r>
            <a:endParaRPr lang="tr-TR" sz="5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914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E265C8-B105-4D16-8E58-B44D52EB8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" y="172278"/>
            <a:ext cx="11860696" cy="6506818"/>
          </a:xfrm>
        </p:spPr>
        <p:txBody>
          <a:bodyPr/>
          <a:lstStyle/>
          <a:p>
            <a:pPr marL="0" indent="0" algn="just">
              <a:buNone/>
            </a:pPr>
            <a:r>
              <a:rPr lang="en-GB" sz="4000" dirty="0" err="1"/>
              <a:t>Rüzgar</a:t>
            </a:r>
            <a:r>
              <a:rPr lang="en-GB" sz="4000" dirty="0"/>
              <a:t>, </a:t>
            </a:r>
            <a:r>
              <a:rPr lang="en-GB" sz="4000" dirty="0" err="1"/>
              <a:t>yağmur</a:t>
            </a:r>
            <a:r>
              <a:rPr lang="en-GB" sz="4000" dirty="0"/>
              <a:t>, </a:t>
            </a:r>
            <a:r>
              <a:rPr lang="en-GB" sz="4000" dirty="0" err="1"/>
              <a:t>böcekler</a:t>
            </a:r>
            <a:r>
              <a:rPr lang="en-GB" sz="4000" dirty="0"/>
              <a:t> </a:t>
            </a:r>
            <a:r>
              <a:rPr lang="en-GB" sz="4000" dirty="0" err="1"/>
              <a:t>ve</a:t>
            </a:r>
            <a:r>
              <a:rPr lang="en-GB" sz="4000" dirty="0"/>
              <a:t> </a:t>
            </a:r>
            <a:r>
              <a:rPr lang="en-GB" sz="4000" dirty="0" err="1"/>
              <a:t>diğer</a:t>
            </a:r>
            <a:r>
              <a:rPr lang="en-GB" sz="4000" dirty="0"/>
              <a:t> </a:t>
            </a:r>
            <a:r>
              <a:rPr lang="en-GB" sz="4000" dirty="0" err="1"/>
              <a:t>ajanların</a:t>
            </a:r>
            <a:r>
              <a:rPr lang="en-GB" sz="4000" dirty="0"/>
              <a:t> </a:t>
            </a:r>
            <a:r>
              <a:rPr lang="en-GB" sz="4000" dirty="0" err="1"/>
              <a:t>neden</a:t>
            </a:r>
            <a:r>
              <a:rPr lang="en-GB" sz="4000" dirty="0"/>
              <a:t> </a:t>
            </a:r>
            <a:r>
              <a:rPr lang="en-GB" sz="4000" dirty="0" err="1"/>
              <a:t>olduğu</a:t>
            </a:r>
            <a:r>
              <a:rPr lang="en-GB" sz="4000" dirty="0"/>
              <a:t> </a:t>
            </a:r>
            <a:r>
              <a:rPr lang="en-GB" sz="4000" dirty="0" err="1"/>
              <a:t>kütiküla</a:t>
            </a:r>
            <a:r>
              <a:rPr lang="en-GB" sz="4000" dirty="0"/>
              <a:t> </a:t>
            </a:r>
            <a:r>
              <a:rPr lang="en-GB" sz="4000" dirty="0" err="1"/>
              <a:t>tabakasındaki</a:t>
            </a:r>
            <a:r>
              <a:rPr lang="en-GB" sz="4000" dirty="0"/>
              <a:t> </a:t>
            </a:r>
            <a:r>
              <a:rPr lang="en-GB" sz="4000" dirty="0" err="1"/>
              <a:t>kırılmalar</a:t>
            </a:r>
            <a:r>
              <a:rPr lang="en-GB" sz="4000" dirty="0"/>
              <a:t>, </a:t>
            </a:r>
            <a:r>
              <a:rPr lang="en-GB" sz="4000" dirty="0" err="1"/>
              <a:t>herbisitlerin</a:t>
            </a:r>
            <a:r>
              <a:rPr lang="en-GB" sz="4000" dirty="0"/>
              <a:t>, </a:t>
            </a:r>
            <a:r>
              <a:rPr lang="en-GB" sz="4000" dirty="0" err="1"/>
              <a:t>özellikle</a:t>
            </a:r>
            <a:r>
              <a:rPr lang="en-GB" sz="4000" dirty="0"/>
              <a:t> </a:t>
            </a:r>
            <a:r>
              <a:rPr lang="tr-TR" sz="4000" dirty="0"/>
              <a:t>de </a:t>
            </a:r>
            <a:r>
              <a:rPr lang="en-GB" sz="4000" dirty="0" err="1"/>
              <a:t>suda</a:t>
            </a:r>
            <a:r>
              <a:rPr lang="en-GB" sz="4000" dirty="0"/>
              <a:t> </a:t>
            </a:r>
            <a:r>
              <a:rPr lang="en-GB" sz="4000" dirty="0" err="1"/>
              <a:t>çözünür</a:t>
            </a:r>
            <a:r>
              <a:rPr lang="en-GB" sz="4000" dirty="0"/>
              <a:t> </a:t>
            </a:r>
            <a:r>
              <a:rPr lang="en-GB" sz="4000" dirty="0" err="1"/>
              <a:t>bileşiklerin</a:t>
            </a:r>
            <a:r>
              <a:rPr lang="en-GB" sz="4000" dirty="0"/>
              <a:t> </a:t>
            </a:r>
            <a:r>
              <a:rPr lang="en-GB" sz="4000" dirty="0" err="1"/>
              <a:t>emilimini</a:t>
            </a:r>
            <a:r>
              <a:rPr lang="en-GB" sz="4000" dirty="0"/>
              <a:t> </a:t>
            </a:r>
            <a:r>
              <a:rPr lang="en-GB" sz="4000" dirty="0" err="1"/>
              <a:t>artırabilir</a:t>
            </a:r>
            <a:r>
              <a:rPr lang="en-GB" sz="4000" dirty="0"/>
              <a:t>. </a:t>
            </a:r>
            <a:r>
              <a:rPr lang="en-GB" sz="4000" i="1" dirty="0"/>
              <a:t>Hedera helix</a:t>
            </a:r>
            <a:r>
              <a:rPr lang="en-GB" sz="4000" dirty="0"/>
              <a:t> (kaya </a:t>
            </a:r>
            <a:r>
              <a:rPr lang="en-GB" sz="4000" dirty="0" err="1"/>
              <a:t>sarmaşığı</a:t>
            </a:r>
            <a:r>
              <a:rPr lang="en-GB" sz="4000" dirty="0"/>
              <a:t>) </a:t>
            </a:r>
            <a:r>
              <a:rPr lang="en-GB" sz="4000" dirty="0" err="1"/>
              <a:t>gibi</a:t>
            </a:r>
            <a:r>
              <a:rPr lang="en-GB" sz="4000" dirty="0"/>
              <a:t> </a:t>
            </a:r>
            <a:r>
              <a:rPr lang="en-GB" sz="4000" dirty="0" err="1"/>
              <a:t>bazı</a:t>
            </a:r>
            <a:r>
              <a:rPr lang="en-GB" sz="4000" dirty="0"/>
              <a:t> </a:t>
            </a:r>
            <a:r>
              <a:rPr lang="en-GB" sz="4000" dirty="0" err="1"/>
              <a:t>bitkilerde</a:t>
            </a:r>
            <a:r>
              <a:rPr lang="en-GB" sz="4000" dirty="0"/>
              <a:t> </a:t>
            </a:r>
            <a:r>
              <a:rPr lang="en-GB" sz="4000" dirty="0" err="1"/>
              <a:t>yaprak</a:t>
            </a:r>
            <a:r>
              <a:rPr lang="en-GB" sz="4000" dirty="0"/>
              <a:t> </a:t>
            </a:r>
            <a:r>
              <a:rPr lang="en-GB" sz="4000" dirty="0" err="1"/>
              <a:t>ve</a:t>
            </a:r>
            <a:r>
              <a:rPr lang="en-GB" sz="4000" dirty="0"/>
              <a:t> </a:t>
            </a:r>
            <a:r>
              <a:rPr lang="en-GB" sz="4000" dirty="0" err="1"/>
              <a:t>gövdeye</a:t>
            </a:r>
            <a:r>
              <a:rPr lang="en-GB" sz="4000" dirty="0"/>
              <a:t> </a:t>
            </a:r>
            <a:r>
              <a:rPr lang="en-GB" sz="4000" dirty="0" err="1"/>
              <a:t>kasıtlı</a:t>
            </a:r>
            <a:r>
              <a:rPr lang="en-GB" sz="4000" dirty="0"/>
              <a:t> </a:t>
            </a:r>
            <a:r>
              <a:rPr lang="en-GB" sz="4000" dirty="0" err="1"/>
              <a:t>olarak</a:t>
            </a:r>
            <a:r>
              <a:rPr lang="en-GB" sz="4000" dirty="0"/>
              <a:t> </a:t>
            </a:r>
            <a:r>
              <a:rPr lang="en-GB" sz="4000" dirty="0" err="1"/>
              <a:t>zarar</a:t>
            </a:r>
            <a:r>
              <a:rPr lang="en-GB" sz="4000" dirty="0"/>
              <a:t> </a:t>
            </a:r>
            <a:r>
              <a:rPr lang="en-GB" sz="4000" dirty="0" err="1"/>
              <a:t>vermek</a:t>
            </a:r>
            <a:r>
              <a:rPr lang="en-GB" sz="4000" dirty="0"/>
              <a:t> </a:t>
            </a:r>
            <a:r>
              <a:rPr lang="en-GB" sz="4000" dirty="0" err="1"/>
              <a:t>önemli</a:t>
            </a:r>
            <a:r>
              <a:rPr lang="en-GB" sz="4000" dirty="0"/>
              <a:t> </a:t>
            </a:r>
            <a:r>
              <a:rPr lang="en-GB" sz="4000" dirty="0" err="1"/>
              <a:t>miktarda</a:t>
            </a:r>
            <a:r>
              <a:rPr lang="en-GB" sz="4000" dirty="0"/>
              <a:t> </a:t>
            </a:r>
            <a:r>
              <a:rPr lang="en-GB" sz="4000" dirty="0" err="1"/>
              <a:t>herbisit</a:t>
            </a:r>
            <a:r>
              <a:rPr lang="en-GB" sz="4000" dirty="0"/>
              <a:t> </a:t>
            </a:r>
            <a:r>
              <a:rPr lang="en-GB" sz="4000" dirty="0" err="1"/>
              <a:t>alımı</a:t>
            </a:r>
            <a:r>
              <a:rPr lang="en-GB" sz="4000" dirty="0"/>
              <a:t> </a:t>
            </a:r>
            <a:r>
              <a:rPr lang="en-GB" sz="4000" dirty="0" err="1"/>
              <a:t>için</a:t>
            </a:r>
            <a:r>
              <a:rPr lang="en-GB" sz="4000" dirty="0"/>
              <a:t> </a:t>
            </a:r>
            <a:r>
              <a:rPr lang="en-GB" sz="4000" dirty="0" err="1"/>
              <a:t>yollar</a:t>
            </a:r>
            <a:r>
              <a:rPr lang="en-GB" sz="4000" dirty="0"/>
              <a:t> </a:t>
            </a:r>
            <a:r>
              <a:rPr lang="en-GB" sz="4000" dirty="0" err="1"/>
              <a:t>oluşturabilir</a:t>
            </a:r>
            <a:r>
              <a:rPr lang="en-GB" sz="4000" dirty="0"/>
              <a:t>. </a:t>
            </a:r>
            <a:r>
              <a:rPr lang="en-GB" sz="4000" dirty="0" err="1"/>
              <a:t>Bununla</a:t>
            </a:r>
            <a:r>
              <a:rPr lang="en-GB" sz="4000" dirty="0"/>
              <a:t> </a:t>
            </a:r>
            <a:r>
              <a:rPr lang="en-GB" sz="4000" dirty="0" err="1"/>
              <a:t>birlikte</a:t>
            </a:r>
            <a:r>
              <a:rPr lang="en-GB" sz="4000" dirty="0"/>
              <a:t>, normal </a:t>
            </a:r>
            <a:r>
              <a:rPr lang="en-GB" sz="4000" dirty="0" err="1"/>
              <a:t>koşullar</a:t>
            </a:r>
            <a:r>
              <a:rPr lang="en-GB" sz="4000" dirty="0"/>
              <a:t> </a:t>
            </a:r>
            <a:r>
              <a:rPr lang="en-GB" sz="4000" dirty="0" err="1"/>
              <a:t>altında</a:t>
            </a:r>
            <a:r>
              <a:rPr lang="en-GB" sz="4000" dirty="0"/>
              <a:t> </a:t>
            </a:r>
            <a:r>
              <a:rPr lang="en-GB" sz="4000" dirty="0" err="1"/>
              <a:t>yapraklardaki</a:t>
            </a:r>
            <a:r>
              <a:rPr lang="en-GB" sz="4000" dirty="0"/>
              <a:t> </a:t>
            </a:r>
            <a:r>
              <a:rPr lang="en-GB" sz="4000" dirty="0" err="1"/>
              <a:t>çatlaklar</a:t>
            </a:r>
            <a:r>
              <a:rPr lang="en-GB" sz="4000" dirty="0"/>
              <a:t> </a:t>
            </a:r>
            <a:r>
              <a:rPr lang="en-GB" sz="4000" dirty="0" err="1"/>
              <a:t>ve</a:t>
            </a:r>
            <a:r>
              <a:rPr lang="en-GB" sz="4000" dirty="0"/>
              <a:t> </a:t>
            </a:r>
            <a:r>
              <a:rPr lang="en-GB" sz="4000" dirty="0" err="1"/>
              <a:t>yırtıklar</a:t>
            </a:r>
            <a:r>
              <a:rPr lang="en-GB" sz="4000" dirty="0"/>
              <a:t> </a:t>
            </a:r>
            <a:r>
              <a:rPr lang="en-GB" sz="4000" dirty="0" err="1"/>
              <a:t>herbisit</a:t>
            </a:r>
            <a:r>
              <a:rPr lang="en-GB" sz="4000" dirty="0"/>
              <a:t> </a:t>
            </a:r>
            <a:r>
              <a:rPr lang="en-GB" sz="4000" dirty="0" err="1"/>
              <a:t>girişinin</a:t>
            </a:r>
            <a:r>
              <a:rPr lang="en-GB" sz="4000" dirty="0"/>
              <a:t> </a:t>
            </a:r>
            <a:r>
              <a:rPr lang="en-GB" sz="4000" dirty="0" err="1"/>
              <a:t>ana</a:t>
            </a:r>
            <a:r>
              <a:rPr lang="en-GB" sz="4000" dirty="0"/>
              <a:t> </a:t>
            </a:r>
            <a:r>
              <a:rPr lang="en-GB" sz="4000" dirty="0" err="1"/>
              <a:t>yolları</a:t>
            </a:r>
            <a:r>
              <a:rPr lang="en-GB" sz="4000" dirty="0"/>
              <a:t> </a:t>
            </a:r>
            <a:r>
              <a:rPr lang="en-GB" sz="4000" dirty="0" err="1"/>
              <a:t>değildir</a:t>
            </a:r>
            <a:r>
              <a:rPr lang="en-GB" sz="4000" dirty="0"/>
              <a:t>.</a:t>
            </a:r>
            <a:endParaRPr lang="tr-TR" sz="40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2150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C4F582-881F-4825-BB35-0A3BDCAAF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145774"/>
            <a:ext cx="11900452" cy="655982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4300" dirty="0"/>
              <a:t>Herbisit solüsyonlarının </a:t>
            </a:r>
            <a:r>
              <a:rPr lang="tr-TR" sz="4300" dirty="0" err="1"/>
              <a:t>stomalara</a:t>
            </a:r>
            <a:r>
              <a:rPr lang="tr-TR" sz="4300" dirty="0"/>
              <a:t> </a:t>
            </a:r>
            <a:r>
              <a:rPr lang="tr-TR" sz="4300" dirty="0" err="1"/>
              <a:t>penetre</a:t>
            </a:r>
            <a:r>
              <a:rPr lang="tr-TR" sz="4300" dirty="0"/>
              <a:t> olması yaygın bir olay değildir. Bununla birlikte, ilaçlama çözeltisinin yüzey gerilimi yeterince azaltılırsa  </a:t>
            </a:r>
            <a:r>
              <a:rPr lang="tr-TR" sz="4300" dirty="0" err="1"/>
              <a:t>stomalara</a:t>
            </a:r>
            <a:r>
              <a:rPr lang="tr-TR" sz="4300" dirty="0"/>
              <a:t> </a:t>
            </a:r>
            <a:r>
              <a:rPr lang="tr-TR" sz="4300" dirty="0" err="1"/>
              <a:t>penetrasyon</a:t>
            </a:r>
            <a:r>
              <a:rPr lang="tr-TR" sz="4300" dirty="0"/>
              <a:t> olabilir. Unutulmaması gereken bir şey çoğu yabancı otta </a:t>
            </a:r>
            <a:r>
              <a:rPr lang="tr-TR" sz="4300" dirty="0" err="1"/>
              <a:t>stomaların</a:t>
            </a:r>
            <a:r>
              <a:rPr lang="tr-TR" sz="4300" dirty="0"/>
              <a:t> yaprağın alt tarafında olmasıdır; bu nedenle, çoğu bitki için </a:t>
            </a:r>
            <a:r>
              <a:rPr lang="tr-TR" sz="4300" dirty="0" err="1"/>
              <a:t>stomalara</a:t>
            </a:r>
            <a:r>
              <a:rPr lang="tr-TR" sz="4300" dirty="0"/>
              <a:t> </a:t>
            </a:r>
            <a:r>
              <a:rPr lang="tr-TR" sz="4300" dirty="0" err="1"/>
              <a:t>penetrasyon</a:t>
            </a:r>
            <a:r>
              <a:rPr lang="tr-TR" sz="4300" dirty="0"/>
              <a:t> yaprağa uygulanan herbisitlerin ana giriş yolu değildir.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7166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4057CB-289A-4BA2-94D9-0E9CB43D8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32522"/>
            <a:ext cx="11834191" cy="66128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400" b="1" dirty="0"/>
              <a:t>Herbisitlerin Köklerden </a:t>
            </a:r>
            <a:r>
              <a:rPr lang="tr-TR" sz="4400" b="1" dirty="0" err="1"/>
              <a:t>Absorbsiyonu</a:t>
            </a:r>
            <a:endParaRPr lang="tr-TR" sz="4400" dirty="0"/>
          </a:p>
          <a:p>
            <a:pPr marL="0" indent="0" algn="just">
              <a:buNone/>
            </a:pPr>
            <a:r>
              <a:rPr lang="en-GB" sz="4400" dirty="0" err="1"/>
              <a:t>Topra</a:t>
            </a:r>
            <a:r>
              <a:rPr lang="tr-TR" sz="4400" dirty="0" err="1"/>
              <a:t>ğa</a:t>
            </a:r>
            <a:r>
              <a:rPr lang="tr-TR" sz="4400" dirty="0"/>
              <a:t> </a:t>
            </a:r>
            <a:r>
              <a:rPr lang="en-GB" sz="4400" dirty="0" err="1"/>
              <a:t>uygulanan</a:t>
            </a:r>
            <a:r>
              <a:rPr lang="en-GB" sz="4400" dirty="0"/>
              <a:t> (</a:t>
            </a:r>
            <a:r>
              <a:rPr lang="en-GB" sz="4400" dirty="0" err="1"/>
              <a:t>çıkış</a:t>
            </a:r>
            <a:r>
              <a:rPr lang="en-GB" sz="4400" dirty="0"/>
              <a:t> </a:t>
            </a:r>
            <a:r>
              <a:rPr lang="en-GB" sz="4400" dirty="0" err="1"/>
              <a:t>öncesi</a:t>
            </a:r>
            <a:r>
              <a:rPr lang="en-GB" sz="4400" dirty="0"/>
              <a:t>) </a:t>
            </a:r>
            <a:r>
              <a:rPr lang="en-GB" sz="4400" dirty="0" err="1"/>
              <a:t>herbisitler</a:t>
            </a:r>
            <a:r>
              <a:rPr lang="en-GB" sz="4400" dirty="0"/>
              <a:t> </a:t>
            </a:r>
            <a:r>
              <a:rPr lang="en-GB" sz="4400" dirty="0" err="1"/>
              <a:t>çeşitli</a:t>
            </a:r>
            <a:r>
              <a:rPr lang="en-GB" sz="4400" dirty="0"/>
              <a:t> </a:t>
            </a:r>
            <a:r>
              <a:rPr lang="en-GB" sz="4400" dirty="0" err="1"/>
              <a:t>ortamlarda</a:t>
            </a:r>
            <a:r>
              <a:rPr lang="en-GB" sz="4400" dirty="0"/>
              <a:t> (</a:t>
            </a:r>
            <a:r>
              <a:rPr lang="en-GB" sz="4400" dirty="0" err="1"/>
              <a:t>tarla</a:t>
            </a:r>
            <a:r>
              <a:rPr lang="en-GB" sz="4400" dirty="0"/>
              <a:t> </a:t>
            </a:r>
            <a:r>
              <a:rPr lang="en-GB" sz="4400" dirty="0" err="1"/>
              <a:t>ve</a:t>
            </a:r>
            <a:r>
              <a:rPr lang="en-GB" sz="4400" dirty="0"/>
              <a:t> </a:t>
            </a:r>
            <a:r>
              <a:rPr lang="en-GB" sz="4400" dirty="0" err="1"/>
              <a:t>bahçe</a:t>
            </a:r>
            <a:r>
              <a:rPr lang="en-GB" sz="4400" dirty="0"/>
              <a:t> </a:t>
            </a:r>
            <a:r>
              <a:rPr lang="en-GB" sz="4400" dirty="0" err="1"/>
              <a:t>bitkileri</a:t>
            </a:r>
            <a:r>
              <a:rPr lang="en-GB" sz="4400" dirty="0"/>
              <a:t>, </a:t>
            </a:r>
            <a:r>
              <a:rPr lang="en-GB" sz="4400" dirty="0" err="1"/>
              <a:t>çim</a:t>
            </a:r>
            <a:r>
              <a:rPr lang="en-GB" sz="4400" dirty="0"/>
              <a:t>, </a:t>
            </a:r>
            <a:r>
              <a:rPr lang="en-GB" sz="4400" dirty="0" err="1"/>
              <a:t>endüstri</a:t>
            </a:r>
            <a:r>
              <a:rPr lang="en-GB" sz="4400" dirty="0"/>
              <a:t> </a:t>
            </a:r>
            <a:r>
              <a:rPr lang="en-GB" sz="4400" dirty="0" err="1"/>
              <a:t>bitkileri</a:t>
            </a:r>
            <a:r>
              <a:rPr lang="en-GB" sz="4400" dirty="0"/>
              <a:t>) </a:t>
            </a:r>
            <a:r>
              <a:rPr lang="en-GB" sz="4400" dirty="0" err="1"/>
              <a:t>çimlenen</a:t>
            </a:r>
            <a:r>
              <a:rPr lang="en-GB" sz="4400" dirty="0"/>
              <a:t> </a:t>
            </a:r>
            <a:r>
              <a:rPr lang="en-GB" sz="4400" dirty="0" err="1"/>
              <a:t>yabancı</a:t>
            </a:r>
            <a:r>
              <a:rPr lang="en-GB" sz="4400" dirty="0"/>
              <a:t> </a:t>
            </a:r>
            <a:r>
              <a:rPr lang="en-GB" sz="4400" dirty="0" err="1"/>
              <a:t>otları</a:t>
            </a:r>
            <a:r>
              <a:rPr lang="en-GB" sz="4400" dirty="0"/>
              <a:t> </a:t>
            </a:r>
            <a:r>
              <a:rPr lang="en-GB" sz="4400" dirty="0" err="1"/>
              <a:t>kontrol</a:t>
            </a:r>
            <a:r>
              <a:rPr lang="en-GB" sz="4400" dirty="0"/>
              <a:t> </a:t>
            </a:r>
            <a:r>
              <a:rPr lang="en-GB" sz="4400" dirty="0" err="1"/>
              <a:t>etmek</a:t>
            </a:r>
            <a:r>
              <a:rPr lang="en-GB" sz="4400" dirty="0"/>
              <a:t> </a:t>
            </a:r>
            <a:r>
              <a:rPr lang="en-GB" sz="4400" dirty="0" err="1"/>
              <a:t>için</a:t>
            </a:r>
            <a:r>
              <a:rPr lang="en-GB" sz="4400" dirty="0"/>
              <a:t> </a:t>
            </a:r>
            <a:r>
              <a:rPr lang="en-GB" sz="4400" dirty="0" err="1"/>
              <a:t>kullanılır</a:t>
            </a:r>
            <a:r>
              <a:rPr lang="en-GB" sz="4400" dirty="0"/>
              <a:t>. </a:t>
            </a:r>
            <a:endParaRPr lang="tr-TR" sz="4400" dirty="0"/>
          </a:p>
          <a:p>
            <a:pPr marL="0" indent="0" algn="just">
              <a:buNone/>
            </a:pPr>
            <a:r>
              <a:rPr lang="en-GB" sz="4400" dirty="0" err="1"/>
              <a:t>Toprakta</a:t>
            </a:r>
            <a:r>
              <a:rPr lang="en-GB" sz="4400" dirty="0"/>
              <a:t> </a:t>
            </a:r>
            <a:r>
              <a:rPr lang="en-GB" sz="4400" dirty="0" err="1"/>
              <a:t>çözünmüş</a:t>
            </a:r>
            <a:r>
              <a:rPr lang="en-GB" sz="4400" dirty="0"/>
              <a:t> </a:t>
            </a:r>
            <a:r>
              <a:rPr lang="en-GB" sz="4400" dirty="0" err="1"/>
              <a:t>herbisit</a:t>
            </a:r>
            <a:r>
              <a:rPr lang="tr-TR" sz="4400" dirty="0" err="1"/>
              <a:t>ler</a:t>
            </a:r>
            <a:r>
              <a:rPr lang="en-GB" sz="4400" dirty="0"/>
              <a:t> </a:t>
            </a:r>
            <a:r>
              <a:rPr lang="en-GB" sz="4400" dirty="0" err="1"/>
              <a:t>bu</a:t>
            </a:r>
            <a:r>
              <a:rPr lang="en-GB" sz="4400" dirty="0"/>
              <a:t> </a:t>
            </a:r>
            <a:r>
              <a:rPr lang="en-GB" sz="4400" dirty="0" err="1"/>
              <a:t>yapılar</a:t>
            </a:r>
            <a:r>
              <a:rPr lang="en-GB" sz="4400" dirty="0"/>
              <a:t> </a:t>
            </a:r>
            <a:r>
              <a:rPr lang="en-GB" sz="4400" dirty="0" err="1"/>
              <a:t>topraktan</a:t>
            </a:r>
            <a:r>
              <a:rPr lang="en-GB" sz="4400" dirty="0"/>
              <a:t> </a:t>
            </a:r>
            <a:r>
              <a:rPr lang="en-GB" sz="4400" dirty="0" err="1"/>
              <a:t>suyu</a:t>
            </a:r>
            <a:r>
              <a:rPr lang="en-GB" sz="4400" dirty="0"/>
              <a:t> </a:t>
            </a:r>
            <a:r>
              <a:rPr lang="en-GB" sz="4400" dirty="0" err="1"/>
              <a:t>emdikçe</a:t>
            </a:r>
            <a:r>
              <a:rPr lang="en-GB" sz="4400" dirty="0"/>
              <a:t> </a:t>
            </a:r>
            <a:r>
              <a:rPr lang="en-GB" sz="4400" dirty="0" err="1"/>
              <a:t>tohumlara</a:t>
            </a:r>
            <a:r>
              <a:rPr lang="en-GB" sz="4400" dirty="0"/>
              <a:t> </a:t>
            </a:r>
            <a:r>
              <a:rPr lang="en-GB" sz="4400" dirty="0" err="1"/>
              <a:t>veya</a:t>
            </a:r>
            <a:r>
              <a:rPr lang="en-GB" sz="4400" dirty="0"/>
              <a:t> </a:t>
            </a:r>
            <a:r>
              <a:rPr lang="en-GB" sz="4400" dirty="0" err="1"/>
              <a:t>fidelere</a:t>
            </a:r>
            <a:r>
              <a:rPr lang="en-GB" sz="4400" dirty="0"/>
              <a:t> </a:t>
            </a:r>
            <a:r>
              <a:rPr lang="en-GB" sz="4400" dirty="0" err="1"/>
              <a:t>geçer</a:t>
            </a:r>
            <a:r>
              <a:rPr lang="tr-TR" sz="4400" dirty="0"/>
              <a:t>, </a:t>
            </a:r>
            <a:r>
              <a:rPr lang="en-GB" sz="4400" dirty="0" err="1"/>
              <a:t>dolayısıyla</a:t>
            </a:r>
            <a:r>
              <a:rPr lang="en-GB" sz="4400" dirty="0"/>
              <a:t> </a:t>
            </a:r>
            <a:r>
              <a:rPr lang="tr-TR" sz="4400" dirty="0"/>
              <a:t>bu </a:t>
            </a:r>
            <a:r>
              <a:rPr lang="en-GB" sz="4400" dirty="0" err="1"/>
              <a:t>absorpsiyon</a:t>
            </a:r>
            <a:r>
              <a:rPr lang="en-GB" sz="4400" dirty="0"/>
              <a:t> </a:t>
            </a:r>
            <a:r>
              <a:rPr lang="en-GB" sz="4400" dirty="0" err="1"/>
              <a:t>pasif</a:t>
            </a:r>
            <a:r>
              <a:rPr lang="en-GB" sz="4400" dirty="0"/>
              <a:t> </a:t>
            </a:r>
            <a:r>
              <a:rPr lang="en-GB" sz="4400" dirty="0" err="1"/>
              <a:t>bir</a:t>
            </a:r>
            <a:r>
              <a:rPr lang="en-GB" sz="4400" dirty="0"/>
              <a:t> </a:t>
            </a:r>
            <a:r>
              <a:rPr lang="en-GB" sz="4400" dirty="0" err="1"/>
              <a:t>süreçtir</a:t>
            </a:r>
            <a:r>
              <a:rPr lang="en-GB" sz="4400" dirty="0"/>
              <a:t>.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337961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065" y="83127"/>
            <a:ext cx="11978639" cy="66917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b="1" dirty="0" err="1"/>
              <a:t>Hipokotiller</a:t>
            </a:r>
            <a:r>
              <a:rPr lang="tr-TR" sz="3200" dirty="0"/>
              <a:t> tipik olarak geniş yapraklı türlerle ilişkilidir. Fide gövdesinde </a:t>
            </a:r>
            <a:r>
              <a:rPr lang="tr-TR" sz="3200" dirty="0" err="1"/>
              <a:t>kotiledon</a:t>
            </a:r>
            <a:r>
              <a:rPr lang="tr-TR" sz="3200" dirty="0"/>
              <a:t>(</a:t>
            </a:r>
            <a:r>
              <a:rPr lang="tr-TR" sz="3200" dirty="0" err="1"/>
              <a:t>lar</a:t>
            </a:r>
            <a:r>
              <a:rPr lang="tr-TR" sz="3200" dirty="0"/>
              <a:t>)</a:t>
            </a:r>
            <a:r>
              <a:rPr lang="tr-TR" sz="3200" dirty="0" err="1"/>
              <a:t>ın</a:t>
            </a:r>
            <a:r>
              <a:rPr lang="tr-TR" sz="3200" dirty="0"/>
              <a:t> altında kalan kısmıdır. </a:t>
            </a:r>
            <a:r>
              <a:rPr lang="tr-TR" sz="3200" b="1" dirty="0" err="1"/>
              <a:t>Koleoptil</a:t>
            </a:r>
            <a:r>
              <a:rPr lang="tr-TR" sz="3200" dirty="0"/>
              <a:t> dar yapraklılarda bir çim fidesinin topraktan çıkarken sürgün ucunu ve yapraklarını koruyan yaprak benzeri bir kılıftır. </a:t>
            </a:r>
          </a:p>
          <a:p>
            <a:pPr marL="0" indent="0" algn="just">
              <a:buNone/>
            </a:pPr>
            <a:endParaRPr lang="tr-TR" sz="2800" dirty="0"/>
          </a:p>
          <a:p>
            <a:pPr marL="0" indent="0" algn="just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72331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065" y="83128"/>
            <a:ext cx="11970327" cy="670837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/>
              <a:t>Bu yapılar bitkilerde yalnızca sınırlı taşınan birçok düşük çözünürlüklü, </a:t>
            </a:r>
            <a:r>
              <a:rPr lang="tr-TR" sz="3600" dirty="0" err="1"/>
              <a:t>lipofilik</a:t>
            </a:r>
            <a:r>
              <a:rPr lang="tr-TR" sz="3600" dirty="0"/>
              <a:t>, toprağa uygulanan herbisitin (</a:t>
            </a:r>
            <a:r>
              <a:rPr lang="tr-TR" sz="3600" dirty="0" err="1"/>
              <a:t>örn</a:t>
            </a:r>
            <a:r>
              <a:rPr lang="tr-TR" sz="3600" dirty="0"/>
              <a:t>., EPTC, </a:t>
            </a:r>
            <a:r>
              <a:rPr lang="tr-TR" sz="3600" dirty="0" err="1"/>
              <a:t>trifluralin</a:t>
            </a:r>
            <a:r>
              <a:rPr lang="tr-TR" sz="3600" dirty="0"/>
              <a:t>) </a:t>
            </a:r>
            <a:r>
              <a:rPr lang="tr-TR" sz="3600" dirty="0" err="1"/>
              <a:t>absorbsiyonu</a:t>
            </a:r>
            <a:r>
              <a:rPr lang="tr-TR" sz="3600" dirty="0"/>
              <a:t> için önemli yollar olabilir. Bu genç dokular olgun yapraklar için tipik olan iyi gelişmiş </a:t>
            </a:r>
            <a:r>
              <a:rPr lang="tr-TR" sz="3600" dirty="0" err="1"/>
              <a:t>mumsu</a:t>
            </a:r>
            <a:r>
              <a:rPr lang="tr-TR" sz="3600" dirty="0"/>
              <a:t> </a:t>
            </a:r>
            <a:r>
              <a:rPr lang="tr-TR" sz="3600" dirty="0" err="1"/>
              <a:t>kütiküladan</a:t>
            </a:r>
            <a:r>
              <a:rPr lang="tr-TR" sz="3600" dirty="0"/>
              <a:t> ve ayrıca bir </a:t>
            </a:r>
            <a:r>
              <a:rPr lang="tr-TR" sz="3600" dirty="0" err="1"/>
              <a:t>Casparian</a:t>
            </a:r>
            <a:r>
              <a:rPr lang="tr-TR" sz="3600" dirty="0"/>
              <a:t> şeridinden yoksundur. Bu, herbisitin bu dokulara </a:t>
            </a:r>
            <a:r>
              <a:rPr lang="tr-TR" sz="3600" dirty="0" err="1"/>
              <a:t>penetrasyonunu</a:t>
            </a:r>
            <a:r>
              <a:rPr lang="tr-TR" sz="3600" dirty="0"/>
              <a:t> nispeten kolaylaştırır. Herbisitler ayrıca tohum çimlenmesinden önce veya tohum çimlenmesi sırasında </a:t>
            </a:r>
            <a:r>
              <a:rPr lang="tr-TR" sz="3600" dirty="0" err="1"/>
              <a:t>absorbe</a:t>
            </a:r>
            <a:r>
              <a:rPr lang="tr-TR" sz="3600" dirty="0"/>
              <a:t> edilebilir. Bu </a:t>
            </a:r>
            <a:r>
              <a:rPr lang="tr-TR" sz="3600" dirty="0" err="1"/>
              <a:t>absorbe</a:t>
            </a:r>
            <a:r>
              <a:rPr lang="tr-TR" sz="3600" dirty="0"/>
              <a:t> edilen herbisitler daha sonra fide tarafından alınabilir. </a:t>
            </a:r>
          </a:p>
        </p:txBody>
      </p:sp>
    </p:spTree>
    <p:extLst>
      <p:ext uri="{BB962C8B-B14F-4D97-AF65-F5344CB8AC3E}">
        <p14:creationId xmlns:p14="http://schemas.microsoft.com/office/powerpoint/2010/main" val="2660729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6" y="99753"/>
            <a:ext cx="12036828" cy="66751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100" dirty="0"/>
              <a:t>Odunsu bitkilerin kontrolü herbisitlerin </a:t>
            </a:r>
            <a:r>
              <a:rPr lang="tr-TR" sz="4100" b="1" dirty="0"/>
              <a:t>ağacın taban kabuk </a:t>
            </a:r>
            <a:r>
              <a:rPr lang="tr-TR" sz="4100" b="1" dirty="0" err="1"/>
              <a:t>kısmınına</a:t>
            </a:r>
            <a:r>
              <a:rPr lang="tr-TR" sz="4100" b="1" dirty="0"/>
              <a:t> uygulama</a:t>
            </a:r>
            <a:r>
              <a:rPr lang="tr-TR" sz="4100" dirty="0"/>
              <a:t> ve </a:t>
            </a:r>
            <a:r>
              <a:rPr lang="tr-TR" sz="4100" b="1" dirty="0"/>
              <a:t>kesilmiş kütük uygulaması</a:t>
            </a:r>
            <a:r>
              <a:rPr lang="tr-TR" sz="4100" dirty="0"/>
              <a:t> ve </a:t>
            </a:r>
            <a:r>
              <a:rPr lang="tr-TR" sz="4100" b="1" dirty="0"/>
              <a:t>enjeksiyon uygulanması </a:t>
            </a:r>
            <a:r>
              <a:rPr lang="tr-TR" sz="4100" dirty="0"/>
              <a:t>şeklinde 3 şekilde yapılmaktadır. Bu uygulamalar iletim demetlerine doğrudan erişim sağlar. Bu yöntemle uygulanan tüm herbisitler </a:t>
            </a:r>
            <a:r>
              <a:rPr lang="tr-TR" sz="4100" dirty="0" err="1"/>
              <a:t>simplazm</a:t>
            </a:r>
            <a:r>
              <a:rPr lang="tr-TR" sz="4100" dirty="0"/>
              <a:t> yoluyla taşınır ve toprak altı ve toprak üstü büyüme noktalarında (örneğin, </a:t>
            </a:r>
            <a:r>
              <a:rPr lang="tr-TR" sz="4100" dirty="0" err="1"/>
              <a:t>glifosat</a:t>
            </a:r>
            <a:r>
              <a:rPr lang="tr-TR" sz="4100" dirty="0"/>
              <a:t>, </a:t>
            </a:r>
            <a:r>
              <a:rPr lang="tr-TR" sz="4100" dirty="0" err="1"/>
              <a:t>triklopir</a:t>
            </a:r>
            <a:r>
              <a:rPr lang="tr-TR" sz="4100" dirty="0"/>
              <a:t>, </a:t>
            </a:r>
            <a:r>
              <a:rPr lang="tr-TR" sz="4100" dirty="0" err="1"/>
              <a:t>imazapir</a:t>
            </a:r>
            <a:r>
              <a:rPr lang="tr-TR" sz="4100" dirty="0"/>
              <a:t>) birikir.</a:t>
            </a:r>
          </a:p>
        </p:txBody>
      </p:sp>
    </p:spTree>
    <p:extLst>
      <p:ext uri="{BB962C8B-B14F-4D97-AF65-F5344CB8AC3E}">
        <p14:creationId xmlns:p14="http://schemas.microsoft.com/office/powerpoint/2010/main" val="2388250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1316" y="108065"/>
            <a:ext cx="11928764" cy="66668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400" dirty="0"/>
              <a:t>Herbisitler </a:t>
            </a:r>
            <a:r>
              <a:rPr lang="tr-TR" sz="3400" dirty="0" err="1"/>
              <a:t>absorpsiyon</a:t>
            </a:r>
            <a:r>
              <a:rPr lang="tr-TR" sz="3400" dirty="0"/>
              <a:t> bölgesine göre dört kategoriye ayrılabilir. </a:t>
            </a:r>
          </a:p>
          <a:p>
            <a:pPr marL="0" indent="0" algn="just">
              <a:buNone/>
            </a:pPr>
            <a:r>
              <a:rPr lang="tr-TR" sz="3400" b="1" dirty="0"/>
              <a:t>1. Sadece kökler tarafından </a:t>
            </a:r>
            <a:r>
              <a:rPr lang="tr-TR" sz="3400" b="1" dirty="0" err="1"/>
              <a:t>absorbe</a:t>
            </a:r>
            <a:r>
              <a:rPr lang="tr-TR" sz="3400" b="1" dirty="0"/>
              <a:t> edilen ve kök meristemlerinde aktivite gösteren herbisitler.</a:t>
            </a:r>
            <a:r>
              <a:rPr lang="tr-TR" sz="3400" dirty="0"/>
              <a:t> </a:t>
            </a:r>
          </a:p>
          <a:p>
            <a:pPr marL="0" indent="0" algn="just">
              <a:buNone/>
            </a:pPr>
            <a:r>
              <a:rPr lang="tr-TR" sz="3400" dirty="0"/>
              <a:t>Bu gruptaki herbisitler çok </a:t>
            </a:r>
            <a:r>
              <a:rPr lang="tr-TR" sz="3400" dirty="0" err="1"/>
              <a:t>lipofilik</a:t>
            </a:r>
            <a:r>
              <a:rPr lang="tr-TR" sz="3400" dirty="0"/>
              <a:t> olduklarından ve hücre zarlarına ve diğer </a:t>
            </a:r>
            <a:r>
              <a:rPr lang="tr-TR" sz="3400" dirty="0" err="1"/>
              <a:t>lipofilik</a:t>
            </a:r>
            <a:r>
              <a:rPr lang="tr-TR" sz="3400" dirty="0"/>
              <a:t> yapılara gitme eğiliminde olduklarından sürgünlere geçmezler. </a:t>
            </a:r>
            <a:r>
              <a:rPr lang="tr-TR" sz="3400" dirty="0" err="1"/>
              <a:t>Pendimetalin</a:t>
            </a:r>
            <a:r>
              <a:rPr lang="tr-TR" sz="3400" dirty="0"/>
              <a:t> bu özelliklere sahip bir herbisit örneğidir. </a:t>
            </a:r>
            <a:r>
              <a:rPr lang="tr-TR" sz="3400" dirty="0" err="1"/>
              <a:t>Pendimetalin</a:t>
            </a:r>
            <a:r>
              <a:rPr lang="tr-TR" sz="3400" dirty="0"/>
              <a:t> bazı küçük tohumlu dar yapraklıları ve geniş yapraklı yabancı otları çıkış öncesi </a:t>
            </a:r>
            <a:r>
              <a:rPr lang="tr-TR" sz="3400" dirty="0" err="1"/>
              <a:t>primer</a:t>
            </a:r>
            <a:r>
              <a:rPr lang="tr-TR" sz="3400" dirty="0"/>
              <a:t> kökler tarafından hızla emilerek ve gelişmelerini durdurarak kontrol eder. </a:t>
            </a:r>
          </a:p>
        </p:txBody>
      </p:sp>
    </p:spTree>
    <p:extLst>
      <p:ext uri="{BB962C8B-B14F-4D97-AF65-F5344CB8AC3E}">
        <p14:creationId xmlns:p14="http://schemas.microsoft.com/office/powerpoint/2010/main" val="3323728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128" y="108065"/>
            <a:ext cx="11945388" cy="6650181"/>
          </a:xfrm>
        </p:spPr>
        <p:txBody>
          <a:bodyPr/>
          <a:lstStyle/>
          <a:p>
            <a:pPr marL="0" indent="0" algn="just">
              <a:buNone/>
            </a:pPr>
            <a:r>
              <a:rPr lang="en-GB" sz="4400" dirty="0" err="1"/>
              <a:t>Simplastik</a:t>
            </a:r>
            <a:r>
              <a:rPr lang="en-GB" sz="4400" dirty="0"/>
              <a:t> </a:t>
            </a:r>
            <a:r>
              <a:rPr lang="en-GB" sz="4400" dirty="0" err="1"/>
              <a:t>hareket</a:t>
            </a:r>
            <a:r>
              <a:rPr lang="en-GB" sz="4400" dirty="0"/>
              <a:t> </a:t>
            </a:r>
            <a:r>
              <a:rPr lang="en-GB" sz="4400" dirty="0" err="1"/>
              <a:t>uç</a:t>
            </a:r>
            <a:r>
              <a:rPr lang="en-GB" sz="4400" dirty="0"/>
              <a:t> </a:t>
            </a:r>
            <a:r>
              <a:rPr lang="en-GB" sz="4400" dirty="0" err="1"/>
              <a:t>noktalarda</a:t>
            </a:r>
            <a:r>
              <a:rPr lang="en-GB" sz="4400" dirty="0"/>
              <a:t> </a:t>
            </a:r>
            <a:r>
              <a:rPr lang="en-GB" sz="4400" dirty="0" err="1"/>
              <a:t>yeni</a:t>
            </a:r>
            <a:r>
              <a:rPr lang="en-GB" sz="4400" dirty="0"/>
              <a:t> </a:t>
            </a:r>
            <a:r>
              <a:rPr lang="en-GB" sz="4400" dirty="0" err="1"/>
              <a:t>gelişmelerde</a:t>
            </a:r>
            <a:r>
              <a:rPr lang="en-GB" sz="4400" dirty="0"/>
              <a:t> </a:t>
            </a:r>
            <a:r>
              <a:rPr lang="en-GB" sz="4400" dirty="0" err="1"/>
              <a:t>simptomlara</a:t>
            </a:r>
            <a:r>
              <a:rPr lang="en-GB" sz="4400" dirty="0"/>
              <a:t> </a:t>
            </a:r>
            <a:r>
              <a:rPr lang="en-GB" sz="4400" dirty="0" err="1"/>
              <a:t>yol</a:t>
            </a:r>
            <a:r>
              <a:rPr lang="en-GB" sz="4400" dirty="0"/>
              <a:t> </a:t>
            </a:r>
            <a:r>
              <a:rPr lang="en-GB" sz="4400" dirty="0" err="1"/>
              <a:t>açar</a:t>
            </a:r>
            <a:r>
              <a:rPr lang="en-GB" sz="4400" dirty="0"/>
              <a:t>. </a:t>
            </a:r>
            <a:r>
              <a:rPr lang="en-GB" sz="4400" dirty="0" err="1"/>
              <a:t>Floemde</a:t>
            </a:r>
            <a:r>
              <a:rPr lang="en-GB" sz="4400" dirty="0"/>
              <a:t> </a:t>
            </a:r>
            <a:r>
              <a:rPr lang="en-GB" sz="4400" dirty="0" err="1"/>
              <a:t>hareket</a:t>
            </a:r>
            <a:r>
              <a:rPr lang="en-GB" sz="4400" dirty="0"/>
              <a:t> </a:t>
            </a:r>
            <a:r>
              <a:rPr lang="en-GB" sz="4400" dirty="0" err="1"/>
              <a:t>yukarı</a:t>
            </a:r>
            <a:r>
              <a:rPr lang="en-GB" sz="4400" dirty="0"/>
              <a:t> (</a:t>
            </a:r>
            <a:r>
              <a:rPr lang="en-GB" sz="4400" dirty="0" err="1"/>
              <a:t>akropetal</a:t>
            </a:r>
            <a:r>
              <a:rPr lang="en-GB" sz="4400" dirty="0"/>
              <a:t>) </a:t>
            </a:r>
            <a:r>
              <a:rPr lang="en-GB" sz="4400" dirty="0" err="1"/>
              <a:t>ve</a:t>
            </a:r>
            <a:r>
              <a:rPr lang="en-GB" sz="4400" dirty="0"/>
              <a:t> </a:t>
            </a:r>
            <a:r>
              <a:rPr lang="en-GB" sz="4400" dirty="0" err="1"/>
              <a:t>aşağı</a:t>
            </a:r>
            <a:r>
              <a:rPr lang="en-GB" sz="4400" dirty="0"/>
              <a:t> (</a:t>
            </a:r>
            <a:r>
              <a:rPr lang="en-GB" sz="4400" dirty="0" err="1"/>
              <a:t>bazipetal</a:t>
            </a:r>
            <a:r>
              <a:rPr lang="en-GB" sz="4400" dirty="0"/>
              <a:t>) </a:t>
            </a:r>
            <a:r>
              <a:rPr lang="en-GB" sz="4400" dirty="0" err="1"/>
              <a:t>yönlü</a:t>
            </a:r>
            <a:r>
              <a:rPr lang="en-GB" sz="4400" dirty="0"/>
              <a:t> </a:t>
            </a:r>
            <a:r>
              <a:rPr lang="en-GB" sz="4400" dirty="0" err="1"/>
              <a:t>olacaktır</a:t>
            </a:r>
            <a:r>
              <a:rPr lang="en-GB" sz="4400" dirty="0"/>
              <a:t>. </a:t>
            </a:r>
            <a:r>
              <a:rPr lang="en-GB" sz="4400" dirty="0" err="1"/>
              <a:t>Sınırlı</a:t>
            </a:r>
            <a:r>
              <a:rPr lang="en-GB" sz="4400" dirty="0"/>
              <a:t> </a:t>
            </a:r>
            <a:r>
              <a:rPr lang="en-GB" sz="4400" dirty="0" err="1"/>
              <a:t>apoplastik</a:t>
            </a:r>
            <a:r>
              <a:rPr lang="en-GB" sz="4400" dirty="0"/>
              <a:t> </a:t>
            </a:r>
            <a:r>
              <a:rPr lang="en-GB" sz="4400" dirty="0" err="1"/>
              <a:t>hareket</a:t>
            </a:r>
            <a:r>
              <a:rPr lang="en-GB" sz="4400" dirty="0"/>
              <a:t> </a:t>
            </a:r>
            <a:r>
              <a:rPr lang="en-GB" sz="4400" dirty="0" err="1"/>
              <a:t>veya</a:t>
            </a:r>
            <a:r>
              <a:rPr lang="en-GB" sz="4400" dirty="0"/>
              <a:t> </a:t>
            </a:r>
            <a:r>
              <a:rPr lang="en-GB" sz="4400" dirty="0" err="1"/>
              <a:t>herbisitin</a:t>
            </a:r>
            <a:r>
              <a:rPr lang="en-GB" sz="4400" dirty="0"/>
              <a:t> </a:t>
            </a:r>
            <a:r>
              <a:rPr lang="en-GB" sz="4400" dirty="0" err="1"/>
              <a:t>hiç</a:t>
            </a:r>
            <a:r>
              <a:rPr lang="en-GB" sz="4400" dirty="0"/>
              <a:t> </a:t>
            </a:r>
            <a:r>
              <a:rPr lang="tr-TR" sz="4400" dirty="0"/>
              <a:t>taşınmaması </a:t>
            </a:r>
            <a:r>
              <a:rPr lang="en-GB" sz="4400" dirty="0" err="1"/>
              <a:t>özellikle</a:t>
            </a:r>
            <a:r>
              <a:rPr lang="en-GB" sz="4400" dirty="0"/>
              <a:t> </a:t>
            </a:r>
            <a:r>
              <a:rPr lang="en-GB" sz="4400" dirty="0" err="1"/>
              <a:t>herbisitin</a:t>
            </a:r>
            <a:r>
              <a:rPr lang="en-GB" sz="4400" dirty="0"/>
              <a:t> </a:t>
            </a:r>
            <a:r>
              <a:rPr lang="en-GB" sz="4400" dirty="0" err="1"/>
              <a:t>değdiği</a:t>
            </a:r>
            <a:r>
              <a:rPr lang="en-GB" sz="4400" dirty="0"/>
              <a:t> </a:t>
            </a:r>
            <a:r>
              <a:rPr lang="en-GB" sz="4400" dirty="0" err="1"/>
              <a:t>dokuda</a:t>
            </a:r>
            <a:r>
              <a:rPr lang="en-GB" sz="4400" dirty="0"/>
              <a:t> </a:t>
            </a:r>
            <a:r>
              <a:rPr lang="en-GB" sz="4400" dirty="0" err="1"/>
              <a:t>simptomlara</a:t>
            </a:r>
            <a:r>
              <a:rPr lang="en-GB" sz="4400" dirty="0"/>
              <a:t> </a:t>
            </a:r>
            <a:r>
              <a:rPr lang="en-GB" sz="4400" dirty="0" err="1"/>
              <a:t>neden</a:t>
            </a:r>
            <a:r>
              <a:rPr lang="en-GB" sz="4400" dirty="0"/>
              <a:t> </a:t>
            </a:r>
            <a:r>
              <a:rPr lang="en-GB" sz="4400" dirty="0" err="1"/>
              <a:t>olacaktır</a:t>
            </a:r>
            <a:r>
              <a:rPr lang="en-GB" sz="4400" dirty="0"/>
              <a:t>. </a:t>
            </a:r>
            <a:r>
              <a:rPr lang="en-GB" sz="4400" dirty="0" err="1"/>
              <a:t>Bitkide</a:t>
            </a:r>
            <a:r>
              <a:rPr lang="en-GB" sz="4400" dirty="0"/>
              <a:t> </a:t>
            </a:r>
            <a:r>
              <a:rPr lang="en-GB" sz="4400" dirty="0" err="1"/>
              <a:t>ksilemde</a:t>
            </a:r>
            <a:r>
              <a:rPr lang="en-GB" sz="4400" dirty="0"/>
              <a:t> </a:t>
            </a:r>
            <a:r>
              <a:rPr lang="en-GB" sz="4400" dirty="0" err="1"/>
              <a:t>hareket</a:t>
            </a:r>
            <a:r>
              <a:rPr lang="en-GB" sz="4400" dirty="0"/>
              <a:t> </a:t>
            </a:r>
            <a:r>
              <a:rPr lang="en-GB" sz="4400" dirty="0" err="1"/>
              <a:t>yukarı</a:t>
            </a:r>
            <a:r>
              <a:rPr lang="en-GB" sz="4400" dirty="0"/>
              <a:t> </a:t>
            </a:r>
            <a:r>
              <a:rPr lang="en-GB" sz="4400" dirty="0" err="1"/>
              <a:t>doğru</a:t>
            </a:r>
            <a:r>
              <a:rPr lang="en-GB" sz="4400" dirty="0"/>
              <a:t> </a:t>
            </a:r>
            <a:r>
              <a:rPr lang="en-GB" sz="4400" dirty="0" err="1"/>
              <a:t>olacaktır</a:t>
            </a:r>
            <a:r>
              <a:rPr lang="en-GB" sz="4400" dirty="0"/>
              <a:t> (</a:t>
            </a:r>
            <a:r>
              <a:rPr lang="en-GB" sz="4400" dirty="0" err="1"/>
              <a:t>akropetal</a:t>
            </a:r>
            <a:r>
              <a:rPr lang="en-GB" sz="4400" dirty="0"/>
              <a:t>).</a:t>
            </a:r>
            <a:endParaRPr lang="tr-TR" sz="4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40945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127" y="58189"/>
            <a:ext cx="12003577" cy="67166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6000" dirty="0" err="1"/>
              <a:t>Pendimetalin</a:t>
            </a:r>
            <a:r>
              <a:rPr lang="tr-TR" sz="6000" dirty="0"/>
              <a:t> sürgün ve köklerin büyümesinde mitoz sürecini bozar. Bitkilerde hücre bölünmesini ve hücre uzamasını engelleyerek bir </a:t>
            </a:r>
            <a:r>
              <a:rPr lang="tr-TR" sz="6000" dirty="0" err="1"/>
              <a:t>mikrotübül</a:t>
            </a:r>
            <a:r>
              <a:rPr lang="tr-TR" sz="6000" dirty="0"/>
              <a:t> bozucu görevi görür.</a:t>
            </a:r>
          </a:p>
        </p:txBody>
      </p:sp>
    </p:spTree>
    <p:extLst>
      <p:ext uri="{BB962C8B-B14F-4D97-AF65-F5344CB8AC3E}">
        <p14:creationId xmlns:p14="http://schemas.microsoft.com/office/powerpoint/2010/main" val="40061476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754" y="108065"/>
            <a:ext cx="11903824" cy="6666807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4400" dirty="0"/>
              <a:t>Bu herbisitler toprakta o kadar az hareket eder ki yabancı otların kontrol edilebilmesi için işlenmiş toprak tabakasında çimlenmeleri  gerekir. İlaçlanan toprak tabakasının altına ekilen ürünler sürgün dokusu (</a:t>
            </a:r>
            <a:r>
              <a:rPr lang="tr-TR" sz="4400" dirty="0" err="1"/>
              <a:t>hipokotiller</a:t>
            </a:r>
            <a:r>
              <a:rPr lang="tr-TR" sz="4400" dirty="0"/>
              <a:t> veya </a:t>
            </a:r>
            <a:r>
              <a:rPr lang="tr-TR" sz="4400" dirty="0" err="1"/>
              <a:t>koleoptiller</a:t>
            </a:r>
            <a:r>
              <a:rPr lang="tr-TR" sz="4400" dirty="0"/>
              <a:t>) herbisit ile muamele edilmiş toprak tabakasından geçerken emilen herbisitin kök veya sürgün meristemlerine </a:t>
            </a:r>
            <a:r>
              <a:rPr lang="tr-TR" sz="4400" dirty="0" err="1"/>
              <a:t>translokasyonu</a:t>
            </a:r>
            <a:r>
              <a:rPr lang="tr-TR" sz="4400" dirty="0"/>
              <a:t> olmadığından </a:t>
            </a:r>
            <a:r>
              <a:rPr lang="tr-TR" sz="4400" dirty="0" err="1"/>
              <a:t>zararlanma</a:t>
            </a:r>
            <a:r>
              <a:rPr lang="tr-TR" sz="4400" dirty="0"/>
              <a:t> olmaz.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7147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128" y="144380"/>
            <a:ext cx="11858325" cy="651630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dirty="0"/>
              <a:t>	</a:t>
            </a:r>
            <a:r>
              <a:rPr lang="tr-TR" sz="3800" dirty="0"/>
              <a:t>Polar (</a:t>
            </a:r>
            <a:r>
              <a:rPr lang="tr-TR" sz="3800" dirty="0" err="1"/>
              <a:t>hidrofilik</a:t>
            </a:r>
            <a:r>
              <a:rPr lang="tr-TR" sz="3800" dirty="0"/>
              <a:t>) herbisitler </a:t>
            </a:r>
            <a:r>
              <a:rPr lang="tr-TR" sz="3800" dirty="0" err="1"/>
              <a:t>apoplazmada</a:t>
            </a:r>
            <a:r>
              <a:rPr lang="tr-TR" sz="3800" dirty="0"/>
              <a:t> daha iyi hareket etme eğilimindedir, çünkü hücre duvarlarından kolayca geçerler. </a:t>
            </a:r>
            <a:r>
              <a:rPr lang="tr-TR" sz="3800" dirty="0" err="1"/>
              <a:t>Apolar</a:t>
            </a:r>
            <a:r>
              <a:rPr lang="tr-TR" sz="3800" dirty="0"/>
              <a:t> (</a:t>
            </a:r>
            <a:r>
              <a:rPr lang="tr-TR" sz="3800" dirty="0" err="1"/>
              <a:t>lipofilik</a:t>
            </a:r>
            <a:r>
              <a:rPr lang="tr-TR" sz="3800" dirty="0"/>
              <a:t>) herbisitler plazma </a:t>
            </a:r>
            <a:r>
              <a:rPr lang="tr-TR" sz="3800" dirty="0" err="1"/>
              <a:t>membranlarında</a:t>
            </a:r>
            <a:r>
              <a:rPr lang="tr-TR" sz="3800" dirty="0"/>
              <a:t> kolayca hareket ettikleri için </a:t>
            </a:r>
            <a:r>
              <a:rPr lang="tr-TR" sz="3800" dirty="0" err="1"/>
              <a:t>simplazmada</a:t>
            </a:r>
            <a:r>
              <a:rPr lang="tr-TR" sz="3800" dirty="0"/>
              <a:t> daha iyi hareket etme eğilimindedirler. </a:t>
            </a:r>
            <a:r>
              <a:rPr lang="tr-TR" sz="3800" dirty="0" err="1"/>
              <a:t>Simplastik</a:t>
            </a:r>
            <a:r>
              <a:rPr lang="tr-TR" sz="3800" dirty="0"/>
              <a:t> olarak (</a:t>
            </a:r>
            <a:r>
              <a:rPr lang="tr-TR" sz="3800" dirty="0" err="1"/>
              <a:t>floem</a:t>
            </a:r>
            <a:r>
              <a:rPr lang="tr-TR" sz="3800" dirty="0"/>
              <a:t>) mobil herbisitler tipik olarak yapraklara (</a:t>
            </a:r>
            <a:r>
              <a:rPr lang="tr-TR" sz="3800" dirty="0" err="1"/>
              <a:t>glifosat</a:t>
            </a:r>
            <a:r>
              <a:rPr lang="tr-TR" sz="3800" dirty="0"/>
              <a:t>, 2,4-D, </a:t>
            </a:r>
            <a:r>
              <a:rPr lang="tr-TR" sz="3800" dirty="0" err="1"/>
              <a:t>sülfonilüreler</a:t>
            </a:r>
            <a:r>
              <a:rPr lang="tr-TR" sz="3800" dirty="0"/>
              <a:t>) uygulanırken, </a:t>
            </a:r>
            <a:r>
              <a:rPr lang="tr-TR" sz="3800" dirty="0" err="1"/>
              <a:t>apoplastik</a:t>
            </a:r>
            <a:r>
              <a:rPr lang="tr-TR" sz="3800" dirty="0"/>
              <a:t> olarak (</a:t>
            </a:r>
            <a:r>
              <a:rPr lang="tr-TR" sz="3800" dirty="0" err="1"/>
              <a:t>ksilem</a:t>
            </a:r>
            <a:r>
              <a:rPr lang="tr-TR" sz="3800" dirty="0"/>
              <a:t>) mobil herbisitler toprağa uygulanır (</a:t>
            </a:r>
            <a:r>
              <a:rPr lang="tr-TR" sz="3800" dirty="0" err="1"/>
              <a:t>triazinler</a:t>
            </a:r>
            <a:r>
              <a:rPr lang="tr-TR" sz="3800" dirty="0"/>
              <a:t>, </a:t>
            </a:r>
            <a:r>
              <a:rPr lang="tr-TR" sz="3800" dirty="0" err="1"/>
              <a:t>fenilüreler</a:t>
            </a:r>
            <a:r>
              <a:rPr lang="tr-TR" sz="3800" dirty="0"/>
              <a:t>).</a:t>
            </a:r>
          </a:p>
          <a:p>
            <a:endParaRPr lang="tr-TR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065" y="83128"/>
            <a:ext cx="11978639" cy="66834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800" dirty="0"/>
              <a:t>Simplazmdaki (</a:t>
            </a:r>
            <a:r>
              <a:rPr lang="tr-TR" sz="4800" dirty="0" err="1"/>
              <a:t>floem</a:t>
            </a:r>
            <a:r>
              <a:rPr lang="tr-TR" sz="4800" dirty="0"/>
              <a:t>) taşınma </a:t>
            </a:r>
            <a:r>
              <a:rPr lang="tr-TR" sz="4800" dirty="0" err="1"/>
              <a:t>fotosentetik</a:t>
            </a:r>
            <a:r>
              <a:rPr lang="tr-TR" sz="4800" dirty="0"/>
              <a:t> kaynaklardan özellikle olgun yapraklardan çiçekler, kökler veya genç yapraklar gibi büyüme ve depolama organlarına doğrudur. Taşınma yönü en yakın kaynaktan en yakın depo organına doğrudur. </a:t>
            </a:r>
          </a:p>
        </p:txBody>
      </p:sp>
    </p:spTree>
    <p:extLst>
      <p:ext uri="{BB962C8B-B14F-4D97-AF65-F5344CB8AC3E}">
        <p14:creationId xmlns:p14="http://schemas.microsoft.com/office/powerpoint/2010/main" val="2848266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AD0384-A2CC-465A-A5BB-36B098D17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132522"/>
            <a:ext cx="11807687" cy="65598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4000" dirty="0" err="1"/>
              <a:t>Yaprağa</a:t>
            </a:r>
            <a:r>
              <a:rPr lang="en-GB" sz="4000" dirty="0"/>
              <a:t> </a:t>
            </a:r>
            <a:r>
              <a:rPr lang="en-GB" sz="4000" dirty="0" err="1"/>
              <a:t>uygulanan</a:t>
            </a:r>
            <a:r>
              <a:rPr lang="en-GB" sz="4000" dirty="0"/>
              <a:t> </a:t>
            </a:r>
            <a:r>
              <a:rPr lang="en-GB" sz="4000" dirty="0" err="1"/>
              <a:t>herbisitin</a:t>
            </a:r>
            <a:r>
              <a:rPr lang="en-GB" sz="4000" dirty="0"/>
              <a:t> </a:t>
            </a:r>
            <a:r>
              <a:rPr lang="en-GB" sz="4000" dirty="0" err="1"/>
              <a:t>hareketi</a:t>
            </a:r>
            <a:r>
              <a:rPr lang="en-GB" sz="4000" dirty="0"/>
              <a:t> </a:t>
            </a:r>
            <a:r>
              <a:rPr lang="en-GB" sz="4000" dirty="0" err="1"/>
              <a:t>herbisitin</a:t>
            </a:r>
            <a:r>
              <a:rPr lang="en-GB" sz="4000" dirty="0"/>
              <a:t> bitki </a:t>
            </a:r>
            <a:r>
              <a:rPr lang="en-GB" sz="4000" dirty="0" err="1"/>
              <a:t>yüzeyinde</a:t>
            </a:r>
            <a:r>
              <a:rPr lang="en-GB" sz="4000" dirty="0"/>
              <a:t> </a:t>
            </a:r>
            <a:r>
              <a:rPr lang="en-GB" sz="4000" dirty="0" err="1"/>
              <a:t>tutunma</a:t>
            </a:r>
            <a:r>
              <a:rPr lang="en-GB" sz="4000" dirty="0"/>
              <a:t> </a:t>
            </a:r>
            <a:r>
              <a:rPr lang="en-GB" sz="4000" dirty="0" err="1"/>
              <a:t>derecesinden</a:t>
            </a:r>
            <a:r>
              <a:rPr lang="en-GB" sz="4000" dirty="0"/>
              <a:t> </a:t>
            </a:r>
            <a:r>
              <a:rPr lang="en-GB" sz="4000" dirty="0" err="1"/>
              <a:t>ve</a:t>
            </a:r>
            <a:r>
              <a:rPr lang="en-GB" sz="4000" dirty="0"/>
              <a:t> </a:t>
            </a:r>
            <a:r>
              <a:rPr lang="en-GB" sz="4000" dirty="0" err="1"/>
              <a:t>kutiküladan</a:t>
            </a:r>
            <a:r>
              <a:rPr lang="en-GB" sz="4000" dirty="0"/>
              <a:t> </a:t>
            </a:r>
            <a:r>
              <a:rPr lang="en-GB" sz="4000" dirty="0" err="1"/>
              <a:t>geçme</a:t>
            </a:r>
            <a:r>
              <a:rPr lang="en-GB" sz="4000" dirty="0"/>
              <a:t> </a:t>
            </a:r>
            <a:r>
              <a:rPr lang="en-GB" sz="4000" dirty="0" err="1"/>
              <a:t>yeteneğinden</a:t>
            </a:r>
            <a:r>
              <a:rPr lang="en-GB" sz="4000" dirty="0"/>
              <a:t> </a:t>
            </a:r>
            <a:r>
              <a:rPr lang="en-GB" sz="4000" dirty="0" err="1"/>
              <a:t>etkilenir</a:t>
            </a:r>
            <a:r>
              <a:rPr lang="en-GB" sz="4000" dirty="0"/>
              <a:t>. </a:t>
            </a:r>
            <a:r>
              <a:rPr lang="en-GB" sz="4000" dirty="0" err="1"/>
              <a:t>Suda</a:t>
            </a:r>
            <a:r>
              <a:rPr lang="en-GB" sz="4000" dirty="0"/>
              <a:t> </a:t>
            </a:r>
            <a:r>
              <a:rPr lang="en-GB" sz="4000" dirty="0" err="1"/>
              <a:t>çözünür</a:t>
            </a:r>
            <a:r>
              <a:rPr lang="en-GB" sz="4000" dirty="0"/>
              <a:t> </a:t>
            </a:r>
            <a:r>
              <a:rPr lang="en-GB" sz="4000" dirty="0" err="1"/>
              <a:t>herbisitin</a:t>
            </a:r>
            <a:r>
              <a:rPr lang="en-GB" sz="4000" dirty="0"/>
              <a:t> </a:t>
            </a:r>
            <a:r>
              <a:rPr lang="en-GB" sz="4000" dirty="0" err="1"/>
              <a:t>penetrasyonu</a:t>
            </a:r>
            <a:r>
              <a:rPr lang="en-GB" sz="4000" dirty="0"/>
              <a:t> </a:t>
            </a:r>
            <a:r>
              <a:rPr lang="en-GB" sz="4000" dirty="0" err="1"/>
              <a:t>yağda</a:t>
            </a:r>
            <a:r>
              <a:rPr lang="en-GB" sz="4000" dirty="0"/>
              <a:t> </a:t>
            </a:r>
            <a:r>
              <a:rPr lang="en-GB" sz="4000" dirty="0" err="1"/>
              <a:t>çözünen</a:t>
            </a:r>
            <a:r>
              <a:rPr lang="en-GB" sz="4000" dirty="0"/>
              <a:t> </a:t>
            </a:r>
            <a:r>
              <a:rPr lang="en-GB" sz="4000" dirty="0" err="1"/>
              <a:t>bir</a:t>
            </a:r>
            <a:r>
              <a:rPr lang="en-GB" sz="4000" dirty="0"/>
              <a:t> </a:t>
            </a:r>
            <a:r>
              <a:rPr lang="en-GB" sz="4000" dirty="0" err="1"/>
              <a:t>herbisitin</a:t>
            </a:r>
            <a:r>
              <a:rPr lang="en-GB" sz="4000" dirty="0"/>
              <a:t> </a:t>
            </a:r>
            <a:r>
              <a:rPr lang="en-GB" sz="4000" dirty="0" err="1"/>
              <a:t>penetrasyonundan</a:t>
            </a:r>
            <a:r>
              <a:rPr lang="en-GB" sz="4000" dirty="0"/>
              <a:t> </a:t>
            </a:r>
            <a:r>
              <a:rPr lang="en-GB" sz="4000" dirty="0" err="1"/>
              <a:t>daha</a:t>
            </a:r>
            <a:r>
              <a:rPr lang="en-GB" sz="4000" dirty="0"/>
              <a:t> </a:t>
            </a:r>
            <a:r>
              <a:rPr lang="en-GB" sz="4000" dirty="0" err="1"/>
              <a:t>fazla</a:t>
            </a:r>
            <a:r>
              <a:rPr lang="en-GB" sz="4000" dirty="0"/>
              <a:t> </a:t>
            </a:r>
            <a:r>
              <a:rPr lang="en-GB" sz="4000" dirty="0" err="1"/>
              <a:t>çevresel</a:t>
            </a:r>
            <a:r>
              <a:rPr lang="en-GB" sz="4000" dirty="0"/>
              <a:t> </a:t>
            </a:r>
            <a:r>
              <a:rPr lang="en-GB" sz="4000" dirty="0" err="1"/>
              <a:t>koşullardan</a:t>
            </a:r>
            <a:r>
              <a:rPr lang="en-GB" sz="4000" dirty="0"/>
              <a:t> </a:t>
            </a:r>
            <a:r>
              <a:rPr lang="en-GB" sz="4000" dirty="0" err="1"/>
              <a:t>etkilenir</a:t>
            </a:r>
            <a:r>
              <a:rPr lang="en-GB" sz="4000" dirty="0"/>
              <a:t>. </a:t>
            </a:r>
            <a:r>
              <a:rPr lang="en-GB" sz="4000" dirty="0" err="1"/>
              <a:t>Suda</a:t>
            </a:r>
            <a:r>
              <a:rPr lang="en-GB" sz="4000" dirty="0"/>
              <a:t> </a:t>
            </a:r>
            <a:r>
              <a:rPr lang="en-GB" sz="4000" dirty="0" err="1"/>
              <a:t>çözünür</a:t>
            </a:r>
            <a:r>
              <a:rPr lang="en-GB" sz="4000" dirty="0"/>
              <a:t> </a:t>
            </a:r>
            <a:r>
              <a:rPr lang="en-GB" sz="4000" dirty="0" err="1"/>
              <a:t>için</a:t>
            </a:r>
            <a:r>
              <a:rPr lang="en-GB" sz="4000" dirty="0"/>
              <a:t> </a:t>
            </a:r>
            <a:r>
              <a:rPr lang="en-GB" sz="4000" dirty="0" err="1"/>
              <a:t>yüzey</a:t>
            </a:r>
            <a:r>
              <a:rPr lang="en-GB" sz="4000" dirty="0"/>
              <a:t> </a:t>
            </a:r>
            <a:r>
              <a:rPr lang="en-GB" sz="4000" dirty="0" err="1"/>
              <a:t>aktif</a:t>
            </a:r>
            <a:r>
              <a:rPr lang="en-GB" sz="4000" dirty="0"/>
              <a:t> </a:t>
            </a:r>
            <a:r>
              <a:rPr lang="en-GB" sz="4000" dirty="0" err="1"/>
              <a:t>madde</a:t>
            </a:r>
            <a:r>
              <a:rPr lang="en-GB" sz="4000" dirty="0"/>
              <a:t> (</a:t>
            </a:r>
            <a:r>
              <a:rPr lang="en-GB" sz="4000" dirty="0" err="1"/>
              <a:t>surfa</a:t>
            </a:r>
            <a:r>
              <a:rPr lang="tr-TR" sz="4000" dirty="0"/>
              <a:t>k</a:t>
            </a:r>
            <a:r>
              <a:rPr lang="en-GB" sz="4000" dirty="0" err="1"/>
              <a:t>tant</a:t>
            </a:r>
            <a:r>
              <a:rPr lang="en-GB" sz="4000" dirty="0"/>
              <a:t>) </a:t>
            </a:r>
            <a:r>
              <a:rPr lang="en-GB" sz="4000" dirty="0" err="1"/>
              <a:t>ihtiyacı</a:t>
            </a:r>
            <a:r>
              <a:rPr lang="en-GB" sz="4000" dirty="0"/>
              <a:t> </a:t>
            </a:r>
            <a:r>
              <a:rPr lang="en-GB" sz="4000" dirty="0" err="1"/>
              <a:t>yağda</a:t>
            </a:r>
            <a:r>
              <a:rPr lang="en-GB" sz="4000" dirty="0"/>
              <a:t> </a:t>
            </a:r>
            <a:r>
              <a:rPr lang="en-GB" sz="4000" dirty="0" err="1"/>
              <a:t>çözünür</a:t>
            </a:r>
            <a:r>
              <a:rPr lang="en-GB" sz="4000" dirty="0"/>
              <a:t> </a:t>
            </a:r>
            <a:r>
              <a:rPr lang="en-GB" sz="4000" dirty="0" err="1"/>
              <a:t>bir</a:t>
            </a:r>
            <a:r>
              <a:rPr lang="en-GB" sz="4000" dirty="0"/>
              <a:t> </a:t>
            </a:r>
            <a:r>
              <a:rPr lang="en-GB" sz="4000" dirty="0" err="1"/>
              <a:t>herbisite</a:t>
            </a:r>
            <a:r>
              <a:rPr lang="en-GB" sz="4000" dirty="0"/>
              <a:t> </a:t>
            </a:r>
            <a:r>
              <a:rPr lang="en-GB" sz="4000" dirty="0" err="1"/>
              <a:t>göre</a:t>
            </a:r>
            <a:r>
              <a:rPr lang="en-GB" sz="4000" dirty="0"/>
              <a:t> </a:t>
            </a:r>
            <a:r>
              <a:rPr lang="en-GB" sz="4000" dirty="0" err="1"/>
              <a:t>daha</a:t>
            </a:r>
            <a:r>
              <a:rPr lang="en-GB" sz="4000" dirty="0"/>
              <a:t> </a:t>
            </a:r>
            <a:r>
              <a:rPr lang="en-GB" sz="4000" dirty="0" err="1"/>
              <a:t>fazladır</a:t>
            </a:r>
            <a:r>
              <a:rPr lang="en-GB" sz="4000" dirty="0"/>
              <a:t>.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410434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8299" y="95596"/>
            <a:ext cx="11953701" cy="666680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GB" sz="5400" dirty="0"/>
              <a:t>Sıcak, </a:t>
            </a:r>
            <a:r>
              <a:rPr lang="en-GB" sz="5400" dirty="0" err="1"/>
              <a:t>nemli</a:t>
            </a:r>
            <a:r>
              <a:rPr lang="en-GB" sz="5400" dirty="0"/>
              <a:t> </a:t>
            </a:r>
            <a:r>
              <a:rPr lang="en-GB" sz="5400" dirty="0" err="1"/>
              <a:t>koşullar</a:t>
            </a:r>
            <a:r>
              <a:rPr lang="en-GB" sz="5400" dirty="0"/>
              <a:t> </a:t>
            </a:r>
            <a:r>
              <a:rPr lang="en-GB" sz="5400" dirty="0" err="1"/>
              <a:t>ve</a:t>
            </a:r>
            <a:r>
              <a:rPr lang="en-GB" sz="5400" dirty="0"/>
              <a:t> </a:t>
            </a:r>
            <a:r>
              <a:rPr lang="en-GB" sz="5400" dirty="0" err="1"/>
              <a:t>yeterli</a:t>
            </a:r>
            <a:r>
              <a:rPr lang="en-GB" sz="5400" dirty="0"/>
              <a:t> </a:t>
            </a:r>
            <a:r>
              <a:rPr lang="en-GB" sz="5400" dirty="0" err="1"/>
              <a:t>toprak</a:t>
            </a:r>
            <a:r>
              <a:rPr lang="en-GB" sz="5400" dirty="0"/>
              <a:t> </a:t>
            </a:r>
            <a:r>
              <a:rPr lang="en-GB" sz="5400" dirty="0" err="1"/>
              <a:t>nemi</a:t>
            </a:r>
            <a:r>
              <a:rPr lang="en-GB" sz="5400" dirty="0"/>
              <a:t> </a:t>
            </a:r>
            <a:r>
              <a:rPr lang="en-GB" sz="5400" dirty="0" err="1"/>
              <a:t>altında</a:t>
            </a:r>
            <a:r>
              <a:rPr lang="en-GB" sz="5400" dirty="0"/>
              <a:t> </a:t>
            </a:r>
            <a:r>
              <a:rPr lang="en-GB" sz="5400" dirty="0" err="1"/>
              <a:t>yaprak</a:t>
            </a:r>
            <a:r>
              <a:rPr lang="en-GB" sz="5400" dirty="0"/>
              <a:t> </a:t>
            </a:r>
            <a:r>
              <a:rPr lang="en-GB" sz="5400" dirty="0" err="1"/>
              <a:t>herbisitleriyle</a:t>
            </a:r>
            <a:r>
              <a:rPr lang="en-GB" sz="5400" dirty="0"/>
              <a:t> </a:t>
            </a:r>
            <a:r>
              <a:rPr lang="en-GB" sz="5400" dirty="0" err="1"/>
              <a:t>yabancı</a:t>
            </a:r>
            <a:r>
              <a:rPr lang="en-GB" sz="5400" dirty="0"/>
              <a:t> </a:t>
            </a:r>
            <a:r>
              <a:rPr lang="en-GB" sz="5400" dirty="0" err="1"/>
              <a:t>otların</a:t>
            </a:r>
            <a:r>
              <a:rPr lang="en-GB" sz="5400" dirty="0"/>
              <a:t> </a:t>
            </a:r>
            <a:r>
              <a:rPr lang="en-GB" sz="5400" dirty="0" err="1"/>
              <a:t>maksimum</a:t>
            </a:r>
            <a:r>
              <a:rPr lang="en-GB" sz="5400" dirty="0"/>
              <a:t> </a:t>
            </a:r>
            <a:r>
              <a:rPr lang="en-GB" sz="5400" dirty="0" err="1"/>
              <a:t>öldürülmesi</a:t>
            </a:r>
            <a:r>
              <a:rPr lang="en-GB" sz="5400" dirty="0"/>
              <a:t> </a:t>
            </a:r>
            <a:r>
              <a:rPr lang="en-GB" sz="5400" dirty="0" err="1"/>
              <a:t>beklenir</a:t>
            </a:r>
            <a:r>
              <a:rPr lang="en-GB" sz="5400" dirty="0"/>
              <a:t>. </a:t>
            </a:r>
            <a:r>
              <a:rPr lang="en-GB" sz="5400" dirty="0" err="1"/>
              <a:t>Bitkiler</a:t>
            </a:r>
            <a:r>
              <a:rPr lang="en-GB" sz="5400" dirty="0"/>
              <a:t> </a:t>
            </a:r>
            <a:r>
              <a:rPr lang="en-GB" sz="5400" dirty="0" err="1"/>
              <a:t>stres</a:t>
            </a:r>
            <a:r>
              <a:rPr lang="en-GB" sz="5400" dirty="0"/>
              <a:t>, </a:t>
            </a:r>
            <a:r>
              <a:rPr lang="en-GB" sz="5400" dirty="0" err="1"/>
              <a:t>düşük</a:t>
            </a:r>
            <a:r>
              <a:rPr lang="en-GB" sz="5400" dirty="0"/>
              <a:t> </a:t>
            </a:r>
            <a:r>
              <a:rPr lang="en-GB" sz="5400" dirty="0" err="1"/>
              <a:t>sıcaklık</a:t>
            </a:r>
            <a:r>
              <a:rPr lang="en-GB" sz="5400" dirty="0"/>
              <a:t> </a:t>
            </a:r>
            <a:r>
              <a:rPr lang="en-GB" sz="5400" dirty="0" err="1"/>
              <a:t>ve</a:t>
            </a:r>
            <a:r>
              <a:rPr lang="en-GB" sz="5400" dirty="0"/>
              <a:t> </a:t>
            </a:r>
            <a:r>
              <a:rPr lang="en-GB" sz="5400" dirty="0" err="1"/>
              <a:t>düşük</a:t>
            </a:r>
            <a:r>
              <a:rPr lang="en-GB" sz="5400" dirty="0"/>
              <a:t> </a:t>
            </a:r>
            <a:r>
              <a:rPr lang="en-GB" sz="5400" dirty="0" err="1"/>
              <a:t>nem</a:t>
            </a:r>
            <a:r>
              <a:rPr lang="en-GB" sz="5400" dirty="0"/>
              <a:t> </a:t>
            </a:r>
            <a:r>
              <a:rPr lang="en-GB" sz="5400" dirty="0" err="1"/>
              <a:t>altındayken</a:t>
            </a:r>
            <a:r>
              <a:rPr lang="en-GB" sz="5400" dirty="0"/>
              <a:t> </a:t>
            </a:r>
            <a:r>
              <a:rPr lang="en-GB" sz="5400" dirty="0" err="1"/>
              <a:t>yaprak</a:t>
            </a:r>
            <a:r>
              <a:rPr lang="en-GB" sz="5400" dirty="0"/>
              <a:t> </a:t>
            </a:r>
            <a:r>
              <a:rPr lang="en-GB" sz="5400" dirty="0" err="1"/>
              <a:t>herbisitlerinden</a:t>
            </a:r>
            <a:r>
              <a:rPr lang="en-GB" sz="5400" dirty="0"/>
              <a:t> </a:t>
            </a:r>
            <a:r>
              <a:rPr lang="en-GB" sz="5400" dirty="0" err="1"/>
              <a:t>çok</a:t>
            </a:r>
            <a:r>
              <a:rPr lang="en-GB" sz="5400" dirty="0"/>
              <a:t> </a:t>
            </a:r>
            <a:r>
              <a:rPr lang="en-GB" sz="5400" dirty="0" err="1"/>
              <a:t>daha</a:t>
            </a:r>
            <a:r>
              <a:rPr lang="en-GB" sz="5400" dirty="0"/>
              <a:t> </a:t>
            </a:r>
            <a:r>
              <a:rPr lang="en-GB" sz="5400" dirty="0" err="1"/>
              <a:t>az</a:t>
            </a:r>
            <a:r>
              <a:rPr lang="en-GB" sz="5400" dirty="0"/>
              <a:t> </a:t>
            </a:r>
            <a:r>
              <a:rPr lang="en-GB" sz="5400" dirty="0" err="1"/>
              <a:t>etkileneceklerdir</a:t>
            </a:r>
            <a:r>
              <a:rPr lang="en-GB" sz="5400" dirty="0"/>
              <a:t>. </a:t>
            </a:r>
            <a:endParaRPr lang="tr-TR" sz="5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8649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CEAC38-2D99-4F75-8165-D64971D65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45774"/>
            <a:ext cx="11820939" cy="65465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4000" dirty="0"/>
              <a:t>Herbisit uygulamasından 1-2 hafta önce ve hemen sonraki çevre faktörleri çıkış sonrası herbisitlerin </a:t>
            </a:r>
            <a:r>
              <a:rPr lang="tr-TR" sz="4000" dirty="0" err="1"/>
              <a:t>absorbsiyonunu</a:t>
            </a:r>
            <a:r>
              <a:rPr lang="tr-TR" sz="4000" dirty="0"/>
              <a:t> etkileyebilir. Düşük nispi nem ile birlikte yüksek ışık ve en önemlisi, düşük toprak nemi </a:t>
            </a:r>
            <a:r>
              <a:rPr lang="tr-TR" sz="4000" dirty="0" err="1"/>
              <a:t>lipofilik</a:t>
            </a:r>
            <a:r>
              <a:rPr lang="tr-TR" sz="4000" dirty="0"/>
              <a:t> karaktere sahip yaprak </a:t>
            </a:r>
            <a:r>
              <a:rPr lang="tr-TR" sz="4000" dirty="0" err="1"/>
              <a:t>kütikülası</a:t>
            </a:r>
            <a:r>
              <a:rPr lang="tr-TR" sz="4000" dirty="0"/>
              <a:t> sentezini teşvik etme eğilimindedir; bu nedenle herbisit özellikle suda çözünür herbisit uygulaması gerçekleştiğinde performans düşer. </a:t>
            </a:r>
          </a:p>
        </p:txBody>
      </p:sp>
    </p:spTree>
    <p:extLst>
      <p:ext uri="{BB962C8B-B14F-4D97-AF65-F5344CB8AC3E}">
        <p14:creationId xmlns:p14="http://schemas.microsoft.com/office/powerpoint/2010/main" val="302729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065" y="108065"/>
            <a:ext cx="11970327" cy="66668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800" dirty="0"/>
              <a:t>İlaçlama sırasında ve sonrasında düşük nispi nem suda çözünür herbisitlerin emilimini azaltan susuz bir </a:t>
            </a:r>
            <a:r>
              <a:rPr lang="tr-TR" sz="4800" dirty="0" err="1"/>
              <a:t>kütikülaya</a:t>
            </a:r>
            <a:r>
              <a:rPr lang="tr-TR" sz="4800" dirty="0"/>
              <a:t> yol açar. Örneğin, </a:t>
            </a:r>
            <a:r>
              <a:rPr lang="tr-TR" sz="4800" dirty="0" err="1"/>
              <a:t>glufosinat</a:t>
            </a:r>
            <a:r>
              <a:rPr lang="tr-TR" sz="4800" dirty="0"/>
              <a:t> %95 nispi nemde bitkileri tam olarak öldürürken, %40 nispi nemde ise yalnızca bitki gelişiminde %30’luk bir  gelişme geriliğine yol açmıştır. </a:t>
            </a:r>
          </a:p>
          <a:p>
            <a:pPr marL="0" indent="0">
              <a:buNone/>
            </a:pP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073851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E02AC4-8CE2-4AC1-B693-5BF45DECD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145774"/>
            <a:ext cx="11913704" cy="65995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5400" dirty="0"/>
              <a:t>Çoğu durumda en iyi çıkış sonrası herbisit performansı, ilaçlanmış yabancı otların yüksek (35 °C'den yüksek) veya düşük (4 °C'den düşük) sıcaklıklardan çok orta sıcaklıklarda (18-29 °C’ler arası) yetiştirildiği koşullarda elde edilir. </a:t>
            </a:r>
          </a:p>
        </p:txBody>
      </p:sp>
    </p:spTree>
    <p:extLst>
      <p:ext uri="{BB962C8B-B14F-4D97-AF65-F5344CB8AC3E}">
        <p14:creationId xmlns:p14="http://schemas.microsoft.com/office/powerpoint/2010/main" val="3252562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3176</TotalTime>
  <Words>1020</Words>
  <Application>Microsoft Office PowerPoint</Application>
  <PresentationFormat>Geniş ekran</PresentationFormat>
  <Paragraphs>25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İyon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Herbisitlerin Bitkilerce Alınımı ve Bitkilerdeki Hareketi</dc:title>
  <dc:creator>user</dc:creator>
  <cp:lastModifiedBy>Özer</cp:lastModifiedBy>
  <cp:revision>296</cp:revision>
  <dcterms:created xsi:type="dcterms:W3CDTF">2021-03-02T19:44:37Z</dcterms:created>
  <dcterms:modified xsi:type="dcterms:W3CDTF">2024-04-30T12:03:31Z</dcterms:modified>
</cp:coreProperties>
</file>