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5" d="100"/>
          <a:sy n="65"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A4378C-A262-4EB0-A88D-C198C30F2A95}" type="datetimeFigureOut">
              <a:rPr lang="tr-TR" smtClean="0"/>
              <a:t>30.1.2017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334703-CD64-45E8-9671-24A4FBA483A4}" type="slidenum">
              <a:rPr lang="tr-TR" smtClean="0"/>
              <a:t>‹#›</a:t>
            </a:fld>
            <a:endParaRPr lang="tr-TR"/>
          </a:p>
        </p:txBody>
      </p:sp>
    </p:spTree>
    <p:extLst>
      <p:ext uri="{BB962C8B-B14F-4D97-AF65-F5344CB8AC3E}">
        <p14:creationId xmlns:p14="http://schemas.microsoft.com/office/powerpoint/2010/main" val="2346496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Artemis orman tanrıçası olduğu gibi, bakirelerinde tanrıçası sayılır.</a:t>
            </a:r>
          </a:p>
          <a:p>
            <a:endParaRPr lang="tr-TR" dirty="0"/>
          </a:p>
        </p:txBody>
      </p:sp>
      <p:sp>
        <p:nvSpPr>
          <p:cNvPr id="4" name="3 Slayt Numarası Yer Tutucusu"/>
          <p:cNvSpPr>
            <a:spLocks noGrp="1"/>
          </p:cNvSpPr>
          <p:nvPr>
            <p:ph type="sldNum" sz="quarter" idx="10"/>
          </p:nvPr>
        </p:nvSpPr>
        <p:spPr/>
        <p:txBody>
          <a:bodyPr/>
          <a:lstStyle/>
          <a:p>
            <a:fld id="{069B69DE-8AB7-4872-B565-8A87C90291A2}" type="slidenum">
              <a:rPr lang="tr-TR" smtClean="0"/>
              <a:pPr/>
              <a:t>16</a:t>
            </a:fld>
            <a:endParaRPr lang="tr-TR"/>
          </a:p>
        </p:txBody>
      </p:sp>
    </p:spTree>
    <p:extLst>
      <p:ext uri="{BB962C8B-B14F-4D97-AF65-F5344CB8AC3E}">
        <p14:creationId xmlns:p14="http://schemas.microsoft.com/office/powerpoint/2010/main" val="338094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C0984B-824A-43EC-817B-F341B94CEAAA}" type="slidenum">
              <a:rPr lang="tr-TR"/>
              <a:pPr/>
              <a:t>19</a:t>
            </a:fld>
            <a:endParaRPr lang="tr-T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pPr>
              <a:lnSpc>
                <a:spcPct val="90000"/>
              </a:lnSpc>
            </a:pPr>
            <a:r>
              <a:rPr lang="tr-TR" sz="1000"/>
              <a:t>Salvia cilicica   Boiss. &amp; Kotschy</a:t>
            </a:r>
          </a:p>
          <a:p>
            <a:pPr>
              <a:lnSpc>
                <a:spcPct val="90000"/>
              </a:lnSpc>
            </a:pPr>
            <a:r>
              <a:rPr lang="tr-TR" sz="1000"/>
              <a:t>25	Plantae	Species	Salvia cryptantha   Montbr &amp; Auch.</a:t>
            </a:r>
          </a:p>
          <a:p>
            <a:pPr>
              <a:lnSpc>
                <a:spcPct val="90000"/>
              </a:lnSpc>
            </a:pPr>
            <a:r>
              <a:rPr lang="tr-TR" sz="1000"/>
              <a:t>26	Plantae	Species	Salvia cyanescens   Boiss. &amp; Bal.</a:t>
            </a:r>
          </a:p>
          <a:p>
            <a:pPr>
              <a:lnSpc>
                <a:spcPct val="90000"/>
              </a:lnSpc>
            </a:pPr>
            <a:r>
              <a:rPr lang="tr-TR" sz="1000"/>
              <a:t>27	Plantae	Species	Salvia dichroantha   Stapf</a:t>
            </a:r>
          </a:p>
          <a:p>
            <a:pPr>
              <a:lnSpc>
                <a:spcPct val="90000"/>
              </a:lnSpc>
            </a:pPr>
            <a:r>
              <a:rPr lang="tr-TR" sz="1000"/>
              <a:t>28	Plantae	Species	Salvia divaricata   Montbr. &amp; Auch.</a:t>
            </a:r>
          </a:p>
          <a:p>
            <a:pPr>
              <a:lnSpc>
                <a:spcPct val="90000"/>
              </a:lnSpc>
            </a:pPr>
            <a:r>
              <a:rPr lang="tr-TR" sz="1000"/>
              <a:t> 	Referans:	    I.C. Hedge, 1982, Salvia L., Flora of Turkey and the East Aegean Islands (edit. by P.H.Davis) Vol. 7, Edinburgh University Press, Edinburgh.</a:t>
            </a:r>
          </a:p>
          <a:p>
            <a:pPr>
              <a:lnSpc>
                <a:spcPct val="90000"/>
              </a:lnSpc>
            </a:pPr>
            <a:r>
              <a:rPr lang="tr-TR" sz="1000"/>
              <a:t> 	Sinonim:	    Salvia trigonocalyx Woronow</a:t>
            </a:r>
          </a:p>
          <a:p>
            <a:pPr>
              <a:lnSpc>
                <a:spcPct val="90000"/>
              </a:lnSpc>
            </a:pPr>
            <a:r>
              <a:rPr lang="tr-TR" sz="1000"/>
              <a:t>29	Plantae	Species	Salvia eriophora   Boiss. &amp; Kotschy ex Boiss.</a:t>
            </a:r>
          </a:p>
          <a:p>
            <a:pPr>
              <a:lnSpc>
                <a:spcPct val="90000"/>
              </a:lnSpc>
            </a:pPr>
            <a:r>
              <a:rPr lang="tr-TR" sz="1000"/>
              <a:t>30	Plantae	Species	Salvia euphratica   Montbr. &amp; Auch.</a:t>
            </a:r>
          </a:p>
          <a:p>
            <a:pPr>
              <a:lnSpc>
                <a:spcPct val="90000"/>
              </a:lnSpc>
            </a:pPr>
            <a:r>
              <a:rPr lang="tr-TR" sz="1000"/>
              <a:t>31	Plantae	Species	Salvia forskahlei   L.</a:t>
            </a:r>
          </a:p>
          <a:p>
            <a:pPr>
              <a:lnSpc>
                <a:spcPct val="90000"/>
              </a:lnSpc>
            </a:pPr>
            <a:r>
              <a:rPr lang="tr-TR" sz="1000"/>
              <a:t>32	Plantae	Species	Salvia freyniana   Bornm.</a:t>
            </a:r>
          </a:p>
          <a:p>
            <a:pPr>
              <a:lnSpc>
                <a:spcPct val="90000"/>
              </a:lnSpc>
            </a:pPr>
            <a:r>
              <a:rPr lang="tr-TR" sz="1000"/>
              <a:t>33	Plantae	Species	Salvia frigida   Boiss.</a:t>
            </a:r>
          </a:p>
          <a:p>
            <a:pPr>
              <a:lnSpc>
                <a:spcPct val="90000"/>
              </a:lnSpc>
            </a:pPr>
            <a:r>
              <a:rPr lang="tr-TR" sz="1000"/>
              <a:t>34	Plantae	Species	Salvia fruticosa   Mill.</a:t>
            </a:r>
          </a:p>
          <a:p>
            <a:pPr>
              <a:lnSpc>
                <a:spcPct val="90000"/>
              </a:lnSpc>
            </a:pPr>
            <a:r>
              <a:rPr lang="tr-TR" sz="1000"/>
              <a:t> 	Sinonim:	    Salvia triloba L.f.</a:t>
            </a:r>
          </a:p>
          <a:p>
            <a:pPr>
              <a:lnSpc>
                <a:spcPct val="90000"/>
              </a:lnSpc>
            </a:pPr>
            <a:r>
              <a:rPr lang="tr-TR" sz="1000"/>
              <a:t> 	Sinonim:	    Salvia libanotica Boiss. &amp; Gaill.</a:t>
            </a:r>
          </a:p>
          <a:p>
            <a:pPr>
              <a:lnSpc>
                <a:spcPct val="90000"/>
              </a:lnSpc>
            </a:pPr>
            <a:r>
              <a:rPr lang="tr-TR" sz="1000"/>
              <a:t> 	Sinonim:	    Salvia lobryana Aznav.</a:t>
            </a:r>
          </a:p>
          <a:p>
            <a:pPr>
              <a:lnSpc>
                <a:spcPct val="90000"/>
              </a:lnSpc>
            </a:pPr>
            <a:r>
              <a:rPr lang="tr-TR" sz="1000"/>
              <a:t> 	Sinonim:	    Salvia triloba L.f. subsp. libanotica (Boiss. &amp; Gaill.) Holmboe</a:t>
            </a:r>
          </a:p>
          <a:p>
            <a:pPr>
              <a:lnSpc>
                <a:spcPct val="90000"/>
              </a:lnSpc>
            </a:pPr>
            <a:r>
              <a:rPr lang="tr-TR" sz="1000"/>
              <a:t>35	Plantae	Species	Salvia glutinosa   L.</a:t>
            </a:r>
          </a:p>
          <a:p>
            <a:pPr>
              <a:lnSpc>
                <a:spcPct val="90000"/>
              </a:lnSpc>
            </a:pPr>
            <a:r>
              <a:rPr lang="tr-TR" sz="1000"/>
              <a:t>36	Plantae	Species	Salvia halophila   Hedge</a:t>
            </a:r>
          </a:p>
        </p:txBody>
      </p:sp>
    </p:spTree>
    <p:extLst>
      <p:ext uri="{BB962C8B-B14F-4D97-AF65-F5344CB8AC3E}">
        <p14:creationId xmlns:p14="http://schemas.microsoft.com/office/powerpoint/2010/main" val="299991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53656F8-785A-4E52-962B-FFCFD008A01B}" type="datetimeFigureOut">
              <a:rPr lang="tr-TR" smtClean="0"/>
              <a:t>30.1.2017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2228950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53656F8-785A-4E52-962B-FFCFD008A01B}" type="datetimeFigureOut">
              <a:rPr lang="tr-TR" smtClean="0"/>
              <a:t>30.1.2017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2726101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53656F8-785A-4E52-962B-FFCFD008A01B}" type="datetimeFigureOut">
              <a:rPr lang="tr-TR" smtClean="0"/>
              <a:t>30.1.2017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1944340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339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339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Slayt Numarası Yer Tutucusu"/>
          <p:cNvSpPr>
            <a:spLocks noGrp="1"/>
          </p:cNvSpPr>
          <p:nvPr>
            <p:ph type="sldNum" sz="quarter" idx="10"/>
          </p:nvPr>
        </p:nvSpPr>
        <p:spPr>
          <a:xfrm>
            <a:off x="6553200" y="6243638"/>
            <a:ext cx="2133600" cy="457200"/>
          </a:xfrm>
        </p:spPr>
        <p:txBody>
          <a:bodyPr/>
          <a:lstStyle>
            <a:lvl1pPr>
              <a:defRPr/>
            </a:lvl1pPr>
          </a:lstStyle>
          <a:p>
            <a:fld id="{883781FF-1765-41A3-932E-14590003D97A}" type="slidenum">
              <a:rPr lang="tr-TR"/>
              <a:pPr/>
              <a:t>‹#›</a:t>
            </a:fld>
            <a:endParaRPr lang="tr-TR"/>
          </a:p>
        </p:txBody>
      </p:sp>
      <p:sp>
        <p:nvSpPr>
          <p:cNvPr id="6" name="5 Veri Yer Tutucusu"/>
          <p:cNvSpPr>
            <a:spLocks noGrp="1"/>
          </p:cNvSpPr>
          <p:nvPr>
            <p:ph type="dt" sz="half" idx="11"/>
          </p:nvPr>
        </p:nvSpPr>
        <p:spPr>
          <a:xfrm>
            <a:off x="457200" y="6243638"/>
            <a:ext cx="2133600" cy="457200"/>
          </a:xfrm>
        </p:spPr>
        <p:txBody>
          <a:bodyPr/>
          <a:lstStyle>
            <a:lvl1pPr>
              <a:defRPr/>
            </a:lvl1pPr>
          </a:lstStyle>
          <a:p>
            <a:endParaRPr lang="tr-TR"/>
          </a:p>
        </p:txBody>
      </p:sp>
      <p:sp>
        <p:nvSpPr>
          <p:cNvPr id="7" name="6 Altbilgi Yer Tutucusu"/>
          <p:cNvSpPr>
            <a:spLocks noGrp="1"/>
          </p:cNvSpPr>
          <p:nvPr>
            <p:ph type="ftr" sz="quarter" idx="12"/>
          </p:nvPr>
        </p:nvSpPr>
        <p:spPr>
          <a:xfrm>
            <a:off x="3124200" y="6243638"/>
            <a:ext cx="2895600" cy="457200"/>
          </a:xfrm>
        </p:spPr>
        <p:txBody>
          <a:bodyPr/>
          <a:lstStyle>
            <a:lvl1pPr>
              <a:defRPr/>
            </a:lvl1pPr>
          </a:lstStyle>
          <a:p>
            <a:endParaRPr lang="tr-TR"/>
          </a:p>
        </p:txBody>
      </p:sp>
    </p:spTree>
    <p:extLst>
      <p:ext uri="{BB962C8B-B14F-4D97-AF65-F5344CB8AC3E}">
        <p14:creationId xmlns:p14="http://schemas.microsoft.com/office/powerpoint/2010/main" val="2251003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53656F8-785A-4E52-962B-FFCFD008A01B}" type="datetimeFigureOut">
              <a:rPr lang="tr-TR" smtClean="0"/>
              <a:t>30.1.2017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3028276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53656F8-785A-4E52-962B-FFCFD008A01B}" type="datetimeFigureOut">
              <a:rPr lang="tr-TR" smtClean="0"/>
              <a:t>30.1.2017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3873157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53656F8-785A-4E52-962B-FFCFD008A01B}" type="datetimeFigureOut">
              <a:rPr lang="tr-TR" smtClean="0"/>
              <a:t>30.1.2017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2568071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53656F8-785A-4E52-962B-FFCFD008A01B}" type="datetimeFigureOut">
              <a:rPr lang="tr-TR" smtClean="0"/>
              <a:t>30.1.2017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1200553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53656F8-785A-4E52-962B-FFCFD008A01B}" type="datetimeFigureOut">
              <a:rPr lang="tr-TR" smtClean="0"/>
              <a:t>30.1.2017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1498830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53656F8-785A-4E52-962B-FFCFD008A01B}" type="datetimeFigureOut">
              <a:rPr lang="tr-TR" smtClean="0"/>
              <a:t>30.1.2017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4189918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53656F8-785A-4E52-962B-FFCFD008A01B}" type="datetimeFigureOut">
              <a:rPr lang="tr-TR" smtClean="0"/>
              <a:t>30.1.2017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793524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53656F8-785A-4E52-962B-FFCFD008A01B}" type="datetimeFigureOut">
              <a:rPr lang="tr-TR" smtClean="0"/>
              <a:t>30.1.2017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B1A03C7-AFF5-4524-B898-492A9FE60E2A}" type="slidenum">
              <a:rPr lang="tr-TR" smtClean="0"/>
              <a:t>‹#›</a:t>
            </a:fld>
            <a:endParaRPr lang="tr-TR"/>
          </a:p>
        </p:txBody>
      </p:sp>
    </p:spTree>
    <p:extLst>
      <p:ext uri="{BB962C8B-B14F-4D97-AF65-F5344CB8AC3E}">
        <p14:creationId xmlns:p14="http://schemas.microsoft.com/office/powerpoint/2010/main" val="732106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3656F8-785A-4E52-962B-FFCFD008A01B}" type="datetimeFigureOut">
              <a:rPr lang="tr-TR" smtClean="0"/>
              <a:t>30.1.2017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1A03C7-AFF5-4524-B898-492A9FE60E2A}" type="slidenum">
              <a:rPr lang="tr-TR" smtClean="0"/>
              <a:t>‹#›</a:t>
            </a:fld>
            <a:endParaRPr lang="tr-TR"/>
          </a:p>
        </p:txBody>
      </p:sp>
    </p:spTree>
    <p:extLst>
      <p:ext uri="{BB962C8B-B14F-4D97-AF65-F5344CB8AC3E}">
        <p14:creationId xmlns:p14="http://schemas.microsoft.com/office/powerpoint/2010/main" val="29440759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biow.tubitak.gov.tr/present/taxonForm1.jsp?taxon=16692"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403" y="891910"/>
            <a:ext cx="5656659" cy="1012825"/>
          </a:xfrm>
        </p:spPr>
        <p:txBody>
          <a:bodyPr wrap="square" numCol="1" compatLnSpc="1">
            <a:prstTxWarp prst="textNoShape">
              <a:avLst/>
            </a:prstTxWarp>
          </a:bodyPr>
          <a:lstStyle/>
          <a:p>
            <a:pPr eaLnBrk="1" hangingPunct="1">
              <a:defRPr/>
            </a:pPr>
            <a:r>
              <a:rPr lang="tr-TR" dirty="0" smtClean="0">
                <a:effectLst>
                  <a:outerShdw blurRad="38100" dist="38100" dir="2700000" algn="tl">
                    <a:srgbClr val="7C9BA5"/>
                  </a:outerShdw>
                </a:effectLst>
                <a:ea typeface="ＭＳ Ｐゴシック" pitchFamily="34" charset="-128"/>
              </a:rPr>
              <a:t>ENDÜSTRİ BİTKİLERİ</a:t>
            </a:r>
            <a:endParaRPr lang="en-US" dirty="0" smtClean="0">
              <a:effectLst>
                <a:outerShdw blurRad="38100" dist="38100" dir="2700000" algn="tl">
                  <a:srgbClr val="7C9BA5"/>
                </a:outerShdw>
              </a:effectLst>
              <a:ea typeface="ＭＳ Ｐゴシック" pitchFamily="34" charset="-128"/>
            </a:endParaRPr>
          </a:p>
        </p:txBody>
      </p:sp>
      <p:sp>
        <p:nvSpPr>
          <p:cNvPr id="3" name="Subtitle 2"/>
          <p:cNvSpPr>
            <a:spLocks noGrp="1"/>
          </p:cNvSpPr>
          <p:nvPr>
            <p:ph type="subTitle" idx="1"/>
          </p:nvPr>
        </p:nvSpPr>
        <p:spPr>
          <a:xfrm>
            <a:off x="941758" y="2230761"/>
            <a:ext cx="5656659" cy="1030287"/>
          </a:xfrm>
        </p:spPr>
        <p:txBody>
          <a:bodyPr>
            <a:noAutofit/>
          </a:bodyPr>
          <a:lstStyle/>
          <a:p>
            <a:pPr algn="just">
              <a:lnSpc>
                <a:spcPct val="220000"/>
              </a:lnSpc>
              <a:defRPr/>
            </a:pPr>
            <a:r>
              <a:rPr lang="en-US" sz="2000" b="1" dirty="0" err="1">
                <a:solidFill>
                  <a:schemeClr val="tx1"/>
                </a:solidFill>
                <a:ea typeface="ＭＳ Ｐゴシック" pitchFamily="34" charset="-128"/>
              </a:rPr>
              <a:t>Endüstri</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bitkileri</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tarla</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bitkileri</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içerisinde</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milli</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ekonomimize</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katkıları</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yüksek</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olan</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önemli</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kültür</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bitkilerini</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kapsayan</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ve</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sanayinin</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gereksinim</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duyduğu</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hammaddeyi</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sağlayan</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bir</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grubu</a:t>
            </a:r>
            <a:r>
              <a:rPr lang="en-US" sz="2000" b="1" dirty="0">
                <a:solidFill>
                  <a:schemeClr val="tx1"/>
                </a:solidFill>
                <a:ea typeface="ＭＳ Ｐゴシック" pitchFamily="34" charset="-128"/>
              </a:rPr>
              <a:t> </a:t>
            </a:r>
            <a:r>
              <a:rPr lang="en-US" sz="2000" b="1" dirty="0" err="1">
                <a:solidFill>
                  <a:schemeClr val="tx1"/>
                </a:solidFill>
                <a:ea typeface="ＭＳ Ｐゴシック" pitchFamily="34" charset="-128"/>
              </a:rPr>
              <a:t>oluşturmaktadır</a:t>
            </a:r>
            <a:r>
              <a:rPr lang="en-US" sz="2000" b="1" dirty="0">
                <a:solidFill>
                  <a:schemeClr val="tx1"/>
                </a:solidFill>
                <a:ea typeface="ＭＳ Ｐゴシック" pitchFamily="34" charset="-128"/>
              </a:rPr>
              <a:t>.</a:t>
            </a:r>
            <a:br>
              <a:rPr lang="en-US" sz="2000" b="1" dirty="0">
                <a:solidFill>
                  <a:schemeClr val="tx1"/>
                </a:solidFill>
                <a:ea typeface="ＭＳ Ｐゴシック" pitchFamily="34" charset="-128"/>
              </a:rPr>
            </a:br>
            <a:endParaRPr lang="en-US" sz="2000" b="1" dirty="0">
              <a:solidFill>
                <a:schemeClr val="tx1"/>
              </a:solidFill>
            </a:endParaRPr>
          </a:p>
        </p:txBody>
      </p:sp>
    </p:spTree>
    <p:extLst>
      <p:ext uri="{BB962C8B-B14F-4D97-AF65-F5344CB8AC3E}">
        <p14:creationId xmlns:p14="http://schemas.microsoft.com/office/powerpoint/2010/main" val="981254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5900" y="476672"/>
            <a:ext cx="6172200" cy="5847928"/>
          </a:xfrm>
        </p:spPr>
        <p:txBody>
          <a:bodyPr>
            <a:normAutofit fontScale="92500" lnSpcReduction="10000"/>
          </a:bodyPr>
          <a:lstStyle/>
          <a:p>
            <a:r>
              <a:rPr lang="tr-TR" sz="2800" dirty="0"/>
              <a:t>Çiçek, meyve ve diğer özelliklerinin benzerliği dolayısıyla gül </a:t>
            </a:r>
            <a:r>
              <a:rPr lang="tr-TR" sz="2800" i="1" dirty="0"/>
              <a:t>(</a:t>
            </a:r>
            <a:r>
              <a:rPr lang="tr-TR" sz="2800" i="1" dirty="0" err="1"/>
              <a:t>Rosa</a:t>
            </a:r>
            <a:r>
              <a:rPr lang="tr-TR" sz="2800" i="1" dirty="0"/>
              <a:t>), Aslanpençesi (</a:t>
            </a:r>
            <a:r>
              <a:rPr lang="tr-TR" sz="2800" i="1" dirty="0" err="1"/>
              <a:t>Alchemilla</a:t>
            </a:r>
            <a:r>
              <a:rPr lang="tr-TR" sz="2800" i="1" dirty="0"/>
              <a:t>), Çilek (</a:t>
            </a:r>
            <a:r>
              <a:rPr lang="tr-TR" sz="2800" i="1" dirty="0" err="1"/>
              <a:t>Fragaria</a:t>
            </a:r>
            <a:r>
              <a:rPr lang="tr-TR" sz="2800" i="1" dirty="0"/>
              <a:t>), Böğürtlen (</a:t>
            </a:r>
            <a:r>
              <a:rPr lang="tr-TR" sz="2800" i="1" dirty="0" err="1"/>
              <a:t>Rııbus</a:t>
            </a:r>
            <a:r>
              <a:rPr lang="tr-TR" sz="2800" i="1" dirty="0"/>
              <a:t>), </a:t>
            </a:r>
            <a:r>
              <a:rPr lang="tr-TR" sz="2800" dirty="0"/>
              <a:t>Yemişen </a:t>
            </a:r>
            <a:r>
              <a:rPr lang="tr-TR" sz="2800" i="1" dirty="0"/>
              <a:t>(</a:t>
            </a:r>
            <a:r>
              <a:rPr lang="tr-TR" sz="2800" i="1" dirty="0" err="1"/>
              <a:t>Crataegus</a:t>
            </a:r>
            <a:r>
              <a:rPr lang="tr-TR" sz="2800" i="1" dirty="0"/>
              <a:t>), Muşmula (</a:t>
            </a:r>
            <a:r>
              <a:rPr lang="tr-TR" sz="2800" i="1" dirty="0" err="1"/>
              <a:t>Mespilus</a:t>
            </a:r>
            <a:r>
              <a:rPr lang="tr-TR" sz="2800" i="1" dirty="0"/>
              <a:t>) v.b. ile yakınlıkları vardır. </a:t>
            </a:r>
            <a:r>
              <a:rPr lang="tr-TR" sz="2800" dirty="0"/>
              <a:t>İşte bu birbirinden farklı cinsler ortak özelikleri yönünden familya denen bir grup altında Gülgiller </a:t>
            </a:r>
            <a:r>
              <a:rPr lang="tr-TR" sz="2800" b="1" dirty="0"/>
              <a:t>(</a:t>
            </a:r>
            <a:r>
              <a:rPr lang="tr-TR" sz="2800" b="1" dirty="0" err="1"/>
              <a:t>Rosaceae</a:t>
            </a:r>
            <a:r>
              <a:rPr lang="tr-TR" sz="2800" b="1" dirty="0"/>
              <a:t>) </a:t>
            </a:r>
            <a:r>
              <a:rPr lang="tr-TR" sz="2800" dirty="0"/>
              <a:t>toplanmışlardır.</a:t>
            </a:r>
          </a:p>
          <a:p>
            <a:pPr>
              <a:buNone/>
            </a:pPr>
            <a:endParaRPr lang="tr-TR" sz="2800" dirty="0"/>
          </a:p>
          <a:p>
            <a:r>
              <a:rPr lang="tr-TR" sz="2800" dirty="0"/>
              <a:t>Ortak özellikli familyalar, takım </a:t>
            </a:r>
            <a:r>
              <a:rPr lang="tr-TR" sz="2800" b="1" dirty="0"/>
              <a:t>(</a:t>
            </a:r>
            <a:r>
              <a:rPr lang="tr-TR" sz="2800" b="1" dirty="0" err="1"/>
              <a:t>Ordo</a:t>
            </a:r>
            <a:r>
              <a:rPr lang="tr-TR" sz="2800" b="1" dirty="0"/>
              <a:t>) </a:t>
            </a:r>
            <a:r>
              <a:rPr lang="tr-TR" sz="2800" dirty="0"/>
              <a:t>altında, önemli bazı vasıfları yönünden benzerlik gösteren akraba takımlar da sınıfları, sınıflar da bölümleri meydana getirirler.</a:t>
            </a:r>
          </a:p>
        </p:txBody>
      </p:sp>
    </p:spTree>
    <p:extLst>
      <p:ext uri="{BB962C8B-B14F-4D97-AF65-F5344CB8AC3E}">
        <p14:creationId xmlns:p14="http://schemas.microsoft.com/office/powerpoint/2010/main" val="2220530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5900" y="548680"/>
            <a:ext cx="6172200" cy="5976664"/>
          </a:xfrm>
        </p:spPr>
        <p:txBody>
          <a:bodyPr>
            <a:normAutofit fontScale="77500" lnSpcReduction="20000"/>
          </a:bodyPr>
          <a:lstStyle/>
          <a:p>
            <a:r>
              <a:rPr lang="tr-TR" dirty="0" smtClean="0"/>
              <a:t>Bitki birliklerinin bitki sayısı çok değişiktir. Bazı familya ve cinslerde binlerce tür bulunduğu halde, bazılarında ise birkaç tür vardır.</a:t>
            </a:r>
          </a:p>
          <a:p>
            <a:r>
              <a:rPr lang="tr-TR" dirty="0" smtClean="0"/>
              <a:t>Örneğin: </a:t>
            </a:r>
            <a:r>
              <a:rPr lang="tr-TR" i="1" dirty="0" err="1" smtClean="0"/>
              <a:t>Euphorbia</a:t>
            </a:r>
            <a:r>
              <a:rPr lang="tr-TR" i="1" dirty="0" smtClean="0"/>
              <a:t> </a:t>
            </a:r>
            <a:r>
              <a:rPr lang="tr-TR" dirty="0" smtClean="0"/>
              <a:t>(</a:t>
            </a:r>
            <a:r>
              <a:rPr lang="tr-TR" dirty="0" err="1" smtClean="0"/>
              <a:t>Sütleğin</a:t>
            </a:r>
            <a:r>
              <a:rPr lang="tr-TR" dirty="0" smtClean="0"/>
              <a:t>) cinsinin 1600 türü, </a:t>
            </a:r>
            <a:r>
              <a:rPr lang="tr-TR" i="1" dirty="0" err="1" smtClean="0"/>
              <a:t>Carex'</a:t>
            </a:r>
            <a:r>
              <a:rPr lang="tr-TR" dirty="0" err="1" smtClean="0"/>
              <a:t>in</a:t>
            </a:r>
            <a:r>
              <a:rPr lang="tr-TR" dirty="0" smtClean="0"/>
              <a:t> 900 türü, </a:t>
            </a:r>
            <a:r>
              <a:rPr lang="tr-TR" i="1" dirty="0" err="1" smtClean="0"/>
              <a:t>Fagus</a:t>
            </a:r>
            <a:r>
              <a:rPr lang="tr-TR" i="1" dirty="0" smtClean="0"/>
              <a:t> </a:t>
            </a:r>
            <a:r>
              <a:rPr lang="tr-TR" dirty="0" smtClean="0"/>
              <a:t>(Kayın) 7 türü</a:t>
            </a:r>
            <a:r>
              <a:rPr lang="tr-TR" i="1" dirty="0" smtClean="0"/>
              <a:t>, </a:t>
            </a:r>
            <a:r>
              <a:rPr lang="tr-TR" i="1" dirty="0" err="1" smtClean="0"/>
              <a:t>Zea</a:t>
            </a:r>
            <a:r>
              <a:rPr lang="tr-TR" i="1" dirty="0" smtClean="0"/>
              <a:t>  </a:t>
            </a:r>
            <a:r>
              <a:rPr lang="tr-TR" dirty="0" smtClean="0"/>
              <a:t>cinsinin bir türü </a:t>
            </a:r>
            <a:r>
              <a:rPr lang="tr-TR" i="1" dirty="0" err="1" smtClean="0"/>
              <a:t>Zea</a:t>
            </a:r>
            <a:r>
              <a:rPr lang="tr-TR" i="1" dirty="0" smtClean="0"/>
              <a:t> </a:t>
            </a:r>
            <a:r>
              <a:rPr lang="tr-TR" i="1" dirty="0" err="1" smtClean="0"/>
              <a:t>mays</a:t>
            </a:r>
            <a:r>
              <a:rPr lang="tr-TR" i="1" dirty="0" smtClean="0"/>
              <a:t> </a:t>
            </a:r>
            <a:r>
              <a:rPr lang="tr-TR" dirty="0" smtClean="0"/>
              <a:t>(Mısır) vardır.</a:t>
            </a:r>
          </a:p>
          <a:p>
            <a:r>
              <a:rPr lang="tr-TR" dirty="0" smtClean="0"/>
              <a:t>Bitkiler  aleminde bir cinsi ve bir türü olan familyalarda vardır. Örneğin, güney batı Afrika çöllerinde yetişen </a:t>
            </a:r>
            <a:r>
              <a:rPr lang="tr-TR" b="1" dirty="0" err="1" smtClean="0"/>
              <a:t>Welwitschiaceae</a:t>
            </a:r>
            <a:r>
              <a:rPr lang="tr-TR" b="1" dirty="0" smtClean="0"/>
              <a:t> </a:t>
            </a:r>
            <a:r>
              <a:rPr lang="tr-TR" dirty="0" smtClean="0"/>
              <a:t>familyasının yalnız </a:t>
            </a:r>
            <a:r>
              <a:rPr lang="tr-TR" i="1" dirty="0" err="1" smtClean="0"/>
              <a:t>Welwitschia</a:t>
            </a:r>
            <a:r>
              <a:rPr lang="tr-TR" i="1" dirty="0" smtClean="0"/>
              <a:t> cinsi ve </a:t>
            </a:r>
            <a:r>
              <a:rPr lang="tr-TR" i="1" dirty="0" err="1" smtClean="0"/>
              <a:t>mirabiiis</a:t>
            </a:r>
            <a:r>
              <a:rPr lang="tr-TR" i="1" dirty="0" smtClean="0"/>
              <a:t> türü vardır. Buna </a:t>
            </a:r>
            <a:r>
              <a:rPr lang="tr-TR" dirty="0" smtClean="0"/>
              <a:t>karşılık pek çok cins ve türleri bulunan familyalar da vardır. Örneğin, </a:t>
            </a:r>
            <a:r>
              <a:rPr lang="tr-TR" i="1" dirty="0" err="1" smtClean="0"/>
              <a:t>Orchidaceae</a:t>
            </a:r>
            <a:r>
              <a:rPr lang="tr-TR" i="1" dirty="0" smtClean="0"/>
              <a:t> familyasının 50 cinsi, 20.000 türü, </a:t>
            </a:r>
            <a:r>
              <a:rPr lang="tr-TR" b="1" i="1" dirty="0" err="1" smtClean="0"/>
              <a:t>Asteraceae</a:t>
            </a:r>
            <a:r>
              <a:rPr lang="tr-TR" b="1" i="1" dirty="0" smtClean="0"/>
              <a:t> </a:t>
            </a:r>
            <a:r>
              <a:rPr lang="tr-TR" b="1" i="1" dirty="0" err="1" smtClean="0"/>
              <a:t>Compositae</a:t>
            </a:r>
            <a:r>
              <a:rPr lang="tr-TR" b="1" i="1" dirty="0" smtClean="0"/>
              <a:t> </a:t>
            </a:r>
            <a:r>
              <a:rPr lang="tr-TR" dirty="0" smtClean="0"/>
              <a:t>familyasının 850 cinsi ve 20.000 türü vardır.</a:t>
            </a:r>
            <a:endParaRPr lang="tr-TR" dirty="0"/>
          </a:p>
        </p:txBody>
      </p:sp>
    </p:spTree>
    <p:extLst>
      <p:ext uri="{BB962C8B-B14F-4D97-AF65-F5344CB8AC3E}">
        <p14:creationId xmlns:p14="http://schemas.microsoft.com/office/powerpoint/2010/main" val="1170757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5900" y="620688"/>
            <a:ext cx="6172200" cy="5703912"/>
          </a:xfrm>
        </p:spPr>
        <p:txBody>
          <a:bodyPr>
            <a:normAutofit fontScale="70000" lnSpcReduction="20000"/>
          </a:bodyPr>
          <a:lstStyle/>
          <a:p>
            <a:r>
              <a:rPr lang="tr-TR" dirty="0" smtClean="0"/>
              <a:t>Bitkinin cins ve tür adının sonuna yazılan büyük harf veya kısaltma, o bitkiyi tavsif eden, ad veren kimsenin adının ilk harfi veya kısalmış şeklidir. Bitkinin ilmi adı yazılırken bununda yazılması </a:t>
            </a:r>
            <a:r>
              <a:rPr lang="it-IT" dirty="0" smtClean="0"/>
              <a:t>gereklidir. Örneğin, </a:t>
            </a:r>
            <a:endParaRPr lang="tr-TR" dirty="0" smtClean="0"/>
          </a:p>
          <a:p>
            <a:r>
              <a:rPr lang="it-IT" i="1" dirty="0" smtClean="0"/>
              <a:t>Fragaria vesca L. </a:t>
            </a:r>
            <a:r>
              <a:rPr lang="it-IT" dirty="0" smtClean="0"/>
              <a:t>(Linne) (Çilek).</a:t>
            </a:r>
            <a:endParaRPr lang="tr-TR" dirty="0" smtClean="0"/>
          </a:p>
          <a:p>
            <a:r>
              <a:rPr lang="tr-TR" i="1" dirty="0" err="1" smtClean="0"/>
              <a:t>Salvia</a:t>
            </a:r>
            <a:r>
              <a:rPr lang="tr-TR" i="1" dirty="0" smtClean="0"/>
              <a:t> </a:t>
            </a:r>
            <a:r>
              <a:rPr lang="tr-TR" i="1" dirty="0" err="1" smtClean="0"/>
              <a:t>fruticosa</a:t>
            </a:r>
            <a:r>
              <a:rPr lang="tr-TR" dirty="0" smtClean="0"/>
              <a:t> MILLER (adaçayı)</a:t>
            </a:r>
          </a:p>
          <a:p>
            <a:endParaRPr lang="tr-TR" b="1" dirty="0" smtClean="0"/>
          </a:p>
          <a:p>
            <a:endParaRPr lang="tr-TR" dirty="0" smtClean="0"/>
          </a:p>
          <a:p>
            <a:endParaRPr lang="tr-TR" dirty="0" smtClean="0"/>
          </a:p>
          <a:p>
            <a:endParaRPr lang="tr-TR" dirty="0" smtClean="0"/>
          </a:p>
          <a:p>
            <a:endParaRPr lang="tr-TR" dirty="0" smtClean="0"/>
          </a:p>
          <a:p>
            <a:endParaRPr lang="tr-TR" dirty="0" smtClean="0"/>
          </a:p>
          <a:p>
            <a:endParaRPr lang="it-IT" dirty="0" smtClean="0"/>
          </a:p>
          <a:p>
            <a:r>
              <a:rPr lang="tr-TR" dirty="0" smtClean="0"/>
              <a:t>Bitkilerde ad verilirken çoğunlukla aşağıdaki kurallar </a:t>
            </a:r>
            <a:r>
              <a:rPr lang="tr-TR" dirty="0" err="1" smtClean="0"/>
              <a:t>gözönünde</a:t>
            </a:r>
            <a:r>
              <a:rPr lang="tr-TR" dirty="0" smtClean="0"/>
              <a:t> tutulur:</a:t>
            </a:r>
          </a:p>
          <a:p>
            <a:endParaRPr lang="tr-TR" dirty="0" smtClean="0"/>
          </a:p>
        </p:txBody>
      </p:sp>
      <p:pic>
        <p:nvPicPr>
          <p:cNvPr id="17414" name="Picture 6" descr="https://encrypted-tbn0.google.com/images?q=tbn:ANd9GcQfFOWDjzjtWvU-vSShAGO4vuxFCjciPiuVjRg3OspN99i_VFiG"/>
          <p:cNvPicPr>
            <a:picLocks noChangeAspect="1" noChangeArrowheads="1"/>
          </p:cNvPicPr>
          <p:nvPr/>
        </p:nvPicPr>
        <p:blipFill>
          <a:blip r:embed="rId2" cstate="print"/>
          <a:srcRect/>
          <a:stretch>
            <a:fillRect/>
          </a:stretch>
        </p:blipFill>
        <p:spPr bwMode="auto">
          <a:xfrm>
            <a:off x="3167844" y="2636912"/>
            <a:ext cx="2646294" cy="2347986"/>
          </a:xfrm>
          <a:prstGeom prst="rect">
            <a:avLst/>
          </a:prstGeom>
          <a:noFill/>
        </p:spPr>
      </p:pic>
    </p:spTree>
    <p:extLst>
      <p:ext uri="{BB962C8B-B14F-4D97-AF65-F5344CB8AC3E}">
        <p14:creationId xmlns:p14="http://schemas.microsoft.com/office/powerpoint/2010/main" val="2374061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332656"/>
            <a:ext cx="6669360" cy="1143000"/>
          </a:xfrm>
        </p:spPr>
        <p:txBody>
          <a:bodyPr>
            <a:normAutofit fontScale="90000"/>
          </a:bodyPr>
          <a:lstStyle/>
          <a:p>
            <a:r>
              <a:rPr lang="tr-TR" dirty="0" smtClean="0"/>
              <a:t> 1- Bitkiye verilen ad, onun bir özelliğini (şekil, renk, koku v.b.) açıklar.</a:t>
            </a:r>
            <a:endParaRPr lang="tr-TR" dirty="0"/>
          </a:p>
        </p:txBody>
      </p:sp>
      <p:sp>
        <p:nvSpPr>
          <p:cNvPr id="3" name="2 İçerik Yer Tutucusu"/>
          <p:cNvSpPr>
            <a:spLocks noGrp="1"/>
          </p:cNvSpPr>
          <p:nvPr>
            <p:ph idx="1"/>
          </p:nvPr>
        </p:nvSpPr>
        <p:spPr>
          <a:xfrm>
            <a:off x="1485900" y="1556792"/>
            <a:ext cx="6172200" cy="4767808"/>
          </a:xfrm>
        </p:spPr>
        <p:txBody>
          <a:bodyPr>
            <a:normAutofit fontScale="77500" lnSpcReduction="20000"/>
          </a:bodyPr>
          <a:lstStyle/>
          <a:p>
            <a:pPr>
              <a:buNone/>
            </a:pPr>
            <a:r>
              <a:rPr lang="tr-TR" dirty="0" smtClean="0"/>
              <a:t>Örneğin:</a:t>
            </a:r>
          </a:p>
          <a:p>
            <a:pPr>
              <a:buNone/>
            </a:pPr>
            <a:r>
              <a:rPr lang="tr-TR" i="1" dirty="0" smtClean="0"/>
              <a:t>                           </a:t>
            </a:r>
            <a:r>
              <a:rPr lang="tr-TR" i="1" dirty="0" err="1" smtClean="0"/>
              <a:t>Morus</a:t>
            </a:r>
            <a:r>
              <a:rPr lang="tr-TR" i="1" dirty="0" smtClean="0"/>
              <a:t> </a:t>
            </a:r>
            <a:r>
              <a:rPr lang="tr-TR" i="1" dirty="0" err="1" smtClean="0"/>
              <a:t>nigra</a:t>
            </a:r>
            <a:r>
              <a:rPr lang="tr-TR" i="1" dirty="0" smtClean="0"/>
              <a:t> </a:t>
            </a:r>
            <a:r>
              <a:rPr lang="tr-TR" dirty="0" smtClean="0"/>
              <a:t>(Kara dut)</a:t>
            </a:r>
          </a:p>
          <a:p>
            <a:pPr>
              <a:buNone/>
            </a:pPr>
            <a:r>
              <a:rPr lang="tr-TR" i="1" dirty="0" smtClean="0"/>
              <a:t>                           </a:t>
            </a:r>
            <a:r>
              <a:rPr lang="tr-TR" i="1" dirty="0" err="1" smtClean="0"/>
              <a:t>Morus</a:t>
            </a:r>
            <a:r>
              <a:rPr lang="tr-TR" i="1" dirty="0" smtClean="0"/>
              <a:t> </a:t>
            </a:r>
            <a:r>
              <a:rPr lang="tr-TR" i="1" dirty="0" err="1" smtClean="0"/>
              <a:t>alba</a:t>
            </a:r>
            <a:r>
              <a:rPr lang="tr-TR" i="1" dirty="0" smtClean="0"/>
              <a:t> </a:t>
            </a:r>
            <a:r>
              <a:rPr lang="tr-TR" dirty="0" smtClean="0"/>
              <a:t>(Ak dut)</a:t>
            </a:r>
          </a:p>
          <a:p>
            <a:endParaRPr lang="tr-TR" i="1" dirty="0" smtClean="0"/>
          </a:p>
          <a:p>
            <a:endParaRPr lang="tr-TR" i="1" dirty="0" smtClean="0"/>
          </a:p>
          <a:p>
            <a:endParaRPr lang="tr-TR" i="1" dirty="0" smtClean="0"/>
          </a:p>
          <a:p>
            <a:r>
              <a:rPr lang="tr-TR" i="1" dirty="0" err="1" smtClean="0"/>
              <a:t>Viola</a:t>
            </a:r>
            <a:r>
              <a:rPr lang="tr-TR" i="1" dirty="0" smtClean="0"/>
              <a:t> </a:t>
            </a:r>
            <a:r>
              <a:rPr lang="tr-TR" i="1" dirty="0" err="1" smtClean="0"/>
              <a:t>odorata</a:t>
            </a:r>
            <a:r>
              <a:rPr lang="tr-TR" i="1" dirty="0" smtClean="0"/>
              <a:t> </a:t>
            </a:r>
            <a:r>
              <a:rPr lang="tr-TR" dirty="0" smtClean="0"/>
              <a:t>(Kokulu menekşe)</a:t>
            </a:r>
          </a:p>
          <a:p>
            <a:r>
              <a:rPr lang="tr-TR" i="1" dirty="0" err="1" smtClean="0"/>
              <a:t>Viola</a:t>
            </a:r>
            <a:r>
              <a:rPr lang="tr-TR" i="1" dirty="0" smtClean="0"/>
              <a:t> </a:t>
            </a:r>
            <a:r>
              <a:rPr lang="tr-TR" i="1" dirty="0" err="1" smtClean="0"/>
              <a:t>tricolor</a:t>
            </a:r>
            <a:r>
              <a:rPr lang="tr-TR" i="1" dirty="0" smtClean="0"/>
              <a:t> </a:t>
            </a:r>
            <a:r>
              <a:rPr lang="tr-TR" dirty="0" smtClean="0"/>
              <a:t>(Hercai menekşe).</a:t>
            </a:r>
          </a:p>
          <a:p>
            <a:r>
              <a:rPr lang="tr-TR" i="1" dirty="0" err="1" smtClean="0"/>
              <a:t>Trifolium</a:t>
            </a:r>
            <a:r>
              <a:rPr lang="tr-TR" i="1" dirty="0" smtClean="0"/>
              <a:t> (üç gül) </a:t>
            </a:r>
            <a:r>
              <a:rPr lang="tr-TR" b="1" i="1" dirty="0" smtClean="0"/>
              <a:t>(</a:t>
            </a:r>
            <a:r>
              <a:rPr lang="tr-TR" b="1" i="1" dirty="0" err="1" smtClean="0"/>
              <a:t>Tres</a:t>
            </a:r>
            <a:r>
              <a:rPr lang="tr-TR" b="1" i="1" dirty="0" smtClean="0"/>
              <a:t>, </a:t>
            </a:r>
            <a:r>
              <a:rPr lang="tr-TR" b="1" i="1" dirty="0" err="1" smtClean="0"/>
              <a:t>trıo</a:t>
            </a:r>
            <a:r>
              <a:rPr lang="tr-TR" b="1" i="1" dirty="0" smtClean="0"/>
              <a:t>, = üç) </a:t>
            </a:r>
            <a:r>
              <a:rPr lang="tr-TR" b="1" i="1" dirty="0" err="1" smtClean="0"/>
              <a:t>folium</a:t>
            </a:r>
            <a:r>
              <a:rPr lang="tr-TR" b="1" i="1" dirty="0" smtClean="0"/>
              <a:t>, (yaprak) </a:t>
            </a:r>
            <a:r>
              <a:rPr lang="tr-TR" i="1" dirty="0" smtClean="0"/>
              <a:t>üç </a:t>
            </a:r>
            <a:r>
              <a:rPr lang="tr-TR" dirty="0" smtClean="0"/>
              <a:t>parçalı yaprağı olduğundan böyle bir ad verilmiştir.</a:t>
            </a:r>
          </a:p>
          <a:p>
            <a:r>
              <a:rPr lang="tr-TR" i="1" dirty="0" err="1" smtClean="0"/>
              <a:t>Magnolia</a:t>
            </a:r>
            <a:r>
              <a:rPr lang="tr-TR" i="1" dirty="0" smtClean="0"/>
              <a:t> </a:t>
            </a:r>
            <a:r>
              <a:rPr lang="tr-TR" i="1" dirty="0" err="1" smtClean="0"/>
              <a:t>grandifolia</a:t>
            </a:r>
            <a:r>
              <a:rPr lang="tr-TR" i="1" dirty="0" smtClean="0"/>
              <a:t> </a:t>
            </a:r>
            <a:r>
              <a:rPr lang="tr-TR" dirty="0" smtClean="0"/>
              <a:t>(Büyük yapraklı manolya)</a:t>
            </a:r>
            <a:endParaRPr lang="tr-TR" dirty="0"/>
          </a:p>
        </p:txBody>
      </p:sp>
      <p:pic>
        <p:nvPicPr>
          <p:cNvPr id="4" name="Picture 2" descr="https://encrypted-tbn0.google.com/images?q=tbn:ANd9GcTuzyXbTvpu-Dk4Lwz0veuXEpwpVy8RVSR04jFxzis-yBOUDBbW"/>
          <p:cNvPicPr>
            <a:picLocks noChangeAspect="1" noChangeArrowheads="1"/>
          </p:cNvPicPr>
          <p:nvPr/>
        </p:nvPicPr>
        <p:blipFill>
          <a:blip r:embed="rId2" cstate="print"/>
          <a:srcRect/>
          <a:stretch>
            <a:fillRect/>
          </a:stretch>
        </p:blipFill>
        <p:spPr bwMode="auto">
          <a:xfrm>
            <a:off x="1143001" y="1916834"/>
            <a:ext cx="1793081" cy="1914525"/>
          </a:xfrm>
          <a:prstGeom prst="rect">
            <a:avLst/>
          </a:prstGeom>
          <a:noFill/>
        </p:spPr>
      </p:pic>
      <p:pic>
        <p:nvPicPr>
          <p:cNvPr id="5" name="Picture 4" descr="https://encrypted-tbn3.google.com/images?q=tbn:ANd9GcQjcNJ2m90AI-DOve9p2EOT0n0HL1-KlpLEXTvjVZWrUM7N9rQr"/>
          <p:cNvPicPr>
            <a:picLocks noChangeAspect="1" noChangeArrowheads="1"/>
          </p:cNvPicPr>
          <p:nvPr/>
        </p:nvPicPr>
        <p:blipFill>
          <a:blip r:embed="rId3" cstate="print"/>
          <a:srcRect/>
          <a:stretch>
            <a:fillRect/>
          </a:stretch>
        </p:blipFill>
        <p:spPr bwMode="auto">
          <a:xfrm>
            <a:off x="6156176" y="1916834"/>
            <a:ext cx="2370314" cy="2103116"/>
          </a:xfrm>
          <a:prstGeom prst="rect">
            <a:avLst/>
          </a:prstGeom>
          <a:noFill/>
        </p:spPr>
      </p:pic>
    </p:spTree>
    <p:extLst>
      <p:ext uri="{BB962C8B-B14F-4D97-AF65-F5344CB8AC3E}">
        <p14:creationId xmlns:p14="http://schemas.microsoft.com/office/powerpoint/2010/main" val="9424842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548680"/>
            <a:ext cx="6426714" cy="1143000"/>
          </a:xfrm>
        </p:spPr>
        <p:txBody>
          <a:bodyPr>
            <a:normAutofit fontScale="90000"/>
          </a:bodyPr>
          <a:lstStyle/>
          <a:p>
            <a:r>
              <a:rPr lang="tr-TR" dirty="0" smtClean="0"/>
              <a:t>2- Bazen bitkinin yetişme yerine göre (orman, bataklık, mera v.b.) ad verilir.</a:t>
            </a:r>
            <a:endParaRPr lang="tr-TR" dirty="0"/>
          </a:p>
        </p:txBody>
      </p:sp>
      <p:sp>
        <p:nvSpPr>
          <p:cNvPr id="3" name="2 İçerik Yer Tutucusu"/>
          <p:cNvSpPr>
            <a:spLocks noGrp="1"/>
          </p:cNvSpPr>
          <p:nvPr>
            <p:ph idx="1"/>
          </p:nvPr>
        </p:nvSpPr>
        <p:spPr>
          <a:xfrm>
            <a:off x="1485900" y="2060848"/>
            <a:ext cx="6172200" cy="4263752"/>
          </a:xfrm>
        </p:spPr>
        <p:txBody>
          <a:bodyPr>
            <a:normAutofit fontScale="85000" lnSpcReduction="10000"/>
          </a:bodyPr>
          <a:lstStyle/>
          <a:p>
            <a:r>
              <a:rPr lang="tr-TR" dirty="0" smtClean="0"/>
              <a:t>Örneğin: </a:t>
            </a:r>
            <a:r>
              <a:rPr lang="tr-TR" i="1" dirty="0" err="1" smtClean="0"/>
              <a:t>Trifolium</a:t>
            </a:r>
            <a:r>
              <a:rPr lang="tr-TR" i="1" dirty="0" smtClean="0"/>
              <a:t> </a:t>
            </a:r>
            <a:r>
              <a:rPr lang="tr-TR" i="1" dirty="0" err="1" smtClean="0"/>
              <a:t>pratense</a:t>
            </a:r>
            <a:r>
              <a:rPr lang="tr-TR" i="1" dirty="0" smtClean="0"/>
              <a:t> (</a:t>
            </a:r>
            <a:r>
              <a:rPr lang="tr-TR" dirty="0" smtClean="0"/>
              <a:t>çayır üç gülü</a:t>
            </a:r>
            <a:r>
              <a:rPr lang="tr-TR" i="1" dirty="0" smtClean="0"/>
              <a:t>), </a:t>
            </a:r>
            <a:r>
              <a:rPr lang="tr-TR" i="1" dirty="0" err="1" smtClean="0"/>
              <a:t>pratense</a:t>
            </a:r>
            <a:r>
              <a:rPr lang="tr-TR" i="1" dirty="0" smtClean="0"/>
              <a:t>, </a:t>
            </a:r>
            <a:r>
              <a:rPr lang="tr-TR" dirty="0" smtClean="0"/>
              <a:t>(mera, </a:t>
            </a:r>
            <a:r>
              <a:rPr lang="tr-TR" dirty="0" err="1" smtClean="0"/>
              <a:t>otlakda</a:t>
            </a:r>
            <a:r>
              <a:rPr lang="tr-TR" dirty="0" smtClean="0"/>
              <a:t> biten).</a:t>
            </a:r>
          </a:p>
          <a:p>
            <a:endParaRPr lang="tr-TR" dirty="0" smtClean="0"/>
          </a:p>
          <a:p>
            <a:endParaRPr lang="tr-TR" dirty="0" smtClean="0"/>
          </a:p>
          <a:p>
            <a:endParaRPr lang="tr-TR" dirty="0" smtClean="0"/>
          </a:p>
          <a:p>
            <a:endParaRPr lang="tr-TR" dirty="0" smtClean="0"/>
          </a:p>
          <a:p>
            <a:r>
              <a:rPr lang="tr-TR" i="1" dirty="0" err="1" smtClean="0"/>
              <a:t>Caltha</a:t>
            </a:r>
            <a:r>
              <a:rPr lang="tr-TR" i="1" dirty="0" smtClean="0"/>
              <a:t> </a:t>
            </a:r>
            <a:r>
              <a:rPr lang="tr-TR" i="1" dirty="0" err="1" smtClean="0"/>
              <a:t>palustris</a:t>
            </a:r>
            <a:r>
              <a:rPr lang="tr-TR" i="1" dirty="0" smtClean="0"/>
              <a:t> </a:t>
            </a:r>
            <a:r>
              <a:rPr lang="tr-TR" dirty="0" smtClean="0"/>
              <a:t>(</a:t>
            </a:r>
            <a:r>
              <a:rPr lang="tr-TR" dirty="0" err="1" smtClean="0"/>
              <a:t>palustris</a:t>
            </a:r>
            <a:r>
              <a:rPr lang="tr-TR" dirty="0" smtClean="0"/>
              <a:t>, bataklık demektir). (bataklık nergisi)</a:t>
            </a:r>
          </a:p>
          <a:p>
            <a:r>
              <a:rPr lang="tr-TR" i="1" dirty="0" err="1" smtClean="0"/>
              <a:t>Fagus</a:t>
            </a:r>
            <a:r>
              <a:rPr lang="tr-TR" i="1" dirty="0" smtClean="0"/>
              <a:t> </a:t>
            </a:r>
            <a:r>
              <a:rPr lang="tr-TR" i="1" dirty="0" err="1" smtClean="0"/>
              <a:t>silvatica</a:t>
            </a:r>
            <a:r>
              <a:rPr lang="tr-TR" i="1" dirty="0" smtClean="0"/>
              <a:t> </a:t>
            </a:r>
            <a:r>
              <a:rPr lang="tr-TR" dirty="0" smtClean="0"/>
              <a:t>(</a:t>
            </a:r>
            <a:r>
              <a:rPr lang="tr-TR" dirty="0" err="1" smtClean="0"/>
              <a:t>silva</a:t>
            </a:r>
            <a:r>
              <a:rPr lang="tr-TR" dirty="0" smtClean="0"/>
              <a:t> = orman). (kayın)</a:t>
            </a:r>
            <a:endParaRPr lang="tr-TR" dirty="0"/>
          </a:p>
        </p:txBody>
      </p:sp>
      <p:pic>
        <p:nvPicPr>
          <p:cNvPr id="15362" name="Picture 2" descr="https://encrypted-tbn1.google.com/images?q=tbn:ANd9GcRCUbjIpTHuBr4FfwiRoCq1cBLBq-ML1sZRGuEtc4bMKIPzMjo5"/>
          <p:cNvPicPr>
            <a:picLocks noChangeAspect="1" noChangeArrowheads="1"/>
          </p:cNvPicPr>
          <p:nvPr/>
        </p:nvPicPr>
        <p:blipFill>
          <a:blip r:embed="rId2" cstate="print"/>
          <a:srcRect/>
          <a:stretch>
            <a:fillRect/>
          </a:stretch>
        </p:blipFill>
        <p:spPr bwMode="auto">
          <a:xfrm>
            <a:off x="4139953" y="3068960"/>
            <a:ext cx="1650206" cy="1644402"/>
          </a:xfrm>
          <a:prstGeom prst="rect">
            <a:avLst/>
          </a:prstGeom>
          <a:noFill/>
        </p:spPr>
      </p:pic>
      <p:pic>
        <p:nvPicPr>
          <p:cNvPr id="15364" name="Picture 4" descr="http://upload.wikimedia.org/wikipedia/commons/thumb/2/2b/Caltha_palustris_100405.jpg/250px-Caltha_palustris_100405.jpg"/>
          <p:cNvPicPr>
            <a:picLocks noChangeAspect="1" noChangeArrowheads="1"/>
          </p:cNvPicPr>
          <p:nvPr/>
        </p:nvPicPr>
        <p:blipFill>
          <a:blip r:embed="rId3" cstate="print"/>
          <a:srcRect/>
          <a:stretch>
            <a:fillRect/>
          </a:stretch>
        </p:blipFill>
        <p:spPr bwMode="auto">
          <a:xfrm>
            <a:off x="1925706" y="2924946"/>
            <a:ext cx="1785938" cy="1790701"/>
          </a:xfrm>
          <a:prstGeom prst="rect">
            <a:avLst/>
          </a:prstGeom>
          <a:noFill/>
        </p:spPr>
      </p:pic>
      <p:pic>
        <p:nvPicPr>
          <p:cNvPr id="15366" name="Picture 6" descr="https://encrypted-tbn2.google.com/images?q=tbn:ANd9GcROJMyXIxeaSqgzcK0mqxW5U7k_e1-QU_unUDsBW2BH8I83VPys"/>
          <p:cNvPicPr>
            <a:picLocks noChangeAspect="1" noChangeArrowheads="1"/>
          </p:cNvPicPr>
          <p:nvPr/>
        </p:nvPicPr>
        <p:blipFill>
          <a:blip r:embed="rId4" cstate="print"/>
          <a:srcRect/>
          <a:stretch>
            <a:fillRect/>
          </a:stretch>
        </p:blipFill>
        <p:spPr bwMode="auto">
          <a:xfrm>
            <a:off x="5976157" y="2780930"/>
            <a:ext cx="1850231" cy="1847851"/>
          </a:xfrm>
          <a:prstGeom prst="rect">
            <a:avLst/>
          </a:prstGeom>
          <a:noFill/>
        </p:spPr>
      </p:pic>
    </p:spTree>
    <p:extLst>
      <p:ext uri="{BB962C8B-B14F-4D97-AF65-F5344CB8AC3E}">
        <p14:creationId xmlns:p14="http://schemas.microsoft.com/office/powerpoint/2010/main" val="1547098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93658" y="404664"/>
            <a:ext cx="6318702" cy="1143000"/>
          </a:xfrm>
        </p:spPr>
        <p:txBody>
          <a:bodyPr>
            <a:normAutofit fontScale="90000"/>
          </a:bodyPr>
          <a:lstStyle/>
          <a:p>
            <a:r>
              <a:rPr lang="tr-TR" dirty="0" smtClean="0"/>
              <a:t>3- Bazı adlar bitkinin coğrafi dağılışlarını açıklar.</a:t>
            </a:r>
            <a:endParaRPr lang="tr-TR" dirty="0"/>
          </a:p>
        </p:txBody>
      </p:sp>
      <p:sp>
        <p:nvSpPr>
          <p:cNvPr id="3" name="2 İçerik Yer Tutucusu"/>
          <p:cNvSpPr>
            <a:spLocks noGrp="1"/>
          </p:cNvSpPr>
          <p:nvPr>
            <p:ph idx="1"/>
          </p:nvPr>
        </p:nvSpPr>
        <p:spPr>
          <a:xfrm>
            <a:off x="1485900" y="1628800"/>
            <a:ext cx="6172200" cy="4695800"/>
          </a:xfrm>
        </p:spPr>
        <p:txBody>
          <a:bodyPr>
            <a:normAutofit/>
          </a:bodyPr>
          <a:lstStyle/>
          <a:p>
            <a:r>
              <a:rPr lang="tr-TR" sz="2000" dirty="0" smtClean="0"/>
              <a:t>Örneğin:</a:t>
            </a:r>
          </a:p>
          <a:p>
            <a:r>
              <a:rPr lang="tr-TR" sz="2000" i="1" dirty="0" err="1" smtClean="0"/>
              <a:t>Crocus</a:t>
            </a:r>
            <a:r>
              <a:rPr lang="tr-TR" sz="2000" i="1" dirty="0" smtClean="0"/>
              <a:t> </a:t>
            </a:r>
            <a:r>
              <a:rPr lang="tr-TR" sz="2000" i="1" dirty="0" err="1" smtClean="0"/>
              <a:t>ancyrensis</a:t>
            </a:r>
            <a:r>
              <a:rPr lang="tr-TR" sz="2000" i="1" dirty="0" smtClean="0"/>
              <a:t> (Ankara çiğdemi)</a:t>
            </a:r>
          </a:p>
          <a:p>
            <a:r>
              <a:rPr lang="tr-TR" sz="2000" i="1" dirty="0" err="1" smtClean="0"/>
              <a:t>Abies</a:t>
            </a:r>
            <a:r>
              <a:rPr lang="tr-TR" sz="2000" i="1" dirty="0" smtClean="0"/>
              <a:t> </a:t>
            </a:r>
            <a:r>
              <a:rPr lang="tr-TR" sz="2000" i="1" dirty="0" err="1" smtClean="0"/>
              <a:t>cilicica</a:t>
            </a:r>
            <a:r>
              <a:rPr lang="tr-TR" sz="2000" i="1" dirty="0" smtClean="0"/>
              <a:t> (Kilikya köknarı)</a:t>
            </a:r>
          </a:p>
          <a:p>
            <a:r>
              <a:rPr lang="tr-TR" sz="2000" i="1" dirty="0" err="1" smtClean="0"/>
              <a:t>Cedrus</a:t>
            </a:r>
            <a:r>
              <a:rPr lang="tr-TR" sz="2000" i="1" dirty="0" smtClean="0"/>
              <a:t> </a:t>
            </a:r>
            <a:r>
              <a:rPr lang="tr-TR" sz="2000" i="1" dirty="0" err="1" smtClean="0"/>
              <a:t>libanotica</a:t>
            </a:r>
            <a:r>
              <a:rPr lang="tr-TR" sz="2000" i="1" dirty="0" smtClean="0"/>
              <a:t> (Lübnan sediri)</a:t>
            </a:r>
          </a:p>
          <a:p>
            <a:r>
              <a:rPr lang="tr-TR" sz="2000" i="1" dirty="0" err="1" smtClean="0"/>
              <a:t>Fagus</a:t>
            </a:r>
            <a:r>
              <a:rPr lang="tr-TR" sz="2000" i="1" dirty="0" smtClean="0"/>
              <a:t> </a:t>
            </a:r>
            <a:r>
              <a:rPr lang="tr-TR" sz="2000" i="1" dirty="0" err="1" smtClean="0"/>
              <a:t>orientalis</a:t>
            </a:r>
            <a:r>
              <a:rPr lang="tr-TR" sz="2000" i="1" dirty="0" smtClean="0"/>
              <a:t> (Doğu </a:t>
            </a:r>
            <a:r>
              <a:rPr lang="tr-TR" i="1" dirty="0" smtClean="0"/>
              <a:t>kayını).</a:t>
            </a:r>
          </a:p>
        </p:txBody>
      </p:sp>
      <p:sp>
        <p:nvSpPr>
          <p:cNvPr id="14338" name="AutoShape 2" descr="data:image/jpeg;base64,/9j/4AAQSkZJRgABAQAAAQABAAD/2wCEAAkGBhISERUUExQVFRUWGBgYGBgYGRgcHRoYGBoWHB0cGhwcHiYeGBojGhcXHy8gIycpLCwsGB4xNTAqNSYrLCkBCQoKDgwOGg8PGiwkHyQsLCosLCwsKiksLCktLCksKSwsLCwsLCwsLCwsLCwpLCwsLCwsLCwsLCwsLCwsLCwsLP/AABEIALEBHQMBIgACEQEDEQH/xAAbAAACAgMBAAAAAAAAAAAAAAAEBQMGAAECB//EAEYQAAIBAgQDBgIGCAQEBgMAAAECEQADBBIhMQVBUQYTImFxgTKRFCOhscHRBzNCUmJy4fAVNHOCFpKywiRTdIOz8TVDov/EABsBAAIDAQEBAAAAAAAAAAAAAAIDAAEEBQYH/8QAMBEAAgEDBAADCAIBBQAAAAAAAAECAxEhBBIxQQUTUSIyYXGBkaHwFNHxFSMzscH/2gAMAwEAAhEDEQA/AKjicIn0cEAeIRWYbwqAaDxeLOYWogLFGYxcmWedYrYNl7sYYbDSM55Ul4w5JmmlzHg21RdudLcQCTtUXJDeAtHLtrTLhmDyXM7ctaFt4sqpgagVo32Y77ioQC45cBuSTv8AdW+HXQCF3pVxUHMs004ZhWKByIAkTRvCBRNdwpBZ11HlvWYtMiow570Ni8fBHd+5rMXjluAK2hHMVLFcEbXtQBzNd3r5By9ay3hW0MSBzFSW2XUxrUIdY4wy+lZbUk7UPjMTmceQovCYnKsnnUsQjMA+HcULcuEmDvvTZUU6xSritvKwYUaBJbG45VNbtsLkjagsPi53qc3jEzUsQcX0V0MxNLFxKqCCZri0WfY6ffWmRQ0nnVNFJneHUHbTWi7iARzoBdCY9aLFyTQlszQAmtIkKSDqai73UiobuIiOlC1cJHWMSVPp91Drbz2T1BohLcrPKuMEQoI86vgsXM0XLTecGnNq0e9OmhFBYvKvIGGBFPVPhU1cmUgfGWyYO0UnvYjpuKZYq/qQeVAth1011NVHCIzlbrEFq2rSJ57URdTLYbrQfDVJJ6b0XVyiS28uB0rq8AJnlUGAJN4+tcY+6TcI86rsjGGCGaKMxCa0twt+APKjvpCjfnQy5IgT6QLlxmPLQUZxO/OUnlpFDcGwZZTI96NxOBGUMYOU/ZVvAQTgOGMRm2FQ4q8C0DlTq9eBtqqEAEUqTheUElgZ50IQut3jmYkabV1aRiZ2jWaLFmPCsGgsSLndlQCXYwANflFXdFEOKIKyviaam4nfYW1tgxG/vXGDwTIJYRl3B0++l3EcezPpsate1wVxyZIAy8+tQgiKLxDIArQdRy61zbwltjOfLPWjRTMwGNdD4SY5ijbWKtu2sqeo2qK3w2Do61zZwJDbr86jsVYJxPDz8Q1HlXF0SVFTXLF1fhIHvUhuM2XOgJHMb1RCO5mUQKFxaMVFGXMIzAlCSeh3rXEOFXrIU3VKhhI1+wxsdtPMULnFNJvLLUW02K0TLy0rCxmCDHKpLeDZgYb0FF2rTRuDRgnGDG0GKzGg+4rVvOjHwyN6mxGKUqZFRlWBrF6TPlU43kaUvw2KGaOVHF6prJFkx1jc11dClIiSQQD0ND3Vk77Vu0Sy+HUg1TDiwTA4wyVJqXLPeek1r6H4zAo7INeuXWrZECWSWXXmKIuYwqUHI0Lw15JX3ojEW5Kz1qPkpAt+63fHoRU1tJMdKLu8IfV18UDUDcCg8MNaG6ZLkzvKkHYCuMBcIQmN6Y2+FM2uynrUmM4aqW4DrprHXyody4KTV7CLCT3lD4q5NwnqaPs2/rG6ZaCt4fO4puLkYywdiFk1xefXWmWAwhdso2A1ofFcJuqxzIw10kbilJq+SN2OeEY4hGUaVNet/UtmO9afh+W4Qp8JG9SPwbOoljpyG1FyEuCHh97NbVTPkelM7WGYfF8J2oK1h7iqAq6dSN/zrtMTfWRkLJzHT0oFZ8B8ckl62i6gEk6aTVk4BwwIFuMPERpP7IP4mkHDsCblxN8pOs7gDUz91XS6IIrieKahq1KL55N2lp53MlxHDrWJtlbizynYj0PKvOu0nY98MykEvanRjuD0b8+fltXoeHuQaPxGGS9bZHAZWEEGuTpddU0k/WPa/o0VqMai+J4hiiW0I2OnpWLZLei0243wg4e41kyYPhJ5qdj949Qan4Xwln+rjxMfs6nyr2SrR2eZfHP0OQ4O9uwHs7wK7irhVRp+0x2Ufn5V63wfs1h7Nru1tqQRDFgCWneT59Nqj4Pw23h7Yt2xoNzzY8yfOm1ivGeJeJT1ErQdorj+2dWjQUFnk8n4xwb6NiLlsnwboT+6dvcaj2pNnAb4ifer3+lKxC2roGviQ+mhH3tVL7L8L7/FWrbfCzS38qgsfmAR716bRarzNKq0+ln6HPqwtU2otnZPgzyb1xSEABt5v2i0+L0AH2iie3E/RlcAHK8EHow/MCrnirXg02H9/hSLimC73D3LfM7eo1H2ivNx17q6mNaXTX2OiqKVJwRQOHXbd1gq2yH6DWaseC/R8XWXZVbkBJ18zIj2mmfA+CphkyjVz8TcyfyHSn+CNbNb4vUvajhLv1E09Ikrz5PI2u21uFTnVlJUg9QYIrrFXbB0JI9v6U27a27aY1w6g5wryN9RB+1TQnCOyhxpPdsVQbswkDyHU+Vd6Gqh5CrTdla5z5Qe9wQiHDrUErc+yibFlYhXBrvtP2Wu4K8EDF0Khg0RvIIIkxBB+yl2GcudiD1rRTnGrBTg7piWnCVmS4nDOD5eVF272dQgGRwNCOdB4uzcHiE6Vs3z4Syx586Zygk7Mkxth1UOZDDRh16GisKGyyRypmtzvQjHXLoT5daku8U7pgxAYDp+NLv0Mt2VrD2wHzBSPPlU+eY9aKv9pWuOQqAA8gKlwtsEEsNRtpRSAQX2fxZbFaaLlhgedbw/A1XE3GP6sS39KfdiOD23S5cuLBMhfKKXY9g2a2DEbnyrPUvF/MVe7ZGmIS4GWSs7Gl9/hjaM0ZB+1Vw7MYG0LYkBhrrS+9h1hl5Q2nuaFqUPqVe2EIsPldHayPEnUb0t7pxLssFvKrt2I7HT3puGNCVA68qU99cNi4WC+ElSTzAkfOiu4Z6JF9hfZy6lm1neJ3pbxDti964xUSq6DSq4McWRySeiirD2dwVu3aBufE0EzUfFmA3cXYpXtusSVbcUwTEFRptQN3EuwAkStaw2P3BIYnlT3waUz16xwxGwtpGUFe7TTzgajmDrVG7QcBxGHJuWmL2dyIll9eo8xXovCHz4Sy/8Cz5QACK1es/Kvn2m8Qq6WrK3q7p/M6uyNWOTzTsglx7pdgQApI89R/WrVfSiuH4Ed8wGkg/eK3iMPEitOr1Ua1bcvRDqUdkdotAphhnoVrdTYes08ocKO2/Ce9tB1+NDPqpOo+4/Ou+BcM7m3La3GHiPTyFOcTrAoINWiOpm6Co3wL8pbtwdbNG2TQFmjbRrn1BhVv0o4cvhECglu+UADc5lcR7mKpXYFzb4hZDaEsyQeRKsI+elexnALca3mHwOHA/iWYP215jxnJaxl1kUZlvMQR+8GJ++vReE11VoT0q9H+cHO1K21FM9WRJkdaW/RirNPKjeH4sXbauNnUH0nce21YLJ58jXmE3BuLN8WuQQYcQJHU/35VHYxGscjtRGKMKflS2YIPnToe0shcgXHOyiYjFLcunwqgXKNCSGY6nkNeWvpT3B2VRQqKFVRAAEAVAXljUzXgok7UypVqTjGm3hcIDZFNtLLPOP0n4i4cSMmbLbtoGIGgZjcYAnYEqJjyqucPxbkaqD1O0VdP0h4n6hbVoS9653j+iqVE/NQP5TVGuYK7lAchFG+u9e28Ld9NFWtbH79bnE1S/3XYc4Pj9tWyqs9RvNccaKzJQREhRvS3D37NtYtyXPPc+1dNjnUFnAkaCd6329BcTrB8ZYaFYHIeVTHiCHMMus/EenSl2CxgZmYxtoKNwNt7rNC+I5Tty2q2rBLJPb4ghICqqxvHOobl9s/wBQxPVSKdHgyBwjFQQJIjnQt299HcQqss7il3QW1jbC9pjbsEbXNqQ3scQHJEs0/Ko+IYhWukqOYkVNbtDMzOjZPlS5e8jI77vqWnsjxKLEmIWaXXOJ5roA/aJPtNLsJxBbaPplB2pHe4sSwK6CiknLCDScsnrXBeJgITPX8qjwnZ1Rh7p3JDMQec61Q+BYwMy+I5Swkedek4jFBLTmY8J+6mRtJWfQKujzPE8ICgXE1tbk8x5Gob2MW4ZgwNBTHGoiWwbRYfvrqQ39axHEDukzDn60qSdrhWvwNU7OxcbNEAmPSurhwuHkqoZ/KpO0eOyZG1h1+0VU7nEVzTkjzooO6HyVng9V/R72i79HtsIZTIH8LfkZ+YpzjLhVyOQ5V4rwntI2ExC3V8QB8QHNDuP75gV7O+Nt4i1bvWmDIw3H49DyivEeL6F0NR5qXsy/7N2mmm8gFk5boblP306x3DswzDf76UFeRpzwzGArlJ1FcufUjXVukpRK9dwhgmNBvUNsa064m65jl570iLENT6cnJDIptJhGWTQr2CrkGPbz1qS9cIFR278nxfOmxTsGwqzaphhRvQorq5icik8+VZpXlglrILGLVSSdlBY+g3rz2+6XbksFJJJIAM6md6sGOxJKEa/WEAkCYUan56CkP+L/AEeQif7rlep8F0rpxlUfePscrVTvKxaOAYkIuQAqF2Decn5TTm08rNUHg/HmvXiSZ8PI6aEVaeG42WInQCuR4rpdleTXeTbQe6mmE48yQKAxOhA6US98SWY6cqT4ziSiWYhV5k1lo05PCQ5Dq3b+3Wk3FseA285eQ5nyoXFdslcRaA6CSBpSc4u9OYgQdcwM+1djR+F1JS3VcL8mWpqYrETniV24yhgkO50k6gDb0pJc4Q7nxHWeZpnxDjVskS3jHKosQq3SrKpFyIAB59a9TFKCSSwcyWcsjwPZ4rqoUmg8Vh8rQyhjyp6MLcKKsFHU+JuUVI3CRALOCaHe75AuuEK34RbdQ4QqAIOUbGoe+7u4MjEyh1OmoM05vZ0shUIMkkx0pBxINNsAHSYJ86LnBe63A94letXbGdZDAeJuZNVFMFcdWcSyrqx5AU6w2O7xQkKxEaDSQOoq5ngAOGFpFCm5bJI82HP7BWHU6v8AjpX7f47NdKO5lJ4bYW5ZLKwmfFI2jbWnWG41au2Gs3QSUGjD8anwH6ODYX67Equn6u34iT58hQXEuA2sMuZRdctPSPQ9Ka6tPfs3ZYG1tbmsCPFYJLolH8K7rQOA7N3LoJBCqOZ50QmNOHvi6qZUkeE6irXiu3TX7LgZFzCMoQffWiO5CppPKwUyxw7EYdtAG5mKsWMxXEb9oAYa7Hkp286kweHF1BdtjxD4l9OlGf8AEmIFsi3cZG2G0fI0au2JcUmV7C4jHJI+jtpoRFLLuMuZjLFDzG3zFMsLfxVxyz3XHMnWiCiNqXWTuWGpqcETsiw4q6zYJSNWUgHSd9D9tG9nOwOHxNibjPnM+UVzwPDvbVrb7xmkiQZ1kU94IboXMGWCJDchSIStg0SjuyVfHfoquWgXw1wXImVfQn0NNewmBxNsMpSEf4rfRuo6GrngcHcu6k+E78p9uQp5hsPbt6AfKhr0o6iDpz4YMX5buVS7bIMEQRUZMVaOJ2Ldwa6MNiN/fqKrN+0V3GnI8v6V47WeHVNO7rMfX+zqUa6qc8nGItNErr5VH3IGvOpMPjFYlOY+2t3K592sM1OT4FmMoWdaKxe9AvcArbTWAWMcJiuRpZxjjKr4nIAGgE0v45x1MPbzNJ1gR1/CjOG8Ew/E7YdVh0AMgkhvIz5109F4c6st8sIy1tRsVlyBDiwlC4YTtkYEfbQuK4QMQzHv8qAyVdSIHrU/EUFtlsm3kZTr/TrR1zhqBWZmkt+zy16/lXp4pQVkcx3k7sX8L4TkuZ0ZCgUjwkazGv3U0t3ytLsNhraNC8tRG0861iOIKupPpXC8QpudZJLo6Ommowd+AnG8RgSxgD+4HU0BjmtsviDMN/erHw3BW2RQwRs0+KNRP4/lVf41hGRipJkc+o5Vq0umVF3ayY9Tq3LC4EaYq0G8NkEDfUU3fFWe6LhoCjUedKhwlL/hzFCNTlHxevnU79l7Iswt9mYGTIPsK6e+LwY1aQqsYW3dM5hJPpv61YLOHhfGslR4WGk+9JsRwxls5uk/Dy9azs/xlrZUOxZWJEHYefnTHa1xjaSCsVxu/efu1GVeZ56Uz4dds4i3lyOrjQMdpFS4zs+jXc6+A5ZifCfSdppd/wATW7LElYjl1NBtvwBtu8gVxWRyjyBr4lPIc67xeJXKLbvmlZE7gdRSz/EbuNv5tF0JAG0KCY8zpFM8Tbza3F8UAaRtQv2Q9u1XG3BFwFq2r5Hu4g6y2ir5+delX8Pqp6qK8jPD2VCVVgec8tAR99er8Nx/eWLTNv3ST6xB+0V5rx9StTkvj/4bNHLLSQmxGAS3CJMADfcnnJpN2txBs2V1y5miYncH8qul7DrMxSziPDrd2BcUMAQ0HaR1rkaXV7asZyzbk3yjui0jyK7lYEd5mE7HStWsKzGEFXtewFiS1ws5JJgQqiTsANYHrTazwLD2xCWlGg239Zr0c/F6Kfs3ZhWlmys9nuD3gQQ2UDn+A6084jwREtsSisXIOpIOYTtEQIJkDypxb8PKI5VDfw4uXQzMSF0VRoPMnrXOn4nOpUTbagulyzQtMoxxlldwOTJEDQ6jy50BiuCW3aUtyPerucNbGyqPQCqp2q469q6qW4+GTPntXU03in8ipshD8mSppvLjubHFlWtpaa64LghWAEDX8KsmBe2TLEELsi7AefnVK7TXLOHZVPeEXQGEHfX31FJl4tY71l7tmI0kuxnz31ro2s2xUp9I9vtXcwEQBUeJxQWJYa7edeXYTtLdQAWrsLzQ/hNMuJ4k3bbBX8QynMNy25E8tI2o3JFKN8od9pO19jC/rGDOfhtLqxP4V5Zx39IePxVz6PZRrevwKPEfXypzh+HJbKXXEkPq0EtrzINPsFxG39Je6qoRkyqdBJA360cbPlXKbfQlwpxNpbff+G4ROhBmPTn1FOLPaZSIcQevL+lc28YMT9WyEtJysogD8tRSTimE7q5kLIzDcKZj16VwNXoYuW62Ph0dOjXUklLkOxnEsxMNpUKXdCeVLFamFzBOyBQCAYM6jbWlUtNukor9QypNQjc5wlvD5XW+VZ2cNJ1A0iI5RUF7EXbd4W7LZQRolvQsKbWOzFh1JuWmzEbzl23OhkmuuI8NawqmyrGRAuaM6gn4QT6iP6V2f5NKNRUb5/cHO8qbjv6AOIYvKSAhe+E1JllSObEbGlGG4g5Q5yS7DcfhFF8R4v3NvurALMjTcQkS/UtOp9BpS1O0eIYKVw0BgWABE5QYOm+/XrW22LmeUukHYW5c8TMMsQF99zH97GtWMObt1VIZTqASBr89hRrhjlBAkAEjz00pjZ4S9yC2gOoKnX8qwUfbm6lhk3hQQZw3u7Q7okk9TyPlQfaLE2zoWOZRyBOh5ac6hxnZl9xeJ9fKlGLwLAkOSCRo6a/8w/GtMr9Izzg2soCt3SHDIQYOo5+9G4p1Usykh5UgdVYGaXvwbEWiGgup2YxHuTEe9H4O0rupe7ZBIgqHzE8xGUETvpNCoqXvC4waAjxa4GM6g+QofE4RXQumhTdR0600x2FWGi5Inkh09yQCfKa1hOAIzEC83iXkgjXrFz7KpRaYSi+DDibhtWm8TJkA8I1zeftFQN2bOKbXwkgGCYmrHbwK2LaKLiSpKEnNDPA0I1jSu8DYuGHVrTOs6BhInoGgtTNyQzNrMRf4A+De02VYmN9CZkz7U4xNuziLqXGQKFBZwOi8j9lTcaR+7W66vFtXYyDExA95jSomFu3hc9zdkQNlGpJAMepJFBGeWUpeor4djnuXGZoW3Mnqcx5+Qq24S/3dtVn09JNVPG8Ie1bVWDZ7+oCnbbSN4FWEwAByAA+Qrj+Ky3xjF+tzoaF3bZYRxFDzrizczHwifPlVZ+l5jCeI9B/Teo7uCxbaXbgw4OxY6+yjU+9cuj4VOorrC+JrnXhDCyWZ3XNlzAnnGsevSiUsQKrf05QgVWe4Qf1jqFJgcgNY8zVhwF4sgJIrLrdOqD2xd/X5hwk5LcyHFbRtNCC75UXjLJZttANP7/vao1QjlSItJDbXIixAk1V8d2au4h2uEKCWI3HLbflEVbXIrGxIrdo9Y9NJyUbsz1qXmK3RUu0lln4RauuQbmHIUsvQ6T9oNedYfijWzm0J1E16b2bxIxfC8WGtZVzKkKdyI2J9qp3+B4YkodIMRmMj8DXuG0m0zjWd7oG4VjjdzSV7wfDO0c45A1bOF2S3xEqjnQgmSw3CjppvSF+y1sLlU3ABqcsMx9OoHkaa3sYimyhYmbQKSsGRMk+Z1kUEknwNhJp2Y3xN0k5UZlKbhwNR+YoDivHyoFvuixmQQIPzoROMrnzfGy5S2bTQ8zO+lWbhYF28ygW8igNoNTIka0vK5CfwBez1qySXLugESQSwn0O1RccTA2Loh2m5J0XcDczFRcext6xdyWkzBx4lCjUDeBvMV2vBExOW4v1lrJAliCP3l02M1b4ysESv3kTX76q65dVJEHyO3vyPmKiXj2PtsMrgW8zBM2VvhI2A8Q3G9ScQW3GS3Ay6xmkgzr57lTr500wPGkt5O8AKMpBEAwQZB+8e9ZKdqc8Lkuc3JZ6GPCuIXDbzXCS7amRH2cqc4lu8wr66qMwjy3+yaRG5JJGgJOnQTTzhlrVrbaggjTmGB2PKvO19zqecupXOxaPlbH6HleB4T9KxDBWcPF19Y17tWbflJAHvV8xeHRWtHTMbKSIOhRVVoPQkKY86V38KMLj7l5AyW3zqDDAEN4my5ifSjWxfe2bb/vIPtifur1FapuTS/bnBUVezF3eNda6inVQP+Yzp8qP7PY3HKEVrIayDAvOxRV15kg5o20mlfZE2jduXLq3TbRzcuurGFtTAlFEsSRvOgptxbtLfF0WzhM6BRlZQSI5bGAaOjDy42QpXct9x/wAUx9lTkuXUVtIO4IO8EGdOhFLRh7EgrfHi2MZQfc7e9A4rC2byqblpE1Bi4EWfVpBjyBrWI7BWGAK90iEzIuuun8OZypE8opg1VX6B2L4EbjFUZWZYLI4B0PmCRr1pbxLgS24JQpcWHXKjEMRt8I9qJwljC2PB9JysGY6EMRmABE+ExpP/AN0vv8ew9ost7FXbwOoCpDL/ALg9VYPdjIu4lhnOUsjh2/eUgLr0Og010pngMDhlgN3rkf8AlkR7yIjymhcP+kDDKGVmxBB2BCMI/i8XP39TXd3tNg7y+PTNsPFb023XQ+5okpdoWkvUNHFV78ldbeUJlIQ6kzJmRyqTiXASgN5fGp1gMIX2BOnvS7hmGDuFsC9II/VKrAT+9CABesmrXxjGPh7RAezt41AZmJ/igwvOktJluCaKI/aK/axC5XygwI3U66gg6GZIqzWsQl1VuXVZgLrsuTUkqcokGc2gHPkNaqOP4hhQ4cocwggCcsnXcvOn4VZsH2gbuFCZraBoKrlQgmDB1LH2qWwJim27sMxuFdbrXC+dyIUEFSiEfDlOoJB+09aiu4qzatBr3euxg5B4UAMwGbc7ax6VDfwBa6HfOUiREb9Tz+6j7OEtp8GZOgUn5lGkMfMilKhGUt80aIvatsSK32puPpaCYdY1yjU+jfFFQLw7xZ7lw3CRvO9MMCcReJFtLjx+3bBgEbZgNj/KT6UuxVjEuXJDMyyGVQWYR1Gh/Gl198lal9xtNRTvJ/Q7fELPLSn/AAXEBxEiBvVcwfCbjSWtYhfBI+rPxQSRttoKV4a5jFYEYe6BMSUcRE+XSuVV8MqTibP5dM9PcigcVJ0GlVa12mxqx/4W62saI5PrtTOzx3EZv8lfcQPFkYEHzEQBFcz/AErUwza/1LWpp35D14eYkkyaU8X4bjCw7h7QX+KZ+40f/wAR5mZVtMSu+q/j0qn439KhViFsrHmx/Kn0NFrN19n3sG60JdhHbriKWbK4OzeCiywNxlkTdbWDHTXTlpSVMGb+Fyl1NwgsrSBJU/bUZ4a2pNuczTsGBJ5kidfOpr9g+DuAJtqYJlfETJgfu717K6scZFfw17iGFIb6zLOoPiBA5HpVsdRjyrWzkuWIYLpsx123rTYm7cWfhZAMwk5SOvtXV++63FbKAGQFiixodsxGp+6o5XLtYJ7M8NRr7W3WVggkjffQ+kmKdYKyuAusrSbeQFYEtEkRG5gUnbj3dqptFAWBzI8AiOeoGhjkZqa/j3cKLqkl1kOpGYBZ08RAPr6c6XYZf1J17bYW9cKqjhuTlDp9kiu7PEglxhbgEmSFUQ08ztB2M0l4bdQ6pnN0mCGULvGpEedW7CYJLYGclWJ0LnduSg8o5UDw7BdFa45wm44a+URcsMxVTLKp11Ag+GT7Unx6/VEjdDPsT+YHzr0nHWLasQ0uQNbZY6zyYCBPPLvVLv2EckQQpGQjmCojnz0VtevvSqqtaQFr3QwwbjQn++ld4HjJdVcH94ewdwPsoBmNu2xnZSZ9AfwoXgL/APhbXof+pq5zo2pW9Wjc6t6i+TJe1y5rqr4Z7lmOUEciRMkyctvfTeuuFYoLgbbSAVtkidpEj8KFs3mvXLzNulvuh6AMB7wD86DwF8f4cZnQONPM6e0kV1LYORu9py+Y47I3XGDxAAg92uS4p1VmcHUdIU79PWkuFwmPvkrcuMqKdbpaBAPlvPIVauB4dDhAsMQ9tWuCGB8EssEH4dSY0oS9xwKoHdAopAEknXXnl0OnntvToOysNjH2UCXcNaVlAt97lib1yIG3wgzLE8z8hWX+PP36JcygMYzqdZ2Ekmcu20b1xd433p+FF1gghmgddeVE4jhzZkuJYt3dspMlcxjYaidokfbV/MIVcHx+CNx2v3GRczKUIJCgmPi1aDroJpz2i7J4K5BtsASFju2J8JGhyidCKZpwQZDcx9qzYQAsLSIO+aBMgqwFuRPxN7Uj4P28s2mIwuD7tSQM7XCbjE7TcIIT0X51a+BTV+REP0dX5Jcph7Ak97fOWV/ht/GTptHvReHx3DMKoFqzcxrTrdv+G0D1SyN/9xo7tALecm+l8XGOZWa8Gg6EkAiY96GxXZzCuS7XMTYkgmbKsktzUhwctXe/JTj6HPHu1eIxNg5brC2sE20C2lVTpGVNGE8z1pFwzGXktXHVyqMchWQZzDYjmYkzTC3w5UuXVe6uQqQpKkTmBA0EhSCqk0uxHBmCgI1pjrMXFHpoSDt5UKWLC5N2IMXhWItNubpJjyBAFXfsngLYi5cJdyTA5TpqB1qtY1goQc0Xux6mJ+z76WYq/dzBrZIZNIBIkeh59Y3qlHcDGNss9WvY4a5RA/vnSLH8Uug6K2Ucx+XOqwnbMoELqcwPiRtP9ynn70+wnbjDXBBOWeTD8dqTONRZtgNyfRLfsd+neB2/mBI23DLOvruKDxWMxaSyG0STIIEsF0AGvLyMimmFv2jJtwZ5CCKHxWGuKPCRlbQGNmnY/wAJ+ypCp0y02/mawXFrdxfri+GeNblsk25O2e0T4df3Dy+GoMRh8auYF+8ssMyX7TllJHWIKSJEMBqBXOJ4I4QrdLBSc0qRv11ofhdv6PYe7nuyHAQrIBX+IbQSQKdFpotX7Mxl7FLDW717KAJyux+yQ331Jhr1+9nBuO6LlYuXcHfkCdekVrhuJt3Q5ZAh1hrZ3jm1uQAR1UiehqYXns25sNmGQBri8tSTIIlDqIzAHpVu/AdgzF8HvPnGUkEoxPLJEgnyqu8R7KuWBVGAI5kH5abe1WfF4hkwVpXzMLgZm1Mx+yPl9pqHhnCr9sENDAhSC8tG+gPkIod22Ny43vgr93jgt37jqFtICwCIW0I0E6/0qK7xVMQwW4mYn9pPC3vGnzFWrjXZhVU5nw4tADwsuWD5MIJPnVY4ZhMKHYBlzR4SGLx6KBJ08qOOVwT4DThmGw9oG0zPFwAmZzEawM2wHkBrR+PskeNyyLA1JZVCgwJG8+lGcO4CTDNcZ0CjwqSsgDbZYn2oh0e9cS21q0LAJZ+8ZXYW010iQBOhMzB3oWrkTsVHjvATbS1iHbNaumQSNjuo66gSCaOxHE1Npl+PaIOYADUAAcpNN8fxXDvedrwtX8o+rtjMVRRAGhlAdROg+VaweFtYhFe4gtIcwS2sIhCnxO5RpKgyoAIJIbkKNX7KZB2IttdMguzgsTmy+HLqI/h1G9NuM9qHtOy4dO+eIOVvhnLoMoLZvMRHrXRvWktm0lkpbYQ3dBbRZdzJAkCdd56mq8+MNs5cO30e2NFy+J/OWP4AULWbl3xY4vLiGHefqSZ7xcR4AqxykZiJ1neoeA4m2ylFuC4y6sQCAZ0kTvtvUGMwTOT3ge6v7xGVlnzG/uKhs8EuYS6l0a2HBVmIiPIx08JnpVSUZRsDfse8SX6m7/puf/5NL+z9+bKr0X8TTm9h89l/5G+1TVf7Nx3QPWR7gzHuPu86zOldW+JaqWl9AjA4o9/dQDwsSzGNiGZRryBk0Bw0f+Avj91wPm1sfn9tbwLRezdSR7Tm++oMG/1Vxet8fLxflTE/ZMbePuNuA42MQLcwYuLH86FM0mRAG4pfjeHunh2eOTTrJBB03mrZwpltJ3l1EC33YK2cEsrfuqRMe+5NF3MI+JxBw1hRa7t/rbhEHrmB3OhB+UwKNNm5LAn4D2UuNa765e7u1InQk8gZJiJA895im57U4bC2lNsNbJzZDlhrhEA3DvlXcDSSd4GlM8binv8A1NlGW0igG40gXCsmZ+ErMnTcxyAqidrMZlvWwVhCMqtrIRJ25bknbnVpN8kukT9r+3Fy+RhcLbckgG7IJLsQNOsa7n7qrdrA4gsENsW4BgNtOmgA2Ynm1C8S7RXQ/wBXlXqVElo2zT0nal2L4zfZibjHNIOgAiNdBGnLatEYsU5IsPGMcb+GtuZ7y2TaYyJKnUT6Gd+ppbw/jBtvlCqwOnnr0Na4Cwuo9onWJA8+R9Zoezwq4hzsNFYAdSZ6dKuyWCm+xxxZyFBnUk6R7D7JrrgfBXvPmPhtqfiPMjkBz/CgsRdJGgzNJAAEnb/7p9ZXEqttLalwBBiBB0kHbyIPlS0ilkbW+HYe3EJmdf2m1md/Kk2JsXkbPbUZkTvEca6qdV9SOu9TLg8SSTkNsZTJcgDlvBNKeH8YcjIhnWY3mJ1AO5idJFSyDGXDeLreS7evW7OJLBAts2kzZp1AiCCFzHwxm051BhLWBvO4fBpbti2bguWr15dBpGVi8NOhXkfnSLijdwRDElmJiIIA+E6bGSdulcpcuNbuZZhyWnbMf2h84o0rLAPI3tcPwXxpcx2FHIvbW4vzQqfso9cNdKZlx1u6oIiUZdP4s8AfM1VcFYCrHesLhghVzCOeukExVj4HhTcY2HuEi6QJOugMjnQztySIfiHutZ7y3JkTE6E9VnT8fxW8I4xiEaHulQxkgyykRqGEER5QalCnBPcts5KsACVyzJjIwU9G8+ZHOi+HC1fEg2yxPjADakQA0ESDqBpO8ayDS+EN94XcTQCGtrIJIIs6LqNxImNxHIg1BguMqmZgWzyAjLoQBuDI5zttpT3imMsWDZs3LbfCtxypK6XNhHSFU6/ZSDjJwrRkuMCrGCywSpEwcsgwdAd6KOUBfI8PGFxAi6O7I0DhQQV/iQAFQOqf8pp4jZMPaZADmLg92S48OSDI2mdjHpVBwPEcxVDLhWkQYBXz6f1NeidneF4e/ZPdubZS7cWEJU5PDkDQfFHiAPrQ2V1uCT9CgYDs1iSAXs3HUCckXHYk8yEIOgG0iKsGL4Bft4Q3cLhLlpvhcFSbhGmo0nLpOUdRMxVXTjvE8s/SL+XfW4YHzOlGYntNxF2i1ibrKoyl88AkAFtSae033+/cXgYdj8HfbMLi3VBOrOCiL1kkiT5CTvpVg4hxrA27b2Ld2XcjvLokho1gHYKNoHnXmtvil27dUXrzvLBPExbQnWJMAUaUtLiWCDNbByjM2hO0kiNM1DON2FF4H/D+HJeuMO9JUBszKTOXw666Anwjly9KZYnjtp1a4qZUsgW8Pb12QRLN1J1/rqa/b1WLUgKWbb9Y4kAnoBrC8p5nWm2C4UqqGuOLaMMwzbkNr4U3M9TA86lkXyDYjiF5kFy44UMcsZhHWRroNDI6x1orh+EJh01B/akQfQzr7VHaxgViUQPHwlkBjz8Xhob/ABdZLXDmbT9oEn0HT0qmrk7LnhOBubRIhmg50O6D+Ib/ACrvhfBnv4Z0uLAVWAVs4ymD8I9I11qsWu190TlcnMAGJ3IGwbnIovDduLqsTOkxpqZ5wNNooXST7BuQ9n+IzaAbdRkPtp9o++kXCr+W2w/cuj5bH8/ajLVzLduQCAxzAHf384ioeAcMe/iLqBSUzgueQBLTqdJg7Upi3yjfDcA7wQQAWVeZIJLAEgCdCh9iOtNeI4TD4NmRfrrk53mPCYJiNpOuhmKj4p2ls2HbDYJQuVRmu7knyO7RO59utBcD4U+KfJb3YnM2sLI1Ynl1oJqyuU8JKOWddn8G/E8TLm9ltxmeRCA7BdIBPLoATyqw9qO1ffA4fCHNaJ7ubYOd3XKGXqymVOb9oehFGdrOKWcLhxhsIrqEEXDaBPjYCQzDxFoOp/ijShuxOIsNau4q/bLjDjMCwaDeIYAID4s0FtNYkHkI0W7+w+9sDa/jUwmGt4a9ddrq2fGWYlQzFoQHckT8lWvP+0PEkvuoLKqgmGLLAnprtoTXPFrC3Lj3fo99i7FixN4SW11A230/ClmHxRX6tGYK3hYOjN1Akkab8qYooByAzw1jeIttaMnwsbigR1k0Z/w2xM33XKRvbl8vyERqOddYfFqAJu3RH7iXN9ubAVq5iNDD3zr/AOUBJJ5k3JBowCHh/ChbuhkZ2A1MWrkx7ffT67xG2cx7u8dJP1ZGug5nQe1V5OGXHlwLsTBOVdDE6+LpJ84ND4vAOp//AGacyhFSyZLtYD8Jg7jPo2QkH41KiDB+I6DbrRpwpWSMbYSdIBLGYEnQQNudAcH4QcQpML4QYLTAOnxZRmkjYAake1K7mEuT8Lj/AGNt7mqsrkLdw3D20AstfLqwYmA0tMtoRrr5GTqBBNEWMDhPE5VrULpDloPeW1FwZdPCWEjmG661Sxg7nNWH/t014Fhrr4hY7xnOgzSJ57k7CJ10G/Ks9am5ZUhkZ26LFxPsvbxFxjcD23VFEpBBZbC3GnUk77gAQRrqBQ+F7MKoPdPeuImbOoRcwJS2wyGY1kTmj4Ca19Dw2GZmv4h77NJNqyzZAR8IcgywA/lHSRuvx3HluWiEvG2y/Cmqqv8ALEa/xUuNKra27HyD3R9AjH8DVBeuteLZHZSMssLmcZEInSUMxOmVwJiiMDh0S2bxF2CENpso/adlga6towIPQ0l7Mdqe48FxVKZs0hVLZuuY6kiTE9T1q9WMfhrqgrctxMgAwQesaZT9tXKNSOHnP4B3R5SFF97V1Lrkd8wyaFHMBiZZlUoYEAaNoWE8q7w3Zi1mtd072r7s2W3kZgHNlXa2wYzGsQSSM0GSDRN7s/ZY5kZkYbFWIPzFM+xvCLFjG2LpZjkZoEz4nGWY5nX1NLmm3htf4+xSmvQ47RdmLN0FhcdrtsMhBHifu8gCyxCwuca6zPOqjx/sjfspbfLeYlirLlBI8IM+AsANSIk7VNimvJfuZrj90bjHVpnxTlKk7EDb8qQt2qv5j45AOm/2a6UdOlVi8SukN3wayjscEvJmcaQJiCJUiZjlpTCyLg8aXRbFzWM2XbTlNFXO0d5basxcW28JJO55wuxHl5VAe0S/sOx66KPuBpzUn0AlFdkeH/U4n0/E0vsf5Ff9RvwrKyrXD+gL5RNwD9c/81bxn+cT+cfhWVlUv+QHotXZj9T/AH50kt/Ev8qfcK3WVceWH0ME+H2P41UcX+uT1rKyij2Qedof15/lFDcN/WL/ADN+FZWVa4KYx/b9zVswX+Ruelz8aysrJP3kUuzzC7/mT/KPuWvVP0af5W5/qj8K3WUc/dj9AKPR5xif89iP9V/+pqvzf/iF/wDUf9hrdZWqXQxcsqdjZPT8DUFn429f+4VlZVoB8lpwWyeo/wCmhuM/9y/fW6yqXJGS9i/12L/1Lf8A8WKpJxX4Pf8ACsrKWvfZb4IuA/qB/r2vuNXzE/5dP9St1lDP3kEuBHe2+dB8O+K//wCku/eKysoZckKvgvzpFjtz6n76ysrX2DIFTY1Mu1brKjAQRhdx6n8KsvYf/O4f/WT/AKhWVlJq8BrkE45+tufzP95quWN63WVdPhlD27/kf/dH3PSFa3WUUf7Klyf/2Q=="/>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4340" name="AutoShape 4" descr="data:image/jpeg;base64,/9j/4AAQSkZJRgABAQAAAQABAAD/2wCEAAkGBhISERUUExQVFRUWGBgYGBgYGRgcHRoYGBoWHB0cGhwcHiYeGBojGhcXHy8gIycpLCwsGB4xNTAqNSYrLCkBCQoKDgwOGg8PGiwkHyQsLCosLCwsKiksLCktLCksKSwsLCwsLCwsLCwsLCwpLCwsLCwsLCwsLCwsLCwsLCwsLP/AABEIALEBHQMBIgACEQEDEQH/xAAbAAACAgMBAAAAAAAAAAAAAAAEBQMGAAECB//EAEYQAAIBAgQDBgIGCAQEBgMAAAECEQADBBIhMQVBUQYTImFxgTKRFCOhscHRBzNCUmJy4fAVNHOCFpKywiRTdIOz8TVDov/EABsBAAIDAQEBAAAAAAAAAAAAAAIDAAEEBQYH/8QAMBEAAgEDBAADCAIBBQAAAAAAAAECAxEhBBIxQQUTUSIyYXGBkaHwFNHxFSMzscH/2gAMAwEAAhEDEQA/AKjicIn0cEAeIRWYbwqAaDxeLOYWogLFGYxcmWedYrYNl7sYYbDSM55Ul4w5JmmlzHg21RdudLcQCTtUXJDeAtHLtrTLhmDyXM7ctaFt4sqpgagVo32Y77ioQC45cBuSTv8AdW+HXQCF3pVxUHMs004ZhWKByIAkTRvCBRNdwpBZ11HlvWYtMiow570Ni8fBHd+5rMXjluAK2hHMVLFcEbXtQBzNd3r5By9ay3hW0MSBzFSW2XUxrUIdY4wy+lZbUk7UPjMTmceQovCYnKsnnUsQjMA+HcULcuEmDvvTZUU6xSritvKwYUaBJbG45VNbtsLkjagsPi53qc3jEzUsQcX0V0MxNLFxKqCCZri0WfY6ffWmRQ0nnVNFJneHUHbTWi7iARzoBdCY9aLFyTQlszQAmtIkKSDqai73UiobuIiOlC1cJHWMSVPp91Drbz2T1BohLcrPKuMEQoI86vgsXM0XLTecGnNq0e9OmhFBYvKvIGGBFPVPhU1cmUgfGWyYO0UnvYjpuKZYq/qQeVAth1011NVHCIzlbrEFq2rSJ57URdTLYbrQfDVJJ6b0XVyiS28uB0rq8AJnlUGAJN4+tcY+6TcI86rsjGGCGaKMxCa0twt+APKjvpCjfnQy5IgT6QLlxmPLQUZxO/OUnlpFDcGwZZTI96NxOBGUMYOU/ZVvAQTgOGMRm2FQ4q8C0DlTq9eBtqqEAEUqTheUElgZ50IQut3jmYkabV1aRiZ2jWaLFmPCsGgsSLndlQCXYwANflFXdFEOKIKyviaam4nfYW1tgxG/vXGDwTIJYRl3B0++l3EcezPpsate1wVxyZIAy8+tQgiKLxDIArQdRy61zbwltjOfLPWjRTMwGNdD4SY5ijbWKtu2sqeo2qK3w2Do61zZwJDbr86jsVYJxPDz8Q1HlXF0SVFTXLF1fhIHvUhuM2XOgJHMb1RCO5mUQKFxaMVFGXMIzAlCSeh3rXEOFXrIU3VKhhI1+wxsdtPMULnFNJvLLUW02K0TLy0rCxmCDHKpLeDZgYb0FF2rTRuDRgnGDG0GKzGg+4rVvOjHwyN6mxGKUqZFRlWBrF6TPlU43kaUvw2KGaOVHF6prJFkx1jc11dClIiSQQD0ND3Vk77Vu0Sy+HUg1TDiwTA4wyVJqXLPeek1r6H4zAo7INeuXWrZECWSWXXmKIuYwqUHI0Lw15JX3ojEW5Kz1qPkpAt+63fHoRU1tJMdKLu8IfV18UDUDcCg8MNaG6ZLkzvKkHYCuMBcIQmN6Y2+FM2uynrUmM4aqW4DrprHXyody4KTV7CLCT3lD4q5NwnqaPs2/rG6ZaCt4fO4puLkYywdiFk1xefXWmWAwhdso2A1ofFcJuqxzIw10kbilJq+SN2OeEY4hGUaVNet/UtmO9afh+W4Qp8JG9SPwbOoljpyG1FyEuCHh97NbVTPkelM7WGYfF8J2oK1h7iqAq6dSN/zrtMTfWRkLJzHT0oFZ8B8ckl62i6gEk6aTVk4BwwIFuMPERpP7IP4mkHDsCblxN8pOs7gDUz91XS6IIrieKahq1KL55N2lp53MlxHDrWJtlbizynYj0PKvOu0nY98MykEvanRjuD0b8+fltXoeHuQaPxGGS9bZHAZWEEGuTpddU0k/WPa/o0VqMai+J4hiiW0I2OnpWLZLei0243wg4e41kyYPhJ5qdj949Qan4Xwln+rjxMfs6nyr2SrR2eZfHP0OQ4O9uwHs7wK7irhVRp+0x2Ufn5V63wfs1h7Nru1tqQRDFgCWneT59Nqj4Pw23h7Yt2xoNzzY8yfOm1ivGeJeJT1ErQdorj+2dWjQUFnk8n4xwb6NiLlsnwboT+6dvcaj2pNnAb4ifer3+lKxC2roGviQ+mhH3tVL7L8L7/FWrbfCzS38qgsfmAR716bRarzNKq0+ln6HPqwtU2otnZPgzyb1xSEABt5v2i0+L0AH2iie3E/RlcAHK8EHow/MCrnirXg02H9/hSLimC73D3LfM7eo1H2ivNx17q6mNaXTX2OiqKVJwRQOHXbd1gq2yH6DWaseC/R8XWXZVbkBJ18zIj2mmfA+CphkyjVz8TcyfyHSn+CNbNb4vUvajhLv1E09Ikrz5PI2u21uFTnVlJUg9QYIrrFXbB0JI9v6U27a27aY1w6g5wryN9RB+1TQnCOyhxpPdsVQbswkDyHU+Vd6Gqh5CrTdla5z5Qe9wQiHDrUErc+yibFlYhXBrvtP2Wu4K8EDF0Khg0RvIIIkxBB+yl2GcudiD1rRTnGrBTg7piWnCVmS4nDOD5eVF272dQgGRwNCOdB4uzcHiE6Vs3z4Syx586Zygk7Mkxth1UOZDDRh16GisKGyyRypmtzvQjHXLoT5daku8U7pgxAYDp+NLv0Mt2VrD2wHzBSPPlU+eY9aKv9pWuOQqAA8gKlwtsEEsNRtpRSAQX2fxZbFaaLlhgedbw/A1XE3GP6sS39KfdiOD23S5cuLBMhfKKXY9g2a2DEbnyrPUvF/MVe7ZGmIS4GWSs7Gl9/hjaM0ZB+1Vw7MYG0LYkBhrrS+9h1hl5Q2nuaFqUPqVe2EIsPldHayPEnUb0t7pxLssFvKrt2I7HT3puGNCVA68qU99cNi4WC+ElSTzAkfOiu4Z6JF9hfZy6lm1neJ3pbxDti964xUSq6DSq4McWRySeiirD2dwVu3aBufE0EzUfFmA3cXYpXtusSVbcUwTEFRptQN3EuwAkStaw2P3BIYnlT3waUz16xwxGwtpGUFe7TTzgajmDrVG7QcBxGHJuWmL2dyIll9eo8xXovCHz4Sy/8Cz5QACK1es/Kvn2m8Qq6WrK3q7p/M6uyNWOTzTsglx7pdgQApI89R/WrVfSiuH4Ed8wGkg/eK3iMPEitOr1Ua1bcvRDqUdkdotAphhnoVrdTYes08ocKO2/Ce9tB1+NDPqpOo+4/Ou+BcM7m3La3GHiPTyFOcTrAoINWiOpm6Co3wL8pbtwdbNG2TQFmjbRrn1BhVv0o4cvhECglu+UADc5lcR7mKpXYFzb4hZDaEsyQeRKsI+elexnALca3mHwOHA/iWYP215jxnJaxl1kUZlvMQR+8GJ++vReE11VoT0q9H+cHO1K21FM9WRJkdaW/RirNPKjeH4sXbauNnUH0nce21YLJ58jXmE3BuLN8WuQQYcQJHU/35VHYxGscjtRGKMKflS2YIPnToe0shcgXHOyiYjFLcunwqgXKNCSGY6nkNeWvpT3B2VRQqKFVRAAEAVAXljUzXgok7UypVqTjGm3hcIDZFNtLLPOP0n4i4cSMmbLbtoGIGgZjcYAnYEqJjyqucPxbkaqD1O0VdP0h4n6hbVoS9653j+iqVE/NQP5TVGuYK7lAchFG+u9e28Ld9NFWtbH79bnE1S/3XYc4Pj9tWyqs9RvNccaKzJQREhRvS3D37NtYtyXPPc+1dNjnUFnAkaCd6329BcTrB8ZYaFYHIeVTHiCHMMus/EenSl2CxgZmYxtoKNwNt7rNC+I5Tty2q2rBLJPb4ghICqqxvHOobl9s/wBQxPVSKdHgyBwjFQQJIjnQt299HcQqss7il3QW1jbC9pjbsEbXNqQ3scQHJEs0/Ko+IYhWukqOYkVNbtDMzOjZPlS5e8jI77vqWnsjxKLEmIWaXXOJ5roA/aJPtNLsJxBbaPplB2pHe4sSwK6CiknLCDScsnrXBeJgITPX8qjwnZ1Rh7p3JDMQec61Q+BYwMy+I5Swkedek4jFBLTmY8J+6mRtJWfQKujzPE8ICgXE1tbk8x5Gob2MW4ZgwNBTHGoiWwbRYfvrqQ39axHEDukzDn60qSdrhWvwNU7OxcbNEAmPSurhwuHkqoZ/KpO0eOyZG1h1+0VU7nEVzTkjzooO6HyVng9V/R72i79HtsIZTIH8LfkZ+YpzjLhVyOQ5V4rwntI2ExC3V8QB8QHNDuP75gV7O+Nt4i1bvWmDIw3H49DyivEeL6F0NR5qXsy/7N2mmm8gFk5boblP306x3DswzDf76UFeRpzwzGArlJ1FcufUjXVukpRK9dwhgmNBvUNsa064m65jl570iLENT6cnJDIptJhGWTQr2CrkGPbz1qS9cIFR278nxfOmxTsGwqzaphhRvQorq5icik8+VZpXlglrILGLVSSdlBY+g3rz2+6XbksFJJJIAM6md6sGOxJKEa/WEAkCYUan56CkP+L/AEeQif7rlep8F0rpxlUfePscrVTvKxaOAYkIuQAqF2Decn5TTm08rNUHg/HmvXiSZ8PI6aEVaeG42WInQCuR4rpdleTXeTbQe6mmE48yQKAxOhA6US98SWY6cqT4ziSiWYhV5k1lo05PCQ5Dq3b+3Wk3FseA285eQ5nyoXFdslcRaA6CSBpSc4u9OYgQdcwM+1djR+F1JS3VcL8mWpqYrETniV24yhgkO50k6gDb0pJc4Q7nxHWeZpnxDjVskS3jHKosQq3SrKpFyIAB59a9TFKCSSwcyWcsjwPZ4rqoUmg8Vh8rQyhjyp6MLcKKsFHU+JuUVI3CRALOCaHe75AuuEK34RbdQ4QqAIOUbGoe+7u4MjEyh1OmoM05vZ0shUIMkkx0pBxINNsAHSYJ86LnBe63A94letXbGdZDAeJuZNVFMFcdWcSyrqx5AU6w2O7xQkKxEaDSQOoq5ngAOGFpFCm5bJI82HP7BWHU6v8AjpX7f47NdKO5lJ4bYW5ZLKwmfFI2jbWnWG41au2Gs3QSUGjD8anwH6ODYX67Equn6u34iT58hQXEuA2sMuZRdctPSPQ9Ka6tPfs3ZYG1tbmsCPFYJLolH8K7rQOA7N3LoJBCqOZ50QmNOHvi6qZUkeE6irXiu3TX7LgZFzCMoQffWiO5CppPKwUyxw7EYdtAG5mKsWMxXEb9oAYa7Hkp286kweHF1BdtjxD4l9OlGf8AEmIFsi3cZG2G0fI0au2JcUmV7C4jHJI+jtpoRFLLuMuZjLFDzG3zFMsLfxVxyz3XHMnWiCiNqXWTuWGpqcETsiw4q6zYJSNWUgHSd9D9tG9nOwOHxNibjPnM+UVzwPDvbVrb7xmkiQZ1kU94IboXMGWCJDchSIStg0SjuyVfHfoquWgXw1wXImVfQn0NNewmBxNsMpSEf4rfRuo6GrngcHcu6k+E78p9uQp5hsPbt6AfKhr0o6iDpz4YMX5buVS7bIMEQRUZMVaOJ2Ldwa6MNiN/fqKrN+0V3GnI8v6V47WeHVNO7rMfX+zqUa6qc8nGItNErr5VH3IGvOpMPjFYlOY+2t3K592sM1OT4FmMoWdaKxe9AvcArbTWAWMcJiuRpZxjjKr4nIAGgE0v45x1MPbzNJ1gR1/CjOG8Ew/E7YdVh0AMgkhvIz5109F4c6st8sIy1tRsVlyBDiwlC4YTtkYEfbQuK4QMQzHv8qAyVdSIHrU/EUFtlsm3kZTr/TrR1zhqBWZmkt+zy16/lXp4pQVkcx3k7sX8L4TkuZ0ZCgUjwkazGv3U0t3ytLsNhraNC8tRG0861iOIKupPpXC8QpudZJLo6Ommowd+AnG8RgSxgD+4HU0BjmtsviDMN/erHw3BW2RQwRs0+KNRP4/lVf41hGRipJkc+o5Vq0umVF3ayY9Tq3LC4EaYq0G8NkEDfUU3fFWe6LhoCjUedKhwlL/hzFCNTlHxevnU79l7Iswt9mYGTIPsK6e+LwY1aQqsYW3dM5hJPpv61YLOHhfGslR4WGk+9JsRwxls5uk/Dy9azs/xlrZUOxZWJEHYefnTHa1xjaSCsVxu/efu1GVeZ56Uz4dds4i3lyOrjQMdpFS4zs+jXc6+A5ZifCfSdppd/wATW7LElYjl1NBtvwBtu8gVxWRyjyBr4lPIc67xeJXKLbvmlZE7gdRSz/EbuNv5tF0JAG0KCY8zpFM8Tbza3F8UAaRtQv2Q9u1XG3BFwFq2r5Hu4g6y2ir5+delX8Pqp6qK8jPD2VCVVgec8tAR99er8Nx/eWLTNv3ST6xB+0V5rx9StTkvj/4bNHLLSQmxGAS3CJMADfcnnJpN2txBs2V1y5miYncH8qul7DrMxSziPDrd2BcUMAQ0HaR1rkaXV7asZyzbk3yjui0jyK7lYEd5mE7HStWsKzGEFXtewFiS1ws5JJgQqiTsANYHrTazwLD2xCWlGg239Zr0c/F6Kfs3ZhWlmys9nuD3gQQ2UDn+A6084jwREtsSisXIOpIOYTtEQIJkDypxb8PKI5VDfw4uXQzMSF0VRoPMnrXOn4nOpUTbagulyzQtMoxxlldwOTJEDQ6jy50BiuCW3aUtyPerucNbGyqPQCqp2q469q6qW4+GTPntXU03in8ipshD8mSppvLjubHFlWtpaa64LghWAEDX8KsmBe2TLEELsi7AefnVK7TXLOHZVPeEXQGEHfX31FJl4tY71l7tmI0kuxnz31ro2s2xUp9I9vtXcwEQBUeJxQWJYa7edeXYTtLdQAWrsLzQ/hNMuJ4k3bbBX8QynMNy25E8tI2o3JFKN8od9pO19jC/rGDOfhtLqxP4V5Zx39IePxVz6PZRrevwKPEfXypzh+HJbKXXEkPq0EtrzINPsFxG39Je6qoRkyqdBJA360cbPlXKbfQlwpxNpbff+G4ROhBmPTn1FOLPaZSIcQevL+lc28YMT9WyEtJysogD8tRSTimE7q5kLIzDcKZj16VwNXoYuW62Ph0dOjXUklLkOxnEsxMNpUKXdCeVLFamFzBOyBQCAYM6jbWlUtNukor9QypNQjc5wlvD5XW+VZ2cNJ1A0iI5RUF7EXbd4W7LZQRolvQsKbWOzFh1JuWmzEbzl23OhkmuuI8NawqmyrGRAuaM6gn4QT6iP6V2f5NKNRUb5/cHO8qbjv6AOIYvKSAhe+E1JllSObEbGlGG4g5Q5yS7DcfhFF8R4v3NvurALMjTcQkS/UtOp9BpS1O0eIYKVw0BgWABE5QYOm+/XrW22LmeUukHYW5c8TMMsQF99zH97GtWMObt1VIZTqASBr89hRrhjlBAkAEjz00pjZ4S9yC2gOoKnX8qwUfbm6lhk3hQQZw3u7Q7okk9TyPlQfaLE2zoWOZRyBOh5ac6hxnZl9xeJ9fKlGLwLAkOSCRo6a/8w/GtMr9Izzg2soCt3SHDIQYOo5+9G4p1Usykh5UgdVYGaXvwbEWiGgup2YxHuTEe9H4O0rupe7ZBIgqHzE8xGUETvpNCoqXvC4waAjxa4GM6g+QofE4RXQumhTdR0600x2FWGi5Inkh09yQCfKa1hOAIzEC83iXkgjXrFz7KpRaYSi+DDibhtWm8TJkA8I1zeftFQN2bOKbXwkgGCYmrHbwK2LaKLiSpKEnNDPA0I1jSu8DYuGHVrTOs6BhInoGgtTNyQzNrMRf4A+De02VYmN9CZkz7U4xNuziLqXGQKFBZwOi8j9lTcaR+7W66vFtXYyDExA95jSomFu3hc9zdkQNlGpJAMepJFBGeWUpeor4djnuXGZoW3Mnqcx5+Qq24S/3dtVn09JNVPG8Ie1bVWDZ7+oCnbbSN4FWEwAByAA+Qrj+Ky3xjF+tzoaF3bZYRxFDzrizczHwifPlVZ+l5jCeI9B/Teo7uCxbaXbgw4OxY6+yjU+9cuj4VOorrC+JrnXhDCyWZ3XNlzAnnGsevSiUsQKrf05QgVWe4Qf1jqFJgcgNY8zVhwF4sgJIrLrdOqD2xd/X5hwk5LcyHFbRtNCC75UXjLJZttANP7/vao1QjlSItJDbXIixAk1V8d2au4h2uEKCWI3HLbflEVbXIrGxIrdo9Y9NJyUbsz1qXmK3RUu0lln4RauuQbmHIUsvQ6T9oNedYfijWzm0J1E16b2bxIxfC8WGtZVzKkKdyI2J9qp3+B4YkodIMRmMj8DXuG0m0zjWd7oG4VjjdzSV7wfDO0c45A1bOF2S3xEqjnQgmSw3CjppvSF+y1sLlU3ABqcsMx9OoHkaa3sYimyhYmbQKSsGRMk+Z1kUEknwNhJp2Y3xN0k5UZlKbhwNR+YoDivHyoFvuixmQQIPzoROMrnzfGy5S2bTQ8zO+lWbhYF28ygW8igNoNTIka0vK5CfwBez1qySXLugESQSwn0O1RccTA2Loh2m5J0XcDczFRcext6xdyWkzBx4lCjUDeBvMV2vBExOW4v1lrJAliCP3l02M1b4ysESv3kTX76q65dVJEHyO3vyPmKiXj2PtsMrgW8zBM2VvhI2A8Q3G9ScQW3GS3Ay6xmkgzr57lTr500wPGkt5O8AKMpBEAwQZB+8e9ZKdqc8Lkuc3JZ6GPCuIXDbzXCS7amRH2cqc4lu8wr66qMwjy3+yaRG5JJGgJOnQTTzhlrVrbaggjTmGB2PKvO19zqecupXOxaPlbH6HleB4T9KxDBWcPF19Y17tWbflJAHvV8xeHRWtHTMbKSIOhRVVoPQkKY86V38KMLj7l5AyW3zqDDAEN4my5ifSjWxfe2bb/vIPtifur1FapuTS/bnBUVezF3eNda6inVQP+Yzp8qP7PY3HKEVrIayDAvOxRV15kg5o20mlfZE2jduXLq3TbRzcuurGFtTAlFEsSRvOgptxbtLfF0WzhM6BRlZQSI5bGAaOjDy42QpXct9x/wAUx9lTkuXUVtIO4IO8EGdOhFLRh7EgrfHi2MZQfc7e9A4rC2byqblpE1Bi4EWfVpBjyBrWI7BWGAK90iEzIuuun8OZypE8opg1VX6B2L4EbjFUZWZYLI4B0PmCRr1pbxLgS24JQpcWHXKjEMRt8I9qJwljC2PB9JysGY6EMRmABE+ExpP/AN0vv8ew9ost7FXbwOoCpDL/ALg9VYPdjIu4lhnOUsjh2/eUgLr0Og010pngMDhlgN3rkf8AlkR7yIjymhcP+kDDKGVmxBB2BCMI/i8XP39TXd3tNg7y+PTNsPFb023XQ+5okpdoWkvUNHFV78ldbeUJlIQ6kzJmRyqTiXASgN5fGp1gMIX2BOnvS7hmGDuFsC9II/VKrAT+9CABesmrXxjGPh7RAezt41AZmJ/igwvOktJluCaKI/aK/axC5XygwI3U66gg6GZIqzWsQl1VuXVZgLrsuTUkqcokGc2gHPkNaqOP4hhQ4cocwggCcsnXcvOn4VZsH2gbuFCZraBoKrlQgmDB1LH2qWwJim27sMxuFdbrXC+dyIUEFSiEfDlOoJB+09aiu4qzatBr3euxg5B4UAMwGbc7ax6VDfwBa6HfOUiREb9Tz+6j7OEtp8GZOgUn5lGkMfMilKhGUt80aIvatsSK32puPpaCYdY1yjU+jfFFQLw7xZ7lw3CRvO9MMCcReJFtLjx+3bBgEbZgNj/KT6UuxVjEuXJDMyyGVQWYR1Gh/Gl198lal9xtNRTvJ/Q7fELPLSn/AAXEBxEiBvVcwfCbjSWtYhfBI+rPxQSRttoKV4a5jFYEYe6BMSUcRE+XSuVV8MqTibP5dM9PcigcVJ0GlVa12mxqx/4W62saI5PrtTOzx3EZv8lfcQPFkYEHzEQBFcz/AErUwza/1LWpp35D14eYkkyaU8X4bjCw7h7QX+KZ+40f/wAR5mZVtMSu+q/j0qn439KhViFsrHmx/Kn0NFrN19n3sG60JdhHbriKWbK4OzeCiywNxlkTdbWDHTXTlpSVMGb+Fyl1NwgsrSBJU/bUZ4a2pNuczTsGBJ5kidfOpr9g+DuAJtqYJlfETJgfu717K6scZFfw17iGFIb6zLOoPiBA5HpVsdRjyrWzkuWIYLpsx123rTYm7cWfhZAMwk5SOvtXV++63FbKAGQFiixodsxGp+6o5XLtYJ7M8NRr7W3WVggkjffQ+kmKdYKyuAusrSbeQFYEtEkRG5gUnbj3dqptFAWBzI8AiOeoGhjkZqa/j3cKLqkl1kOpGYBZ08RAPr6c6XYZf1J17bYW9cKqjhuTlDp9kiu7PEglxhbgEmSFUQ08ztB2M0l4bdQ6pnN0mCGULvGpEedW7CYJLYGclWJ0LnduSg8o5UDw7BdFa45wm44a+URcsMxVTLKp11Ag+GT7Unx6/VEjdDPsT+YHzr0nHWLasQ0uQNbZY6zyYCBPPLvVLv2EckQQpGQjmCojnz0VtevvSqqtaQFr3QwwbjQn++ld4HjJdVcH94ewdwPsoBmNu2xnZSZ9AfwoXgL/APhbXof+pq5zo2pW9Wjc6t6i+TJe1y5rqr4Z7lmOUEciRMkyctvfTeuuFYoLgbbSAVtkidpEj8KFs3mvXLzNulvuh6AMB7wD86DwF8f4cZnQONPM6e0kV1LYORu9py+Y47I3XGDxAAg92uS4p1VmcHUdIU79PWkuFwmPvkrcuMqKdbpaBAPlvPIVauB4dDhAsMQ9tWuCGB8EssEH4dSY0oS9xwKoHdAopAEknXXnl0OnntvToOysNjH2UCXcNaVlAt97lib1yIG3wgzLE8z8hWX+PP36JcygMYzqdZ2Ekmcu20b1xd433p+FF1gghmgddeVE4jhzZkuJYt3dspMlcxjYaidokfbV/MIVcHx+CNx2v3GRczKUIJCgmPi1aDroJpz2i7J4K5BtsASFju2J8JGhyidCKZpwQZDcx9qzYQAsLSIO+aBMgqwFuRPxN7Uj4P28s2mIwuD7tSQM7XCbjE7TcIIT0X51a+BTV+REP0dX5Jcph7Ak97fOWV/ht/GTptHvReHx3DMKoFqzcxrTrdv+G0D1SyN/9xo7tALecm+l8XGOZWa8Gg6EkAiY96GxXZzCuS7XMTYkgmbKsktzUhwctXe/JTj6HPHu1eIxNg5brC2sE20C2lVTpGVNGE8z1pFwzGXktXHVyqMchWQZzDYjmYkzTC3w5UuXVe6uQqQpKkTmBA0EhSCqk0uxHBmCgI1pjrMXFHpoSDt5UKWLC5N2IMXhWItNubpJjyBAFXfsngLYi5cJdyTA5TpqB1qtY1goQc0Xux6mJ+z76WYq/dzBrZIZNIBIkeh59Y3qlHcDGNss9WvY4a5RA/vnSLH8Uug6K2Ucx+XOqwnbMoELqcwPiRtP9ynn70+wnbjDXBBOWeTD8dqTONRZtgNyfRLfsd+neB2/mBI23DLOvruKDxWMxaSyG0STIIEsF0AGvLyMimmFv2jJtwZ5CCKHxWGuKPCRlbQGNmnY/wAJ+ypCp0y02/mawXFrdxfri+GeNblsk25O2e0T4df3Dy+GoMRh8auYF+8ssMyX7TllJHWIKSJEMBqBXOJ4I4QrdLBSc0qRv11ofhdv6PYe7nuyHAQrIBX+IbQSQKdFpotX7Mxl7FLDW717KAJyux+yQ331Jhr1+9nBuO6LlYuXcHfkCdekVrhuJt3Q5ZAh1hrZ3jm1uQAR1UiehqYXns25sNmGQBri8tSTIIlDqIzAHpVu/AdgzF8HvPnGUkEoxPLJEgnyqu8R7KuWBVGAI5kH5abe1WfF4hkwVpXzMLgZm1Mx+yPl9pqHhnCr9sENDAhSC8tG+gPkIod22Ny43vgr93jgt37jqFtICwCIW0I0E6/0qK7xVMQwW4mYn9pPC3vGnzFWrjXZhVU5nw4tADwsuWD5MIJPnVY4ZhMKHYBlzR4SGLx6KBJ08qOOVwT4DThmGw9oG0zPFwAmZzEawM2wHkBrR+PskeNyyLA1JZVCgwJG8+lGcO4CTDNcZ0CjwqSsgDbZYn2oh0e9cS21q0LAJZ+8ZXYW010iQBOhMzB3oWrkTsVHjvATbS1iHbNaumQSNjuo66gSCaOxHE1Npl+PaIOYADUAAcpNN8fxXDvedrwtX8o+rtjMVRRAGhlAdROg+VaweFtYhFe4gtIcwS2sIhCnxO5RpKgyoAIJIbkKNX7KZB2IttdMguzgsTmy+HLqI/h1G9NuM9qHtOy4dO+eIOVvhnLoMoLZvMRHrXRvWktm0lkpbYQ3dBbRZdzJAkCdd56mq8+MNs5cO30e2NFy+J/OWP4AULWbl3xY4vLiGHefqSZ7xcR4AqxykZiJ1neoeA4m2ylFuC4y6sQCAZ0kTvtvUGMwTOT3ge6v7xGVlnzG/uKhs8EuYS6l0a2HBVmIiPIx08JnpVSUZRsDfse8SX6m7/puf/5NL+z9+bKr0X8TTm9h89l/5G+1TVf7Nx3QPWR7gzHuPu86zOldW+JaqWl9AjA4o9/dQDwsSzGNiGZRryBk0Bw0f+Avj91wPm1sfn9tbwLRezdSR7Tm++oMG/1Vxet8fLxflTE/ZMbePuNuA42MQLcwYuLH86FM0mRAG4pfjeHunh2eOTTrJBB03mrZwpltJ3l1EC33YK2cEsrfuqRMe+5NF3MI+JxBw1hRa7t/rbhEHrmB3OhB+UwKNNm5LAn4D2UuNa765e7u1InQk8gZJiJA895im57U4bC2lNsNbJzZDlhrhEA3DvlXcDSSd4GlM8binv8A1NlGW0igG40gXCsmZ+ErMnTcxyAqidrMZlvWwVhCMqtrIRJ25bknbnVpN8kukT9r+3Fy+RhcLbckgG7IJLsQNOsa7n7qrdrA4gsENsW4BgNtOmgA2Ynm1C8S7RXQ/wBXlXqVElo2zT0nal2L4zfZibjHNIOgAiNdBGnLatEYsU5IsPGMcb+GtuZ7y2TaYyJKnUT6Gd+ppbw/jBtvlCqwOnnr0Na4Cwuo9onWJA8+R9Zoezwq4hzsNFYAdSZ6dKuyWCm+xxxZyFBnUk6R7D7JrrgfBXvPmPhtqfiPMjkBz/CgsRdJGgzNJAAEnb/7p9ZXEqttLalwBBiBB0kHbyIPlS0ilkbW+HYe3EJmdf2m1md/Kk2JsXkbPbUZkTvEca6qdV9SOu9TLg8SSTkNsZTJcgDlvBNKeH8YcjIhnWY3mJ1AO5idJFSyDGXDeLreS7evW7OJLBAts2kzZp1AiCCFzHwxm051BhLWBvO4fBpbti2bguWr15dBpGVi8NOhXkfnSLijdwRDElmJiIIA+E6bGSdulcpcuNbuZZhyWnbMf2h84o0rLAPI3tcPwXxpcx2FHIvbW4vzQqfso9cNdKZlx1u6oIiUZdP4s8AfM1VcFYCrHesLhghVzCOeukExVj4HhTcY2HuEi6QJOugMjnQztySIfiHutZ7y3JkTE6E9VnT8fxW8I4xiEaHulQxkgyykRqGEER5QalCnBPcts5KsACVyzJjIwU9G8+ZHOi+HC1fEg2yxPjADakQA0ESDqBpO8ayDS+EN94XcTQCGtrIJIIs6LqNxImNxHIg1BguMqmZgWzyAjLoQBuDI5zttpT3imMsWDZs3LbfCtxypK6XNhHSFU6/ZSDjJwrRkuMCrGCywSpEwcsgwdAd6KOUBfI8PGFxAi6O7I0DhQQV/iQAFQOqf8pp4jZMPaZADmLg92S48OSDI2mdjHpVBwPEcxVDLhWkQYBXz6f1NeidneF4e/ZPdubZS7cWEJU5PDkDQfFHiAPrQ2V1uCT9CgYDs1iSAXs3HUCckXHYk8yEIOgG0iKsGL4Bft4Q3cLhLlpvhcFSbhGmo0nLpOUdRMxVXTjvE8s/SL+XfW4YHzOlGYntNxF2i1ibrKoyl88AkAFtSae033+/cXgYdj8HfbMLi3VBOrOCiL1kkiT5CTvpVg4hxrA27b2Ld2XcjvLokho1gHYKNoHnXmtvil27dUXrzvLBPExbQnWJMAUaUtLiWCDNbByjM2hO0kiNM1DON2FF4H/D+HJeuMO9JUBszKTOXw666Anwjly9KZYnjtp1a4qZUsgW8Pb12QRLN1J1/rqa/b1WLUgKWbb9Y4kAnoBrC8p5nWm2C4UqqGuOLaMMwzbkNr4U3M9TA86lkXyDYjiF5kFy44UMcsZhHWRroNDI6x1orh+EJh01B/akQfQzr7VHaxgViUQPHwlkBjz8Xhob/ABdZLXDmbT9oEn0HT0qmrk7LnhOBubRIhmg50O6D+Ib/ACrvhfBnv4Z0uLAVWAVs4ymD8I9I11qsWu190TlcnMAGJ3IGwbnIovDduLqsTOkxpqZ5wNNooXST7BuQ9n+IzaAbdRkPtp9o++kXCr+W2w/cuj5bH8/ajLVzLduQCAxzAHf384ioeAcMe/iLqBSUzgueQBLTqdJg7Upi3yjfDcA7wQQAWVeZIJLAEgCdCh9iOtNeI4TD4NmRfrrk53mPCYJiNpOuhmKj4p2ls2HbDYJQuVRmu7knyO7RO59utBcD4U+KfJb3YnM2sLI1Ynl1oJqyuU8JKOWddn8G/E8TLm9ltxmeRCA7BdIBPLoATyqw9qO1ffA4fCHNaJ7ubYOd3XKGXqymVOb9oehFGdrOKWcLhxhsIrqEEXDaBPjYCQzDxFoOp/ijShuxOIsNau4q/bLjDjMCwaDeIYAID4s0FtNYkHkI0W7+w+9sDa/jUwmGt4a9ddrq2fGWYlQzFoQHckT8lWvP+0PEkvuoLKqgmGLLAnprtoTXPFrC3Lj3fo99i7FixN4SW11A230/ClmHxRX6tGYK3hYOjN1Akkab8qYooByAzw1jeIttaMnwsbigR1k0Z/w2xM33XKRvbl8vyERqOddYfFqAJu3RH7iXN9ubAVq5iNDD3zr/AOUBJJ5k3JBowCHh/ChbuhkZ2A1MWrkx7ffT67xG2cx7u8dJP1ZGug5nQe1V5OGXHlwLsTBOVdDE6+LpJ84ND4vAOp//AGacyhFSyZLtYD8Jg7jPo2QkH41KiDB+I6DbrRpwpWSMbYSdIBLGYEnQQNudAcH4QcQpML4QYLTAOnxZRmkjYAake1K7mEuT8Lj/AGNt7mqsrkLdw3D20AstfLqwYmA0tMtoRrr5GTqBBNEWMDhPE5VrULpDloPeW1FwZdPCWEjmG661Sxg7nNWH/t014Fhrr4hY7xnOgzSJ57k7CJ10G/Ks9am5ZUhkZ26LFxPsvbxFxjcD23VFEpBBZbC3GnUk77gAQRrqBQ+F7MKoPdPeuImbOoRcwJS2wyGY1kTmj4Ca19Dw2GZmv4h77NJNqyzZAR8IcgywA/lHSRuvx3HluWiEvG2y/Cmqqv8ALEa/xUuNKra27HyD3R9AjH8DVBeuteLZHZSMssLmcZEInSUMxOmVwJiiMDh0S2bxF2CENpso/adlga6towIPQ0l7Mdqe48FxVKZs0hVLZuuY6kiTE9T1q9WMfhrqgrctxMgAwQesaZT9tXKNSOHnP4B3R5SFF97V1Lrkd8wyaFHMBiZZlUoYEAaNoWE8q7w3Zi1mtd072r7s2W3kZgHNlXa2wYzGsQSSM0GSDRN7s/ZY5kZkYbFWIPzFM+xvCLFjG2LpZjkZoEz4nGWY5nX1NLmm3htf4+xSmvQ47RdmLN0FhcdrtsMhBHifu8gCyxCwuca6zPOqjx/sjfspbfLeYlirLlBI8IM+AsANSIk7VNimvJfuZrj90bjHVpnxTlKk7EDb8qQt2qv5j45AOm/2a6UdOlVi8SukN3wayjscEvJmcaQJiCJUiZjlpTCyLg8aXRbFzWM2XbTlNFXO0d5basxcW28JJO55wuxHl5VAe0S/sOx66KPuBpzUn0AlFdkeH/U4n0/E0vsf5Ff9RvwrKyrXD+gL5RNwD9c/81bxn+cT+cfhWVlUv+QHotXZj9T/AH50kt/Ev8qfcK3WVceWH0ME+H2P41UcX+uT1rKyij2Qedof15/lFDcN/WL/ADN+FZWVa4KYx/b9zVswX+Ruelz8aysrJP3kUuzzC7/mT/KPuWvVP0af5W5/qj8K3WUc/dj9AKPR5xif89iP9V/+pqvzf/iF/wDUf9hrdZWqXQxcsqdjZPT8DUFn429f+4VlZVoB8lpwWyeo/wCmhuM/9y/fW6yqXJGS9i/12L/1Lf8A8WKpJxX4Pf8ACsrKWvfZb4IuA/qB/r2vuNXzE/5dP9St1lDP3kEuBHe2+dB8O+K//wCku/eKysoZckKvgvzpFjtz6n76ysrX2DIFTY1Mu1brKjAQRhdx6n8KsvYf/O4f/WT/AKhWVlJq8BrkE45+tufzP95quWN63WVdPhlD27/kf/dH3PSFa3WUUf7Klyf/2Q=="/>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4342" name="AutoShape 6" descr="data:image/jpeg;base64,/9j/4AAQSkZJRgABAQAAAQABAAD/2wCEAAkGBhISERUUExQVFRUWGBgYGBgYGRgcHRoYGBoWHB0cGhwcHiYeGBojGhcXHy8gIycpLCwsGB4xNTAqNSYrLCkBCQoKDgwOGg8PGiwkHyQsLCosLCwsKiksLCktLCksKSwsLCwsLCwsLCwsLCwpLCwsLCwsLCwsLCwsLCwsLCwsLP/AABEIALEBHQMBIgACEQEDEQH/xAAbAAACAgMBAAAAAAAAAAAAAAAEBQMGAAECB//EAEYQAAIBAgQDBgIGCAQEBgMAAAECEQADBBIhMQVBUQYTImFxgTKRFCOhscHRBzNCUmJy4fAVNHOCFpKywiRTdIOz8TVDov/EABsBAAIDAQEBAAAAAAAAAAAAAAIDAAEEBQYH/8QAMBEAAgEDBAADCAIBBQAAAAAAAAECAxEhBBIxQQUTUSIyYXGBkaHwFNHxFSMzscH/2gAMAwEAAhEDEQA/AKjicIn0cEAeIRWYbwqAaDxeLOYWogLFGYxcmWedYrYNl7sYYbDSM55Ul4w5JmmlzHg21RdudLcQCTtUXJDeAtHLtrTLhmDyXM7ctaFt4sqpgagVo32Y77ioQC45cBuSTv8AdW+HXQCF3pVxUHMs004ZhWKByIAkTRvCBRNdwpBZ11HlvWYtMiow570Ni8fBHd+5rMXjluAK2hHMVLFcEbXtQBzNd3r5By9ay3hW0MSBzFSW2XUxrUIdY4wy+lZbUk7UPjMTmceQovCYnKsnnUsQjMA+HcULcuEmDvvTZUU6xSritvKwYUaBJbG45VNbtsLkjagsPi53qc3jEzUsQcX0V0MxNLFxKqCCZri0WfY6ffWmRQ0nnVNFJneHUHbTWi7iARzoBdCY9aLFyTQlszQAmtIkKSDqai73UiobuIiOlC1cJHWMSVPp91Drbz2T1BohLcrPKuMEQoI86vgsXM0XLTecGnNq0e9OmhFBYvKvIGGBFPVPhU1cmUgfGWyYO0UnvYjpuKZYq/qQeVAth1011NVHCIzlbrEFq2rSJ57URdTLYbrQfDVJJ6b0XVyiS28uB0rq8AJnlUGAJN4+tcY+6TcI86rsjGGCGaKMxCa0twt+APKjvpCjfnQy5IgT6QLlxmPLQUZxO/OUnlpFDcGwZZTI96NxOBGUMYOU/ZVvAQTgOGMRm2FQ4q8C0DlTq9eBtqqEAEUqTheUElgZ50IQut3jmYkabV1aRiZ2jWaLFmPCsGgsSLndlQCXYwANflFXdFEOKIKyviaam4nfYW1tgxG/vXGDwTIJYRl3B0++l3EcezPpsate1wVxyZIAy8+tQgiKLxDIArQdRy61zbwltjOfLPWjRTMwGNdD4SY5ijbWKtu2sqeo2qK3w2Do61zZwJDbr86jsVYJxPDz8Q1HlXF0SVFTXLF1fhIHvUhuM2XOgJHMb1RCO5mUQKFxaMVFGXMIzAlCSeh3rXEOFXrIU3VKhhI1+wxsdtPMULnFNJvLLUW02K0TLy0rCxmCDHKpLeDZgYb0FF2rTRuDRgnGDG0GKzGg+4rVvOjHwyN6mxGKUqZFRlWBrF6TPlU43kaUvw2KGaOVHF6prJFkx1jc11dClIiSQQD0ND3Vk77Vu0Sy+HUg1TDiwTA4wyVJqXLPeek1r6H4zAo7INeuXWrZECWSWXXmKIuYwqUHI0Lw15JX3ojEW5Kz1qPkpAt+63fHoRU1tJMdKLu8IfV18UDUDcCg8MNaG6ZLkzvKkHYCuMBcIQmN6Y2+FM2uynrUmM4aqW4DrprHXyody4KTV7CLCT3lD4q5NwnqaPs2/rG6ZaCt4fO4puLkYywdiFk1xefXWmWAwhdso2A1ofFcJuqxzIw10kbilJq+SN2OeEY4hGUaVNet/UtmO9afh+W4Qp8JG9SPwbOoljpyG1FyEuCHh97NbVTPkelM7WGYfF8J2oK1h7iqAq6dSN/zrtMTfWRkLJzHT0oFZ8B8ckl62i6gEk6aTVk4BwwIFuMPERpP7IP4mkHDsCblxN8pOs7gDUz91XS6IIrieKahq1KL55N2lp53MlxHDrWJtlbizynYj0PKvOu0nY98MykEvanRjuD0b8+fltXoeHuQaPxGGS9bZHAZWEEGuTpddU0k/WPa/o0VqMai+J4hiiW0I2OnpWLZLei0243wg4e41kyYPhJ5qdj949Qan4Xwln+rjxMfs6nyr2SrR2eZfHP0OQ4O9uwHs7wK7irhVRp+0x2Ufn5V63wfs1h7Nru1tqQRDFgCWneT59Nqj4Pw23h7Yt2xoNzzY8yfOm1ivGeJeJT1ErQdorj+2dWjQUFnk8n4xwb6NiLlsnwboT+6dvcaj2pNnAb4ifer3+lKxC2roGviQ+mhH3tVL7L8L7/FWrbfCzS38qgsfmAR716bRarzNKq0+ln6HPqwtU2otnZPgzyb1xSEABt5v2i0+L0AH2iie3E/RlcAHK8EHow/MCrnirXg02H9/hSLimC73D3LfM7eo1H2ivNx17q6mNaXTX2OiqKVJwRQOHXbd1gq2yH6DWaseC/R8XWXZVbkBJ18zIj2mmfA+CphkyjVz8TcyfyHSn+CNbNb4vUvajhLv1E09Ikrz5PI2u21uFTnVlJUg9QYIrrFXbB0JI9v6U27a27aY1w6g5wryN9RB+1TQnCOyhxpPdsVQbswkDyHU+Vd6Gqh5CrTdla5z5Qe9wQiHDrUErc+yibFlYhXBrvtP2Wu4K8EDF0Khg0RvIIIkxBB+yl2GcudiD1rRTnGrBTg7piWnCVmS4nDOD5eVF272dQgGRwNCOdB4uzcHiE6Vs3z4Syx586Zygk7Mkxth1UOZDDRh16GisKGyyRypmtzvQjHXLoT5daku8U7pgxAYDp+NLv0Mt2VrD2wHzBSPPlU+eY9aKv9pWuOQqAA8gKlwtsEEsNRtpRSAQX2fxZbFaaLlhgedbw/A1XE3GP6sS39KfdiOD23S5cuLBMhfKKXY9g2a2DEbnyrPUvF/MVe7ZGmIS4GWSs7Gl9/hjaM0ZB+1Vw7MYG0LYkBhrrS+9h1hl5Q2nuaFqUPqVe2EIsPldHayPEnUb0t7pxLssFvKrt2I7HT3puGNCVA68qU99cNi4WC+ElSTzAkfOiu4Z6JF9hfZy6lm1neJ3pbxDti964xUSq6DSq4McWRySeiirD2dwVu3aBufE0EzUfFmA3cXYpXtusSVbcUwTEFRptQN3EuwAkStaw2P3BIYnlT3waUz16xwxGwtpGUFe7TTzgajmDrVG7QcBxGHJuWmL2dyIll9eo8xXovCHz4Sy/8Cz5QACK1es/Kvn2m8Qq6WrK3q7p/M6uyNWOTzTsglx7pdgQApI89R/WrVfSiuH4Ed8wGkg/eK3iMPEitOr1Ua1bcvRDqUdkdotAphhnoVrdTYes08ocKO2/Ce9tB1+NDPqpOo+4/Ou+BcM7m3La3GHiPTyFOcTrAoINWiOpm6Co3wL8pbtwdbNG2TQFmjbRrn1BhVv0o4cvhECglu+UADc5lcR7mKpXYFzb4hZDaEsyQeRKsI+elexnALca3mHwOHA/iWYP215jxnJaxl1kUZlvMQR+8GJ++vReE11VoT0q9H+cHO1K21FM9WRJkdaW/RirNPKjeH4sXbauNnUH0nce21YLJ58jXmE3BuLN8WuQQYcQJHU/35VHYxGscjtRGKMKflS2YIPnToe0shcgXHOyiYjFLcunwqgXKNCSGY6nkNeWvpT3B2VRQqKFVRAAEAVAXljUzXgok7UypVqTjGm3hcIDZFNtLLPOP0n4i4cSMmbLbtoGIGgZjcYAnYEqJjyqucPxbkaqD1O0VdP0h4n6hbVoS9653j+iqVE/NQP5TVGuYK7lAchFG+u9e28Ld9NFWtbH79bnE1S/3XYc4Pj9tWyqs9RvNccaKzJQREhRvS3D37NtYtyXPPc+1dNjnUFnAkaCd6329BcTrB8ZYaFYHIeVTHiCHMMus/EenSl2CxgZmYxtoKNwNt7rNC+I5Tty2q2rBLJPb4ghICqqxvHOobl9s/wBQxPVSKdHgyBwjFQQJIjnQt299HcQqss7il3QW1jbC9pjbsEbXNqQ3scQHJEs0/Ko+IYhWukqOYkVNbtDMzOjZPlS5e8jI77vqWnsjxKLEmIWaXXOJ5roA/aJPtNLsJxBbaPplB2pHe4sSwK6CiknLCDScsnrXBeJgITPX8qjwnZ1Rh7p3JDMQec61Q+BYwMy+I5Swkedek4jFBLTmY8J+6mRtJWfQKujzPE8ICgXE1tbk8x5Gob2MW4ZgwNBTHGoiWwbRYfvrqQ39axHEDukzDn60qSdrhWvwNU7OxcbNEAmPSurhwuHkqoZ/KpO0eOyZG1h1+0VU7nEVzTkjzooO6HyVng9V/R72i79HtsIZTIH8LfkZ+YpzjLhVyOQ5V4rwntI2ExC3V8QB8QHNDuP75gV7O+Nt4i1bvWmDIw3H49DyivEeL6F0NR5qXsy/7N2mmm8gFk5boblP306x3DswzDf76UFeRpzwzGArlJ1FcufUjXVukpRK9dwhgmNBvUNsa064m65jl570iLENT6cnJDIptJhGWTQr2CrkGPbz1qS9cIFR278nxfOmxTsGwqzaphhRvQorq5icik8+VZpXlglrILGLVSSdlBY+g3rz2+6XbksFJJJIAM6md6sGOxJKEa/WEAkCYUan56CkP+L/AEeQif7rlep8F0rpxlUfePscrVTvKxaOAYkIuQAqF2Decn5TTm08rNUHg/HmvXiSZ8PI6aEVaeG42WInQCuR4rpdleTXeTbQe6mmE48yQKAxOhA6US98SWY6cqT4ziSiWYhV5k1lo05PCQ5Dq3b+3Wk3FseA285eQ5nyoXFdslcRaA6CSBpSc4u9OYgQdcwM+1djR+F1JS3VcL8mWpqYrETniV24yhgkO50k6gDb0pJc4Q7nxHWeZpnxDjVskS3jHKosQq3SrKpFyIAB59a9TFKCSSwcyWcsjwPZ4rqoUmg8Vh8rQyhjyp6MLcKKsFHU+JuUVI3CRALOCaHe75AuuEK34RbdQ4QqAIOUbGoe+7u4MjEyh1OmoM05vZ0shUIMkkx0pBxINNsAHSYJ86LnBe63A94letXbGdZDAeJuZNVFMFcdWcSyrqx5AU6w2O7xQkKxEaDSQOoq5ngAOGFpFCm5bJI82HP7BWHU6v8AjpX7f47NdKO5lJ4bYW5ZLKwmfFI2jbWnWG41au2Gs3QSUGjD8anwH6ODYX67Equn6u34iT58hQXEuA2sMuZRdctPSPQ9Ka6tPfs3ZYG1tbmsCPFYJLolH8K7rQOA7N3LoJBCqOZ50QmNOHvi6qZUkeE6irXiu3TX7LgZFzCMoQffWiO5CppPKwUyxw7EYdtAG5mKsWMxXEb9oAYa7Hkp286kweHF1BdtjxD4l9OlGf8AEmIFsi3cZG2G0fI0au2JcUmV7C4jHJI+jtpoRFLLuMuZjLFDzG3zFMsLfxVxyz3XHMnWiCiNqXWTuWGpqcETsiw4q6zYJSNWUgHSd9D9tG9nOwOHxNibjPnM+UVzwPDvbVrb7xmkiQZ1kU94IboXMGWCJDchSIStg0SjuyVfHfoquWgXw1wXImVfQn0NNewmBxNsMpSEf4rfRuo6GrngcHcu6k+E78p9uQp5hsPbt6AfKhr0o6iDpz4YMX5buVS7bIMEQRUZMVaOJ2Ldwa6MNiN/fqKrN+0V3GnI8v6V47WeHVNO7rMfX+zqUa6qc8nGItNErr5VH3IGvOpMPjFYlOY+2t3K592sM1OT4FmMoWdaKxe9AvcArbTWAWMcJiuRpZxjjKr4nIAGgE0v45x1MPbzNJ1gR1/CjOG8Ew/E7YdVh0AMgkhvIz5109F4c6st8sIy1tRsVlyBDiwlC4YTtkYEfbQuK4QMQzHv8qAyVdSIHrU/EUFtlsm3kZTr/TrR1zhqBWZmkt+zy16/lXp4pQVkcx3k7sX8L4TkuZ0ZCgUjwkazGv3U0t3ytLsNhraNC8tRG0861iOIKupPpXC8QpudZJLo6Ommowd+AnG8RgSxgD+4HU0BjmtsviDMN/erHw3BW2RQwRs0+KNRP4/lVf41hGRipJkc+o5Vq0umVF3ayY9Tq3LC4EaYq0G8NkEDfUU3fFWe6LhoCjUedKhwlL/hzFCNTlHxevnU79l7Iswt9mYGTIPsK6e+LwY1aQqsYW3dM5hJPpv61YLOHhfGslR4WGk+9JsRwxls5uk/Dy9azs/xlrZUOxZWJEHYefnTHa1xjaSCsVxu/efu1GVeZ56Uz4dds4i3lyOrjQMdpFS4zs+jXc6+A5ZifCfSdppd/wATW7LElYjl1NBtvwBtu8gVxWRyjyBr4lPIc67xeJXKLbvmlZE7gdRSz/EbuNv5tF0JAG0KCY8zpFM8Tbza3F8UAaRtQv2Q9u1XG3BFwFq2r5Hu4g6y2ir5+delX8Pqp6qK8jPD2VCVVgec8tAR99er8Nx/eWLTNv3ST6xB+0V5rx9StTkvj/4bNHLLSQmxGAS3CJMADfcnnJpN2txBs2V1y5miYncH8qul7DrMxSziPDrd2BcUMAQ0HaR1rkaXV7asZyzbk3yjui0jyK7lYEd5mE7HStWsKzGEFXtewFiS1ws5JJgQqiTsANYHrTazwLD2xCWlGg239Zr0c/F6Kfs3ZhWlmys9nuD3gQQ2UDn+A6084jwREtsSisXIOpIOYTtEQIJkDypxb8PKI5VDfw4uXQzMSF0VRoPMnrXOn4nOpUTbagulyzQtMoxxlldwOTJEDQ6jy50BiuCW3aUtyPerucNbGyqPQCqp2q469q6qW4+GTPntXU03in8ipshD8mSppvLjubHFlWtpaa64LghWAEDX8KsmBe2TLEELsi7AefnVK7TXLOHZVPeEXQGEHfX31FJl4tY71l7tmI0kuxnz31ro2s2xUp9I9vtXcwEQBUeJxQWJYa7edeXYTtLdQAWrsLzQ/hNMuJ4k3bbBX8QynMNy25E8tI2o3JFKN8od9pO19jC/rGDOfhtLqxP4V5Zx39IePxVz6PZRrevwKPEfXypzh+HJbKXXEkPq0EtrzINPsFxG39Je6qoRkyqdBJA360cbPlXKbfQlwpxNpbff+G4ROhBmPTn1FOLPaZSIcQevL+lc28YMT9WyEtJysogD8tRSTimE7q5kLIzDcKZj16VwNXoYuW62Ph0dOjXUklLkOxnEsxMNpUKXdCeVLFamFzBOyBQCAYM6jbWlUtNukor9QypNQjc5wlvD5XW+VZ2cNJ1A0iI5RUF7EXbd4W7LZQRolvQsKbWOzFh1JuWmzEbzl23OhkmuuI8NawqmyrGRAuaM6gn4QT6iP6V2f5NKNRUb5/cHO8qbjv6AOIYvKSAhe+E1JllSObEbGlGG4g5Q5yS7DcfhFF8R4v3NvurALMjTcQkS/UtOp9BpS1O0eIYKVw0BgWABE5QYOm+/XrW22LmeUukHYW5c8TMMsQF99zH97GtWMObt1VIZTqASBr89hRrhjlBAkAEjz00pjZ4S9yC2gOoKnX8qwUfbm6lhk3hQQZw3u7Q7okk9TyPlQfaLE2zoWOZRyBOh5ac6hxnZl9xeJ9fKlGLwLAkOSCRo6a/8w/GtMr9Izzg2soCt3SHDIQYOo5+9G4p1Usykh5UgdVYGaXvwbEWiGgup2YxHuTEe9H4O0rupe7ZBIgqHzE8xGUETvpNCoqXvC4waAjxa4GM6g+QofE4RXQumhTdR0600x2FWGi5Inkh09yQCfKa1hOAIzEC83iXkgjXrFz7KpRaYSi+DDibhtWm8TJkA8I1zeftFQN2bOKbXwkgGCYmrHbwK2LaKLiSpKEnNDPA0I1jSu8DYuGHVrTOs6BhInoGgtTNyQzNrMRf4A+De02VYmN9CZkz7U4xNuziLqXGQKFBZwOi8j9lTcaR+7W66vFtXYyDExA95jSomFu3hc9zdkQNlGpJAMepJFBGeWUpeor4djnuXGZoW3Mnqcx5+Qq24S/3dtVn09JNVPG8Ie1bVWDZ7+oCnbbSN4FWEwAByAA+Qrj+Ky3xjF+tzoaF3bZYRxFDzrizczHwifPlVZ+l5jCeI9B/Teo7uCxbaXbgw4OxY6+yjU+9cuj4VOorrC+JrnXhDCyWZ3XNlzAnnGsevSiUsQKrf05QgVWe4Qf1jqFJgcgNY8zVhwF4sgJIrLrdOqD2xd/X5hwk5LcyHFbRtNCC75UXjLJZttANP7/vao1QjlSItJDbXIixAk1V8d2au4h2uEKCWI3HLbflEVbXIrGxIrdo9Y9NJyUbsz1qXmK3RUu0lln4RauuQbmHIUsvQ6T9oNedYfijWzm0J1E16b2bxIxfC8WGtZVzKkKdyI2J9qp3+B4YkodIMRmMj8DXuG0m0zjWd7oG4VjjdzSV7wfDO0c45A1bOF2S3xEqjnQgmSw3CjppvSF+y1sLlU3ABqcsMx9OoHkaa3sYimyhYmbQKSsGRMk+Z1kUEknwNhJp2Y3xN0k5UZlKbhwNR+YoDivHyoFvuixmQQIPzoROMrnzfGy5S2bTQ8zO+lWbhYF28ygW8igNoNTIka0vK5CfwBez1qySXLugESQSwn0O1RccTA2Loh2m5J0XcDczFRcext6xdyWkzBx4lCjUDeBvMV2vBExOW4v1lrJAliCP3l02M1b4ysESv3kTX76q65dVJEHyO3vyPmKiXj2PtsMrgW8zBM2VvhI2A8Q3G9ScQW3GS3Ay6xmkgzr57lTr500wPGkt5O8AKMpBEAwQZB+8e9ZKdqc8Lkuc3JZ6GPCuIXDbzXCS7amRH2cqc4lu8wr66qMwjy3+yaRG5JJGgJOnQTTzhlrVrbaggjTmGB2PKvO19zqecupXOxaPlbH6HleB4T9KxDBWcPF19Y17tWbflJAHvV8xeHRWtHTMbKSIOhRVVoPQkKY86V38KMLj7l5AyW3zqDDAEN4my5ifSjWxfe2bb/vIPtifur1FapuTS/bnBUVezF3eNda6inVQP+Yzp8qP7PY3HKEVrIayDAvOxRV15kg5o20mlfZE2jduXLq3TbRzcuurGFtTAlFEsSRvOgptxbtLfF0WzhM6BRlZQSI5bGAaOjDy42QpXct9x/wAUx9lTkuXUVtIO4IO8EGdOhFLRh7EgrfHi2MZQfc7e9A4rC2byqblpE1Bi4EWfVpBjyBrWI7BWGAK90iEzIuuun8OZypE8opg1VX6B2L4EbjFUZWZYLI4B0PmCRr1pbxLgS24JQpcWHXKjEMRt8I9qJwljC2PB9JysGY6EMRmABE+ExpP/AN0vv8ew9ost7FXbwOoCpDL/ALg9VYPdjIu4lhnOUsjh2/eUgLr0Og010pngMDhlgN3rkf8AlkR7yIjymhcP+kDDKGVmxBB2BCMI/i8XP39TXd3tNg7y+PTNsPFb023XQ+5okpdoWkvUNHFV78ldbeUJlIQ6kzJmRyqTiXASgN5fGp1gMIX2BOnvS7hmGDuFsC9II/VKrAT+9CABesmrXxjGPh7RAezt41AZmJ/igwvOktJluCaKI/aK/axC5XygwI3U66gg6GZIqzWsQl1VuXVZgLrsuTUkqcokGc2gHPkNaqOP4hhQ4cocwggCcsnXcvOn4VZsH2gbuFCZraBoKrlQgmDB1LH2qWwJim27sMxuFdbrXC+dyIUEFSiEfDlOoJB+09aiu4qzatBr3euxg5B4UAMwGbc7ax6VDfwBa6HfOUiREb9Tz+6j7OEtp8GZOgUn5lGkMfMilKhGUt80aIvatsSK32puPpaCYdY1yjU+jfFFQLw7xZ7lw3CRvO9MMCcReJFtLjx+3bBgEbZgNj/KT6UuxVjEuXJDMyyGVQWYR1Gh/Gl198lal9xtNRTvJ/Q7fELPLSn/AAXEBxEiBvVcwfCbjSWtYhfBI+rPxQSRttoKV4a5jFYEYe6BMSUcRE+XSuVV8MqTibP5dM9PcigcVJ0GlVa12mxqx/4W62saI5PrtTOzx3EZv8lfcQPFkYEHzEQBFcz/AErUwza/1LWpp35D14eYkkyaU8X4bjCw7h7QX+KZ+40f/wAR5mZVtMSu+q/j0qn439KhViFsrHmx/Kn0NFrN19n3sG60JdhHbriKWbK4OzeCiywNxlkTdbWDHTXTlpSVMGb+Fyl1NwgsrSBJU/bUZ4a2pNuczTsGBJ5kidfOpr9g+DuAJtqYJlfETJgfu717K6scZFfw17iGFIb6zLOoPiBA5HpVsdRjyrWzkuWIYLpsx123rTYm7cWfhZAMwk5SOvtXV++63FbKAGQFiixodsxGp+6o5XLtYJ7M8NRr7W3WVggkjffQ+kmKdYKyuAusrSbeQFYEtEkRG5gUnbj3dqptFAWBzI8AiOeoGhjkZqa/j3cKLqkl1kOpGYBZ08RAPr6c6XYZf1J17bYW9cKqjhuTlDp9kiu7PEglxhbgEmSFUQ08ztB2M0l4bdQ6pnN0mCGULvGpEedW7CYJLYGclWJ0LnduSg8o5UDw7BdFa45wm44a+URcsMxVTLKp11Ag+GT7Unx6/VEjdDPsT+YHzr0nHWLasQ0uQNbZY6zyYCBPPLvVLv2EckQQpGQjmCojnz0VtevvSqqtaQFr3QwwbjQn++ld4HjJdVcH94ewdwPsoBmNu2xnZSZ9AfwoXgL/APhbXof+pq5zo2pW9Wjc6t6i+TJe1y5rqr4Z7lmOUEciRMkyctvfTeuuFYoLgbbSAVtkidpEj8KFs3mvXLzNulvuh6AMB7wD86DwF8f4cZnQONPM6e0kV1LYORu9py+Y47I3XGDxAAg92uS4p1VmcHUdIU79PWkuFwmPvkrcuMqKdbpaBAPlvPIVauB4dDhAsMQ9tWuCGB8EssEH4dSY0oS9xwKoHdAopAEknXXnl0OnntvToOysNjH2UCXcNaVlAt97lib1yIG3wgzLE8z8hWX+PP36JcygMYzqdZ2Ekmcu20b1xd433p+FF1gghmgddeVE4jhzZkuJYt3dspMlcxjYaidokfbV/MIVcHx+CNx2v3GRczKUIJCgmPi1aDroJpz2i7J4K5BtsASFju2J8JGhyidCKZpwQZDcx9qzYQAsLSIO+aBMgqwFuRPxN7Uj4P28s2mIwuD7tSQM7XCbjE7TcIIT0X51a+BTV+REP0dX5Jcph7Ak97fOWV/ht/GTptHvReHx3DMKoFqzcxrTrdv+G0D1SyN/9xo7tALecm+l8XGOZWa8Gg6EkAiY96GxXZzCuS7XMTYkgmbKsktzUhwctXe/JTj6HPHu1eIxNg5brC2sE20C2lVTpGVNGE8z1pFwzGXktXHVyqMchWQZzDYjmYkzTC3w5UuXVe6uQqQpKkTmBA0EhSCqk0uxHBmCgI1pjrMXFHpoSDt5UKWLC5N2IMXhWItNubpJjyBAFXfsngLYi5cJdyTA5TpqB1qtY1goQc0Xux6mJ+z76WYq/dzBrZIZNIBIkeh59Y3qlHcDGNss9WvY4a5RA/vnSLH8Uug6K2Ucx+XOqwnbMoELqcwPiRtP9ynn70+wnbjDXBBOWeTD8dqTONRZtgNyfRLfsd+neB2/mBI23DLOvruKDxWMxaSyG0STIIEsF0AGvLyMimmFv2jJtwZ5CCKHxWGuKPCRlbQGNmnY/wAJ+ypCp0y02/mawXFrdxfri+GeNblsk25O2e0T4df3Dy+GoMRh8auYF+8ssMyX7TllJHWIKSJEMBqBXOJ4I4QrdLBSc0qRv11ofhdv6PYe7nuyHAQrIBX+IbQSQKdFpotX7Mxl7FLDW717KAJyux+yQ331Jhr1+9nBuO6LlYuXcHfkCdekVrhuJt3Q5ZAh1hrZ3jm1uQAR1UiehqYXns25sNmGQBri8tSTIIlDqIzAHpVu/AdgzF8HvPnGUkEoxPLJEgnyqu8R7KuWBVGAI5kH5abe1WfF4hkwVpXzMLgZm1Mx+yPl9pqHhnCr9sENDAhSC8tG+gPkIod22Ny43vgr93jgt37jqFtICwCIW0I0E6/0qK7xVMQwW4mYn9pPC3vGnzFWrjXZhVU5nw4tADwsuWD5MIJPnVY4ZhMKHYBlzR4SGLx6KBJ08qOOVwT4DThmGw9oG0zPFwAmZzEawM2wHkBrR+PskeNyyLA1JZVCgwJG8+lGcO4CTDNcZ0CjwqSsgDbZYn2oh0e9cS21q0LAJZ+8ZXYW010iQBOhMzB3oWrkTsVHjvATbS1iHbNaumQSNjuo66gSCaOxHE1Npl+PaIOYADUAAcpNN8fxXDvedrwtX8o+rtjMVRRAGhlAdROg+VaweFtYhFe4gtIcwS2sIhCnxO5RpKgyoAIJIbkKNX7KZB2IttdMguzgsTmy+HLqI/h1G9NuM9qHtOy4dO+eIOVvhnLoMoLZvMRHrXRvWktm0lkpbYQ3dBbRZdzJAkCdd56mq8+MNs5cO30e2NFy+J/OWP4AULWbl3xY4vLiGHefqSZ7xcR4AqxykZiJ1neoeA4m2ylFuC4y6sQCAZ0kTvtvUGMwTOT3ge6v7xGVlnzG/uKhs8EuYS6l0a2HBVmIiPIx08JnpVSUZRsDfse8SX6m7/puf/5NL+z9+bKr0X8TTm9h89l/5G+1TVf7Nx3QPWR7gzHuPu86zOldW+JaqWl9AjA4o9/dQDwsSzGNiGZRryBk0Bw0f+Avj91wPm1sfn9tbwLRezdSR7Tm++oMG/1Vxet8fLxflTE/ZMbePuNuA42MQLcwYuLH86FM0mRAG4pfjeHunh2eOTTrJBB03mrZwpltJ3l1EC33YK2cEsrfuqRMe+5NF3MI+JxBw1hRa7t/rbhEHrmB3OhB+UwKNNm5LAn4D2UuNa765e7u1InQk8gZJiJA895im57U4bC2lNsNbJzZDlhrhEA3DvlXcDSSd4GlM8binv8A1NlGW0igG40gXCsmZ+ErMnTcxyAqidrMZlvWwVhCMqtrIRJ25bknbnVpN8kukT9r+3Fy+RhcLbckgG7IJLsQNOsa7n7qrdrA4gsENsW4BgNtOmgA2Ynm1C8S7RXQ/wBXlXqVElo2zT0nal2L4zfZibjHNIOgAiNdBGnLatEYsU5IsPGMcb+GtuZ7y2TaYyJKnUT6Gd+ppbw/jBtvlCqwOnnr0Na4Cwuo9onWJA8+R9Zoezwq4hzsNFYAdSZ6dKuyWCm+xxxZyFBnUk6R7D7JrrgfBXvPmPhtqfiPMjkBz/CgsRdJGgzNJAAEnb/7p9ZXEqttLalwBBiBB0kHbyIPlS0ilkbW+HYe3EJmdf2m1md/Kk2JsXkbPbUZkTvEca6qdV9SOu9TLg8SSTkNsZTJcgDlvBNKeH8YcjIhnWY3mJ1AO5idJFSyDGXDeLreS7evW7OJLBAts2kzZp1AiCCFzHwxm051BhLWBvO4fBpbti2bguWr15dBpGVi8NOhXkfnSLijdwRDElmJiIIA+E6bGSdulcpcuNbuZZhyWnbMf2h84o0rLAPI3tcPwXxpcx2FHIvbW4vzQqfso9cNdKZlx1u6oIiUZdP4s8AfM1VcFYCrHesLhghVzCOeukExVj4HhTcY2HuEi6QJOugMjnQztySIfiHutZ7y3JkTE6E9VnT8fxW8I4xiEaHulQxkgyykRqGEER5QalCnBPcts5KsACVyzJjIwU9G8+ZHOi+HC1fEg2yxPjADakQA0ESDqBpO8ayDS+EN94XcTQCGtrIJIIs6LqNxImNxHIg1BguMqmZgWzyAjLoQBuDI5zttpT3imMsWDZs3LbfCtxypK6XNhHSFU6/ZSDjJwrRkuMCrGCywSpEwcsgwdAd6KOUBfI8PGFxAi6O7I0DhQQV/iQAFQOqf8pp4jZMPaZADmLg92S48OSDI2mdjHpVBwPEcxVDLhWkQYBXz6f1NeidneF4e/ZPdubZS7cWEJU5PDkDQfFHiAPrQ2V1uCT9CgYDs1iSAXs3HUCckXHYk8yEIOgG0iKsGL4Bft4Q3cLhLlpvhcFSbhGmo0nLpOUdRMxVXTjvE8s/SL+XfW4YHzOlGYntNxF2i1ibrKoyl88AkAFtSae033+/cXgYdj8HfbMLi3VBOrOCiL1kkiT5CTvpVg4hxrA27b2Ld2XcjvLokho1gHYKNoHnXmtvil27dUXrzvLBPExbQnWJMAUaUtLiWCDNbByjM2hO0kiNM1DON2FF4H/D+HJeuMO9JUBszKTOXw666Anwjly9KZYnjtp1a4qZUsgW8Pb12QRLN1J1/rqa/b1WLUgKWbb9Y4kAnoBrC8p5nWm2C4UqqGuOLaMMwzbkNr4U3M9TA86lkXyDYjiF5kFy44UMcsZhHWRroNDI6x1orh+EJh01B/akQfQzr7VHaxgViUQPHwlkBjz8Xhob/ABdZLXDmbT9oEn0HT0qmrk7LnhOBubRIhmg50O6D+Ib/ACrvhfBnv4Z0uLAVWAVs4ymD8I9I11qsWu190TlcnMAGJ3IGwbnIovDduLqsTOkxpqZ5wNNooXST7BuQ9n+IzaAbdRkPtp9o++kXCr+W2w/cuj5bH8/ajLVzLduQCAxzAHf384ioeAcMe/iLqBSUzgueQBLTqdJg7Upi3yjfDcA7wQQAWVeZIJLAEgCdCh9iOtNeI4TD4NmRfrrk53mPCYJiNpOuhmKj4p2ls2HbDYJQuVRmu7knyO7RO59utBcD4U+KfJb3YnM2sLI1Ynl1oJqyuU8JKOWddn8G/E8TLm9ltxmeRCA7BdIBPLoATyqw9qO1ffA4fCHNaJ7ubYOd3XKGXqymVOb9oehFGdrOKWcLhxhsIrqEEXDaBPjYCQzDxFoOp/ijShuxOIsNau4q/bLjDjMCwaDeIYAID4s0FtNYkHkI0W7+w+9sDa/jUwmGt4a9ddrq2fGWYlQzFoQHckT8lWvP+0PEkvuoLKqgmGLLAnprtoTXPFrC3Lj3fo99i7FixN4SW11A230/ClmHxRX6tGYK3hYOjN1Akkab8qYooByAzw1jeIttaMnwsbigR1k0Z/w2xM33XKRvbl8vyERqOddYfFqAJu3RH7iXN9ubAVq5iNDD3zr/AOUBJJ5k3JBowCHh/ChbuhkZ2A1MWrkx7ffT67xG2cx7u8dJP1ZGug5nQe1V5OGXHlwLsTBOVdDE6+LpJ84ND4vAOp//AGacyhFSyZLtYD8Jg7jPo2QkH41KiDB+I6DbrRpwpWSMbYSdIBLGYEnQQNudAcH4QcQpML4QYLTAOnxZRmkjYAake1K7mEuT8Lj/AGNt7mqsrkLdw3D20AstfLqwYmA0tMtoRrr5GTqBBNEWMDhPE5VrULpDloPeW1FwZdPCWEjmG661Sxg7nNWH/t014Fhrr4hY7xnOgzSJ57k7CJ10G/Ks9am5ZUhkZ26LFxPsvbxFxjcD23VFEpBBZbC3GnUk77gAQRrqBQ+F7MKoPdPeuImbOoRcwJS2wyGY1kTmj4Ca19Dw2GZmv4h77NJNqyzZAR8IcgywA/lHSRuvx3HluWiEvG2y/Cmqqv8ALEa/xUuNKra27HyD3R9AjH8DVBeuteLZHZSMssLmcZEInSUMxOmVwJiiMDh0S2bxF2CENpso/adlga6towIPQ0l7Mdqe48FxVKZs0hVLZuuY6kiTE9T1q9WMfhrqgrctxMgAwQesaZT9tXKNSOHnP4B3R5SFF97V1Lrkd8wyaFHMBiZZlUoYEAaNoWE8q7w3Zi1mtd072r7s2W3kZgHNlXa2wYzGsQSSM0GSDRN7s/ZY5kZkYbFWIPzFM+xvCLFjG2LpZjkZoEz4nGWY5nX1NLmm3htf4+xSmvQ47RdmLN0FhcdrtsMhBHifu8gCyxCwuca6zPOqjx/sjfspbfLeYlirLlBI8IM+AsANSIk7VNimvJfuZrj90bjHVpnxTlKk7EDb8qQt2qv5j45AOm/2a6UdOlVi8SukN3wayjscEvJmcaQJiCJUiZjlpTCyLg8aXRbFzWM2XbTlNFXO0d5basxcW28JJO55wuxHl5VAe0S/sOx66KPuBpzUn0AlFdkeH/U4n0/E0vsf5Ff9RvwrKyrXD+gL5RNwD9c/81bxn+cT+cfhWVlUv+QHotXZj9T/AH50kt/Ev8qfcK3WVceWH0ME+H2P41UcX+uT1rKyij2Qedof15/lFDcN/WL/ADN+FZWVa4KYx/b9zVswX+Ruelz8aysrJP3kUuzzC7/mT/KPuWvVP0af5W5/qj8K3WUc/dj9AKPR5xif89iP9V/+pqvzf/iF/wDUf9hrdZWqXQxcsqdjZPT8DUFn429f+4VlZVoB8lpwWyeo/wCmhuM/9y/fW6yqXJGS9i/12L/1Lf8A8WKpJxX4Pf8ACsrKWvfZb4IuA/qB/r2vuNXzE/5dP9St1lDP3kEuBHe2+dB8O+K//wCku/eKysoZckKvgvzpFjtz6n76ysrX2DIFTY1Mu1brKjAQRhdx6n8KsvYf/O4f/WT/AKhWVlJq8BrkE45+tufzP95quWN63WVdPhlD27/kf/dH3PSFa3WUUf7Klyf/2Q=="/>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14344" name="Picture 8" descr="http://www.gardeninggonewild.com/wp-content/uploads/2009/07/Crocus-ancyrensis-March-14-09.jpg"/>
          <p:cNvPicPr>
            <a:picLocks noChangeAspect="1" noChangeArrowheads="1"/>
          </p:cNvPicPr>
          <p:nvPr/>
        </p:nvPicPr>
        <p:blipFill>
          <a:blip r:embed="rId2" cstate="print"/>
          <a:srcRect/>
          <a:stretch>
            <a:fillRect/>
          </a:stretch>
        </p:blipFill>
        <p:spPr bwMode="auto">
          <a:xfrm>
            <a:off x="5610191" y="1772816"/>
            <a:ext cx="2390810" cy="1977400"/>
          </a:xfrm>
          <a:prstGeom prst="rect">
            <a:avLst/>
          </a:prstGeom>
          <a:noFill/>
        </p:spPr>
      </p:pic>
      <p:pic>
        <p:nvPicPr>
          <p:cNvPr id="14346" name="Picture 10" descr="https://encrypted-tbn2.google.com/images?q=tbn:ANd9GcQD89IcBdCkiYVRYHemoV7Nk9rC2dkjbqKIfiUfoRdE7Jsl2rbU"/>
          <p:cNvPicPr>
            <a:picLocks noChangeAspect="1" noChangeArrowheads="1"/>
          </p:cNvPicPr>
          <p:nvPr/>
        </p:nvPicPr>
        <p:blipFill>
          <a:blip r:embed="rId3" cstate="print"/>
          <a:srcRect/>
          <a:stretch>
            <a:fillRect/>
          </a:stretch>
        </p:blipFill>
        <p:spPr bwMode="auto">
          <a:xfrm>
            <a:off x="251520" y="4111374"/>
            <a:ext cx="1478756" cy="2314575"/>
          </a:xfrm>
          <a:prstGeom prst="rect">
            <a:avLst/>
          </a:prstGeom>
          <a:noFill/>
        </p:spPr>
      </p:pic>
      <p:pic>
        <p:nvPicPr>
          <p:cNvPr id="14348" name="Picture 12" descr="https://encrypted-tbn2.google.com/images?q=tbn:ANd9GcRWfBZWxM5lqNzFXfgtxP-ch-D-CwPSyLN14VdYrQAML4ktga3q-Q"/>
          <p:cNvPicPr>
            <a:picLocks noChangeAspect="1" noChangeArrowheads="1"/>
          </p:cNvPicPr>
          <p:nvPr/>
        </p:nvPicPr>
        <p:blipFill>
          <a:blip r:embed="rId4" cstate="print"/>
          <a:srcRect/>
          <a:stretch>
            <a:fillRect/>
          </a:stretch>
        </p:blipFill>
        <p:spPr bwMode="auto">
          <a:xfrm>
            <a:off x="2771800" y="4009882"/>
            <a:ext cx="2376004" cy="2416067"/>
          </a:xfrm>
          <a:prstGeom prst="rect">
            <a:avLst/>
          </a:prstGeom>
          <a:noFill/>
        </p:spPr>
      </p:pic>
      <p:sp>
        <p:nvSpPr>
          <p:cNvPr id="14350" name="AutoShape 14" descr="data:image/jpeg;base64,/9j/4AAQSkZJRgABAQAAAQABAAD/2wCEAAkGBhMSERUTExQVFRUVGBoaGBgYFxsYGhcaHxgYGh8cGBsYHCYfHBkjHBsYHy8gIycpLSwtGB4xNTAqNiYrLCkBCQoKDgwOGg8PGikiHyQsLCwpLS0sKTAyKSwsLCwsLCwsLCwpLCwsKSkpLCwsLCwsLCksLCksKSwsLCwsLCwsLP/AABEIAIoA0AMBIgACEQEDEQH/xAAbAAACAwEBAQAAAAAAAAAAAAAEBQIDBgABB//EAD8QAAIBAgQEBAMGBQMEAQUAAAECEQMhAAQSMQUiQVETMmFxQoGRBiNSobHRFGLB8PFywuEVQ4KSUxYkk6LS/8QAGgEAAwEBAQEAAAAAAAAAAAAAAQIDBAAFBv/EACgRAAICAwEAAgIABgMAAAAAAAABAhEDITESE0EEUTJhcaHw8RQiI//aAAwDAQACEQMRAD8A+e5fiGZqEsjsu5Z50m4udSjV327xhkKzIwSq1Ysd1MkbXIUEk2GwmLdbYJp0GUhmQKDzroIjm8pVfhbt20jrjmzZQHUNIMHygQBpuHEwItA9bjY53KvrZHygGpVVang1BKDlieYawfvZuCVWACAI8UmMP6XCaKtK0qckyToXv2i3sBjJvUpHxqjqCtSoQlS5CxuVuG1GJg3IF8PPs7ntDpSckqxAANqlOSPMLiPSQewuMLk9UqWjnpUH5/7E0qp1rKMd1WNLAiNtgex9OuPqbfb+klYIeSgoRWrVNQ1OyyqU1ieVeZ3NlAjrOPn1X7S5enu5LAgQq7TtJaBA6/4OAOI8S8Sqp0hQFA0lZbSebSzGLgk+UWn3OM//ACPjQFJrp92zXD6dTzIp9Yg/Ii+BuH5apSqFZ1USJWTJRp2PoZN/THz3h3G6j6VV6qPKrpWuyix5VWm1NlWBA83S+NBQ4hUpND1qxIX4ySOovqpKNx5u3XGvHm+TaRTXTak4jqxkE/jKlSm4rFVkB0K1ApAI1lSylTaQPLPvjUCusTIj3ti8ZX0JHO5rQBAksQoE7z+sbxvhI2aJrDWxBBSUJUgMCxIOibwZA6lb9MHZzOMonTL7MBBDC5i5Bj1jf0xkc/UUVA6VDGtWVWXUdTVNLJEzp3m8iI2kCeWfkRmozfEJPJBKuRBIUQLMZ+LzQF9fnjD8Yz1RalZJWWct3FuWWJBJJFgoiDAtgmvVaoG1aipOrlUmWAYeZiAQBqYztpO8zijJVVVTo5mqLBZ3UAtc3BMk2IAkSdoxiyZpSWwmf4hlSApAD+GwqQpBsUUHTuJ5jyzeYFwMLeBpSd84pkK7rDCwRjr0tDHUjgjUBFoO2HvEFIFRSAANPLsJg/SdIHYBfTGc8RVrV6ao7GoR4gQANJbSLk2uDa15jAUtOhvot+zwprTbTLuWqVGEhG6A0xqBlQQvNy6pMERGGGb4so8MNTo6QFKtpVkYkEKxWUepa/sAel13BszUq0tIrDwwfDCQDyksD57KPvNjqmTtvhxl8hRDvE0/BUqCj89RtAb71rNZSKce9rwebXq2K6Dcjxv7v71f4impgIiPBKEEDm3dYEEEeUhiSBI9XKqwb+HBouEurz4jWEujAaXYAklYUi/KcV5DhupajszhpOvUFnVAA8ghoJQm94NxAx74BKkHXAgENphok9R1losDf6rKXlVejpTvoC2SBUatVSCp+II4vEpJIFwAC3W4IwZk+H8nhqtmKSygQoWDyqAWBLEqbGTe9sevm0QaTOkQCDDMJgTTJAmJn1+hFuUztNGQUwIOlTblUjUS1+nKoiTBk4SMndoQJf7PJUpl3zMCGkhmiNO+l1JB1AFgsGLQJxbk/s6wHPVlG0TpgsZMaV6tEnm2AuQSLaHI5VDdwCQoVnYgSBcaR5U0mJMgk9+izjHEQxZQ2pV2YP3OmBFnMyDtEb2x6/nHV1sXo2SvSWSmkTcnVJMWuT2vb3wBmc2jA2ZtLAwJkndfLe5g+2+M+MtUk8rFQDUk8qxIDamIIdSQolVi/UAYY5ThiKS7DU2oiCGU9QbBtLE7kwQ1rYeGWfKoFHy/gbuqQqIQQWJ0ywEGSD5gbgWsQLzE484jmVpIyoBqAC6ZMAkaBo3kwfp3ucUcJzJUAiLECd9ottY74tzXFNVWmtRDpDAwpuQAY06gQSSQSeun54yLIr8miUot0i/7OUlo5lCrL4emK6uFlV0yfEB5WSQItIMdRc7MJlfEdgyLSkBKcamUiebS4IVd95KggEDCQcaFaolNpMnQLogUE7hrCZnzQokgRvj2twqsqhkJZCTAZRMT1AuPbphG5erTok26G1SghshFSCqyDqOnUCeawgbQYFrYZ5nNwoCspLsElTJCtMi+wi3zEYU8AWlALT4jMqlBYDnPNqm8QBfZmnbDfJcMSjCGq1QOpam45WBJmwOziGB3tHviMpxaafRHwOyGWqlg5+6W0MfMGsRoBsGU3BaF5QJuMfV+A5vxKI8Sp4tSnyO2nwyTuCUk6SVIMgwZkW2xX2Ly6U3da0FYHhuAQah3ksJY1Df7sSYIidzsOC52hXTxqMqDKMGUqylSeSorXUrJME21WscW/ExvGqY2JMZDLCeW3sdP6WPzHzwg4jxynTqFVRrmGJGnVfmB/EbDm9fq9ZwF1TYC5t+/cYz/ABOoKh1AAR55vb8XeV6x0F9hin5an8f/AJOmaEldMlX4sGp+IoU6TzKyi6nfUFBPKDZgYPXAHGKNRFarLBQCWUFSaZsSyQwLGJERcAGcTas9MGwUHUpaCVAKzM2Mx9JJE4B4pxBqsDTq2QmmSA4Kkip5diR3jlZdyMZscpOC+Xokq+imvxFDUJV7AACNRH4RqKzYBZA6xEnCvMZiZBIgxBOhTtJCnTBIYeU7FpnFlfLgwgBGzMhBVQxUhrMTpkmCVOkWsSJwCtWWEuA9OmkgODMzeIgiBYzzCTIIvJxvdiIjmyWBBe5F4KyBNwbwNUDfeNr4Wtl0TMu4cDUATLTzBlIOsEKbSAJtJPUEWZKipNRXWrcjUoHISrNpCsCNTCWBDGRNvS/M+EpZqjHWFt+FVnTAYk7yDBJ63OO5xjqxZlE8AFaNR+ZmbSDzA2nUyCY+GVIHzieV1qKYp16mk+eqxuxJYtpYyGJLSoEGPbFn8GNLeC9MpUMqKYKqvUBSVMhe7A2M3wVl+FrTKwT5bOW1TpDTJNo63IgWG2C2vvor6To5QsBBp0idiniOXtHOx0rJ6QnSBEYty+WIKiXYsGgGVhdLKSRsrgT369BgGpnKbR4lMmNcEhmIAi8oCNH4R11DbF1POBzoRxqMHQZptN50qbgRB26deoaYrCcyqFZ11FLBNLawZK/EytqOkBrgfzbb47IUaviUldmKPrChdNiNG4YSJM9pIxZQqR1MzqvIPaVK7DVHX4jOxGCao+La5BJUpqkidVrsIFt/W+Aml06ydagXJZnZQALF0Dk3gQqDU156e53w6o8PUrysIpMOQMWAAWZ8pZzMMAxIkEbzhdXQsJkgwoWqBEwGBCmBMwDH5g4Y8OzYpKFCliSASFADmWup2Nxv6DaRjfh07BQRms1E+JenCgEjcsdgSegiQR/xZWoo0NudwSIP9+nr64t1K4EkSdNoDQWBI5bSLEyBHLOIKZEx+f73xs9WzvJ8ayVIaEAvyg33M3J9b7jcYNpKmqSqtYi4mx3Hpt/jHroHGvvfefrG5HcYGptBN4A6zMTufp0x885P0yHHZ5k/sqjMW0trWohAYAAqRbnmNWqOVlggeYHAGUrOBVbQ0y2ghxyMXJk80kAEiwvPbBua4S2YbVKoAFVg+qBG1lBBMHa5wJX4C9NIFVTEkaFBGgGNczOrYaYkFgDvONkU5Rtl07RdwWkIhlsJ1FfMpMyx09oEGIIsNsNsutOrUIowKrVdYqEyCWUH4gRIN1iIMzssE/ZLK19JXMUFKMhakVIV1LHdFU6TJMwxtpsL4b0qap4gK6mWoV1sNOpXh1uImGIUWFxIi+Jzg29MHhse8JBpaKgAB+ILdQwkHTPuR6AkTY412T4sbAmSb36+x9hjAcKzLB2DASSLDoBAUwLDZrehEDD3L1ZG8EXU/SR/e2NUJVV9Am4MfZ7ih0aR8VoAmR13sBtOEVV3RrsJ30iDPr0tPfFj5jm1EgSJN4+cG9+mFzIDUFWtVTwx5QGkm2+ned7EY7PkpKiqduzqeYFRmUUQVWNW5BA2KVF08w7E7e17MvwVKg1VgWWTyiEU3J52IuPaBbdsL6vH1rKLvTAPLYPKiLkEiDvFyB2xDh1BWUpUkahGsvDbTLC48smJm9jjz3JuVRFckzVZbL5U09C01ZNzOph2sSxMX3sIxKrwDLVNTFWQsIJU2F5BgkiQdiI7bWxnsjxykj8hcJBktKljEAhUJI9OtzOHicYlSUkONhU5QSf50uQOsrJ6YGHJNvewvfDNcZ4DVyx1z4lOTzjzazERPkJuNzEwD1OO40tPVTlheVpny6QJuHgyJOwEgMe842PEeF/xNRvHqTpujKkqnp4bHTEEgwASDck3CtvsOpQaKxDpIpq6BQBayurMafS8GPfGuC3fCiWjL0FbLeCrXq1ATCwNQPksyiQxgg3jUe+NHQpujc8KqkCWfSw2IBpwIAGlYB3mCZkn0PsxUdRTNYIoJgEvVmQFKsxgFYA3VhYWBg4Ky32SrgH7zL6pMKGcaQItzKIUDcwD7YEot8QjQuPEUcwzghQdQ+IGDMkbdvYYp/6ioZSAswqrp1hiCCTykm0AHcaoHTFebzNLWAj06ytMkIygHoBqXUbRDA/D0wGaKBCNIXcDQ5UJa5OrUpWNWqwInfulMDGmoMZVhpEmNPOViTDDdT6ERBjbAmXpMTuWLH4kaSPiBN42FjINp0zgajnqbQCWAa67PaREkQsC4uDaDti/L1K5rFRTsqNu/MSCDqeJ1GCAIgRe2AonGkWsSumoikgHTqABAG4XVExa3t3GCRxiafMUEkqtg3N5tktYTb5TO2doVnO5MiB5d7yI1HcAztHtggZX7oFVupBIaGELdtjpAAF7Tte+NEHOr+gDFaNJzqBNTVpAY+VY6TJ697T7XPp0yAFDH0JNye5JJv8A36YXIR4zVKKk09UgJuwCgamCgzM6QCYsTucV57ijOCQAvWF7AiYEzA/fGiE60gO0j59wqjUeiaxgA+VQpIiwF12bcid/TrZl2l2HUAG9xMiPUx2OLKCoysVpqisBKqxYR9TeCBFvltidKgiOC0gwNNNTLEE6RYmwkgaiQL22x5eWpTaj0m6bpAWZ4g9JwlMAk+YkBupsZt6z9PVhls4akMfNoAJjYw4IHbzAgYBr09TLykESDIEypIIIW0iOmGWXoQAAD8hufmeuOyT8RUEI+0hzkqwYwQpuY267i/T0xZ9qOGK1XLqQTl6xmqrFp1UVcqFNjBFWP/BbxhVWqvS5dDqxuGMgESRywe4IJnoRjzLamJqlYMgiNWkAbwWZjE3In6Ytik0tlYTUU/2Mm43WQyBrYiCWEKBMggAyTuInYC9sG0+Mv4bXhr862vq6b/XCmsTqA8u8n+UGfzvH/OI0XsF7n9P6T+QxLJPdIRzbGtGtpt1Nyep7Sfed+2Bq1cvIB8+3ootN/Tv64FUlgzTCzp1ft3MdB3vG+Jl5sRoC7zvb8Xzm2w9d8RS/YLsJytAmQhExIPYD8NjtIloO9hhmp0DTp0yLkyGcfPyqSdh03OEiRUISmSFIGptiV6wNwpO3UkdAMN1oooVEECbD0Exf5k4okNwITLglFCgSZIAgDoB9cFrXAlrWsO5/z+mKKFM6GqL1bSPQR5iTYTe284kNNr6yOgkCf9RWe3Tvii/kPX7LEpEBU6nmaLnvHp3+mLiVjUWgxAAuQLz6DFYDGbAA9FYwfeRf5nEqddfESnK66jQAX+ewkwACZ/TD82xv6FxrixErHUTJ+oF/bCvjH2hK03oU6ZNR1IYsxgA7gBVJLFYkTbWsxODvtPUzWVoO600ZLgPQUeIimYZi91BGmWE6SbQObGJp582IDAgGdUld5u88xtuNzG8k4LbXBuEl4Q6tqNVgQZMAQWH4YU2E9zJj1wNn+GA86yH5ZBKoADbmtAgTIn9Jw2oVYYNUMAAwZ1BuYDYcwmTFum+C1ytJlrDxVMKwkgbAagJBIgSfS42vifpgqzPcPcimSdGkL5r6RDgbrzTJ1TueU2E4eUVXUqFBMQAN1UxaDHMWHzvbuHmGNVGpsWGqk4UsgJKjSQQXInTp3sbiBO5PBeHp4bnxDBKypLMLTDdTA5ohiVJ+gUrFirG1PKI6yksQsxYQevYGSLnuMcEdVaUWTGkb3MdFkAi8nt6XxXlAabEaie1p1W2Mbm/U3ie+DeIZoqmoMO5IkGN7SIN/19cP6fB9IlkM8OrrIF7aWiei7D2kxInFZUlzoJIJvEaWBB3t67TidGkHRWBKk3NgwF7WYe3Y4nWdwPOvzSP0YY5TaHS0fHMo70Q4pEDVcE3gibievr0gdsCfwNQtrZgSebVOon17n2w5dGK+W43N5Ii89/X/AFemLK2WDqIs/LB6FtAnV0v3t698OslGL5GU08yFhjqJuIsAdrkgXAAAkXJ9sPuHcUqBARTRGDzr+LSSeUTsOgO++04RUMqGqMJtSAEAbn4j6cxY/TbDwkaX9gw/InCSe6QHJ2MmzmmmwkgAzczvuTJwI5KSNmJJA6KrCxI/EQRAOwudxjqz+FBYA1SBCH/tm13HWpYEL8Ni20YFpIxliwUTJY3ljta5dviMek46XDiZfcCTfQPU2n9PzwR4YUkMCTEKswY7sdxNza9+mKsmytakYC2Z5BYA3JtZZg2F73PajO0CTpVyi9QBLH3No9gfniDpPYVF9J186iG/MwEBZsvp10fTFT5/xDpIAWPJcT6ySQ3z+mOyP2epAgspf0Y6R9Bf6k4d5PhdJY0UwsGRABv3IZSCex6YKlH7Hgo3tnuQyyomokJqXzGzETeFBk2Edt73wTR4kkwiFzsCwJ+iKYH/AJE4tTJndWqAtGqQjao23Tp2xOllSDdzfsqC/voI/wD1wFV9LPx9S/sWjL13GqC3UKGho/lQMJ+Q+RxPg9RapabERpDkopabqzEHS1oiN7wQDiscTWmv3jVKcEC9Jak+oaky29wD6YNpVRmEqPS0O8qzOmunV1AMEcrUHMYkaviAKmcXmoxjfo5Y75sfcJq0AhJhaiMFZXUKwJGoTEiSt5U6bSNNxiGeWk1em/hKHUkmrGkgQw3EBtolp3wooVmqCwcCmTI0ki4BsU1fdnUzCJHMQMD5Ja5EPFRZuqPuskqDr0mAIB+U7XyfkSzNJQWv8/sOoSXUarh+YEa3IiIUSNoieYjcd++MH9v8slIqaJVRU3WxUQdrDqSIjbSwG1ndLjmaIYPQahY6dQaqwEHSx0gAkmLAmOs4xObaow8Rgwqg0pJ5i5DqA1gAR0gRAEWxTFGcUkwNUdlKNkYAESx5ajTPK09z3vcDvtgutwxijeDoTSxcrPMBuCWiRIJsATYjrg3IZCpUZi0iJACiJY9JJgmAb+vrgY5JvEKoQCWhSAZJ6B1JPNYiy73xRsRtCyuQ9NwBrBsLRqkr5GMEnc2sYA6RhvwXITQYxYOQHaVDfCbuADEEcp9dse5L7O6Vc1lQl1VRTF1F/M42DbWHUGb2wXXSF0AmAAD39v8AHc9sLJ+UPCBy0QVHMrTJGlpLAXNoBtHSNpwLmKjEMgK6o5S0ad+sdYLG25wVSXSQRIsOvlHSPX/jBi5wkjUJtYwupR3DRN/zw0Z3v7HeNPhHLFhTRSdUCxEwd/Xa/wClsXNzG4Mx13+mOq5c6dQEjvcXmxMbG83j0nAxZgN57AiB2sTftsJ2xO2FKtGLjYgR2B9REHoQeo3xTnqIXy7MCV7gMQkH+Zbg+09cLeG/aDSxSseT4W30zeGHVbx3HrjQ/wANrplFvqGqmQQQSBsvcMABY7qvbGiUGunnuDQNlqC6UeI8Q85PzUH0Fv69cW8S4smTVSwPjwIX/wCIEGDf/vQSRNkBU3YiI8IIStTFYE5cAajpOlQCSASLksQBpjqfcLs7l4fxgS7OfM4kq1mJACwCxOr2HTBjS/7MpGC6yvLZ15FSuVo0puovVqDeCTzAExJ5ZkwOuK879okdiVTX2NSyAdlVbafT64j/ANNVydYYk/ETzd55rR8vpidPgA3DAnswj6FTE/LAlkg9MPyw+kNuA5qpUVyTAWNIUBACVIsB7D2v3w3y9S3OA1puBJtO4vf0OM9wzUjeGJGr1m8RaIw7Cm9rAH6SMRlJWTc2/sMNMASCVv0v/wA/ridPNFY1C3eZH5bfOMcNhPUk/kuKnSKhO230IHfce+JtNbR12OKFRT2+n74KUW3wiydfr5N5jy/MDb5Yc5ev3Jn+9jOHjJNbOK3oNe59xjqmZegpfdhI6hdDRqD6QdyBzQSPzwUKsdfy/wCMVvmPUH5W+fpjnFDwk07FWW4sqZgMjkjUQRABKgkKBfzEyxja/e2zy9anWGsi/To4HuN797HGEy2VKPahmalOZFVNDgHqpSA0g73vN8OKfEqerSmZp0zYBa6miST0Dk6SfTDQ9Q1VplnOno1xybQNLswFxcgj6Xj64CzPDqTkeJTDN+IHS0+6wfffHZavmEClqesdGpkN+Vj9AcNFzCVAPXupU+xDRfGqNSWgqQmrcPC0wqq4VdtIFQi8k6Rpczc2DHFFbLQAyGixZZFQMZK+UQImdwTuLg4eGhpuPqJ/pcfTAWayALFlIuZdDdXNhMbq/wDMJm0z0nKH66FRjd1sQeBEDUIH8p3iJO2B2yo+ImAea0fW8x++O4tmTRzPhaCVqMq0yBMuRPhvJ5Xm6kmGGx5ThhVyjqQCjGdmXntHQruPcf8AOaVr+IdX9gKUB1BPXcQ30GL1Reij1mSfmJ2x7Xy+kHvEle/t2OF+X4opNz0NwDKQPijZdrmMSm5XSQwcuaZWtb1Ub+xHpvO04prEXa03nSsXkbBZgT7/AK4C/i2Zi7gqPh09SATuQObcn19se/8AUZ5dXMBIB5bC0rHQ7WnFVBpV0X1Z8gNDU8bSY79Onc40XC6dQFUR2prc6bT3LajIU9SYt7xgPL0yh1kwxnoAZMnlAsoufr0wflFJVyBdoWeiruxnqfIv/kca5zvS4Y3kd0hnnnBZmOlmJkuF0iLX09CT06k98AjmDJBJYSASZDCSpnuRqB/14nUQBQOg+rHoPf8AQe+KoO0wTzE9uojsBv8AJe2IknJydspodOQ/MnBw1fhgYEqqA5iQG5ojYncfUHF1NfXEZsnI6jn/AAaquRImD7G0+4nGiFcOCBvYW69enS2Mtm6YYYeZcvR8NgFbUAStyTygwIEqQJvcX98Dq0UgvSHTUTCe5/pi16EvH8o/s4GHEQ1RbHw/xW5Z7jpG0Cdj2wzcr4qgEE6el+pw62U80L6WW5mX3/P/ADgnK1SEkbWkH+7fLBlXL81xB/MHFaZUqWHQz+f+cCtnUWySJt+WBavtjqVWUkfCRP6HF9VOoF4n/H7YV7OJZKsyowSmtQyIBMaTBEgbETFiR73wo43T8YJTzjURUEGm3iBKszbUhbnUwAVM+jdMWcayuvLsLyIK6TB13An05r/LAa/ZsvTpmk6F6cSrDSXiAQHexbqJKj5XxrwSbjSRSK2nZ7wbNVqCt4bMkM1gQFbY2V+W3aJGGdL7bVFb72jqm5aiShJsLo0oG7lSJkbxZXUyxDeGFcFTpKMssB0Bm+15JI6juRa+bpo5QgABSTyhiOW5VTJkEx6fmIvI/T8l3T2fQuEfaqnVNtSx5gYkTtYWP7xhvKsJB+l1/OYx8p4RxUK4ZVcrdGiSpBjq3uDv642XCc6S5A2iGPSD+pI/c3wH+VKDqaEtp7G+a4SrOH8tQDcAcwElQ0ghlBOx+UG4DyedElmsw3ANlAidBnyzuNxabQSea4DaJ1AdeoETfv8ApjLcfzrU650vokKyry+czBVvMkkEg9ZI7jCZIxm1KP8Aoo9o0tb7S0qYBq1FUEwOYSZMQtyZvjAZ7N0FLuqArzvKuVW7CwAvGnTaALSJxDP8BfOsXpw1RDL0X/7igk/dOWsoJB0SIg6DAgQfgmcIdWQaTsvi0jI0+VddzcEDVIhvTF442lp2I4MH/wDqCoqUpVmnm8RVPMNxAHSNQix26DAnGuIvmaLfcvE2B1WAuCYUBo0kbxc740GQ4TWp6NdFzEyRBJgQJhiTAAHaOveluIGifDanVVLkzv8AU/t1wv8AC7oErXTBu399Tb8h/fphrkKdhey2MXjckD1knCpiOu3X1i8f0w0+z+Y10jJurGbfi5v/AOvpilWjGlouzDTc2UWA/vvFz6YoCbDq3Xa37E/pgmqs3NlE26x+5/bFRE36t+Q6/lb54lJisiUlbdDI9rA/7W+uPU9sWabwdgIPzsfp/THtORvjPJgZDReOp/v6dfljY8J+09JkWnTVag2FOyWCliYa+wJ5dzbqMIOHZfVVSIsZPsBJ+cTivLUcvQqKHdqcryvEqjTALst4i4iANiRvi2DllsSS6MeL1lLGqaLIQAgUUmQRygFVIEqATBA1MRcY9pcTceVToBGoaWCoPxOzWUCCZFjHvhmM6ukUqT/xLxdF8otvUZzpp27kt0AbGbHECK9Pxxqpseeis+EFCtp5d6jreC3lPQRjQ4waTLuaS2aDKVq1ZKZTxNAN65CXUEwKNOoNTk7eI/LewaLP3pI8w5p2HmS3yM+1r/TAWTzlFgHBIXqj3I9AQTP12/KeeypqIPBfb4HBhrWUhQTpLQD6bxsYZJVXgWNSdMimUo0S2qurhgTA+GIJMXkQR63FsdQqJU8jGVUN5TBVm0yPYzuOhPbCbhX2YzSuHqkAIVKKK4hnAmG0JsDt3PcCS6/g6yggVqcrfSlMKuuxhQXUhZLb3tv0xncqemi3xJgtbLMRZdaMdLQDqsRB0m8AwQeoGCMjUgeG4ANyI23jtuIsd7mZnFVCpWap4Rkk7xBULB7EAiCYBvA3nDBckbS6FTtA5j6X09v6euGxZZ45JrYXjSj0Cz48ZNOoh6Y1IwPmH4WB3VrjsG9r56llmN2SCp08jKzRFiWF5PYx7Y0ufyFQDUqsSt7EE7X2M/l0F8ecLdKtMg0w6CATAGoX3aZm3S4B6Y1/kr5EpR6RhOtMVUeFBmGuox1ECNQM9NUhRG8+oPrg/Pp/CjSrTbURcxJ0AsYtqIsDc6W98Z7Ih/E0sreJqYBDILRI1E7qmkCWvawuRLN8rU8OXXxC3MdGmX+bc0gQAkkACZmcY5wg40+jJSmrHgzAZSSbhyR0P4Yt+IC0dR6YA4hw41hL0zUM+YaSQJ1RYgi43Hdh1xOllKg0h/DED/5Op6gqNwbSR7HDPJqoEyBIBEEbGw5o7jecJjgkty3/AFFXuLqjKo2ioAqogRvNIDCxtz3IBNgYjUbnGhpcUFTVq0lgNweaNjDdge89rYB4zkA01XSnVaCo1Mi6wV2kkahFoBtPsQqrcRVNUUiGkNyjmPwkx1EQCOu4OLKTg6ey8JmkZWHlI9ZEN+xt2xA126gj/Vb8jhVw/i61aJZdDEwAZJtMhgJmelxscX0uJB41AH4b9D77jGuLNCR8qrvb3t8uv9Mdw7NeC3MwCsOb0jy2F5uT7HEKvw/38RwHxPer/qP6DFMavR52KKejV5NTVAeeTeeh6fQfrglVEF//AFH6T7m+LftFUIzLUwT4aqgVPhUdguwHoMWZ4RpHr/txkltWSlHy6AnSAi9TJOJoJ+cH/H648c3P+j/acevsnv8A0GM0hKD+GlRrdnCBEYlmmJKlQCBcySBAv74BNVqynlZUAJss1GgkR2pixknmsdsOeD0wUrSAYVSJEwRUBBHqDecFZWgorVqYUBAFhIGkRRUiF2sST8zhoZfjho0wgvIq4hlj4NM5R3pIoWUWpBZzAEFbaywO5ve5wkXJ1g3NqLhtbKVIZgNxqM8kSLCNzF8aMqB/DwI+7c27+HSv78zX/mPfDEN5fcj5Wt7Y9CCuHr9gm/Lor4DmqWkNTlFEfdGmA3W2pbEbDUoPl2EmXBr6gURoWJYzciCYGk2sRNwbHecIMso8M+3+/Esu5BcgkEBiP/xv+w+mMGZeHoriakroIq5EhWIqsGZZ1NyrVBEXb4Dsd+hkwMQy1SsHEIp1R8S1dMQIYAkNzEEevffBS1C7OWJY3uTPwnv8sEZO7Sb6fEK/ykTBHYjvhKLJWVZP+IZwoR0DLEm7WJEODBNOYsNzfYYaJl2CursslTql237wt955pLAiSD1ydXMMKzAMwBoMSATBIqCCR3xoOJ0wRVBAgJWgRty0T/ub/wBj3ws1VBRbw/K16VMGpmVqEDyWiey1GhoBFjEm9rWRZv7StSr1CFWqEMPB0XB5lZZhmgk9wdLGwwFxGqVpqykqy07MDBH/ANtqsRcc3N73wVxTKomSXSirNCiTAAksyliY6kkyes40pSjtslOCps0OUz9PMU/EpGVmCCIZT+Fx36jp1GORyrQDGrtEn1giDjGfZByM0gBIDK4IGxAEgHuJxuao39NvTGuL9x2Yk2tojncw5t92ZUAygmRAlSokAwNyYi1sQy9Y8yOkU3AkqCCIiI9NzJFtWLtZGZIBIHhMY6TpbHzTNcZzBrAGtVIhDHiNEyl4nfHmyg3OST4aozlXTc8UqJ4jBachSthpLFrdTctquQxBHWQbKs1kabqJptyQ1wpAa4Nl2UkMINo9DOFPC8y7pUZ2ZjEyxJMxSEyesEifXBVJorL7Ux8ioke2Al5ZRz4WnL+IwNlWekDSgEBRFiJ1CPpMTi+nlGlhNyFN1YQ3ST6iDMdcE5dRrW3xAfLePbC3N1T4L3PmQb9CtWR7cq/+o7YCnK9FVJxWj//Z"/>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4352" name="AutoShape 16" descr="data:image/jpeg;base64,/9j/4AAQSkZJRgABAQAAAQABAAD/2wCEAAkGBhMSERUTExQVFRUVGBoaGBgYFxsYGhcaHxgYGh8cGBsYHCYfHBkjHBsYHy8gIycpLSwtGB4xNTAqNiYrLCkBCQoKDgwOGg8PGikiHyQsLCwpLS0sKTAyKSwsLCwsLCwsLCwpLCwsKSkpLCwsLCwsLCksLCksKSwsLCwsLCwsLP/AABEIAIoA0AMBIgACEQEDEQH/xAAbAAACAwEBAQAAAAAAAAAAAAAEBQIDBgABB//EAD8QAAIBAgQEBAMGBQMEAQUAAAECEQMhAAQSMQUiQVETMmFxQoGRBiNSobHRFGLB8PFywuEVQ4KSUxYkk6LS/8QAGgEAAwEBAQEAAAAAAAAAAAAAAQIDBAAFBv/EACgRAAICAwEAAgIABgMAAAAAAAABAhEDITESE0EEUTJhcaHw8RQiI//aAAwDAQACEQMRAD8A+e5fiGZqEsjsu5Z50m4udSjV327xhkKzIwSq1Ysd1MkbXIUEk2GwmLdbYJp0GUhmQKDzroIjm8pVfhbt20jrjmzZQHUNIMHygQBpuHEwItA9bjY53KvrZHygGpVVang1BKDlieYawfvZuCVWACAI8UmMP6XCaKtK0qckyToXv2i3sBjJvUpHxqjqCtSoQlS5CxuVuG1GJg3IF8PPs7ntDpSckqxAANqlOSPMLiPSQewuMLk9UqWjnpUH5/7E0qp1rKMd1WNLAiNtgex9OuPqbfb+klYIeSgoRWrVNQ1OyyqU1ieVeZ3NlAjrOPn1X7S5enu5LAgQq7TtJaBA6/4OAOI8S8Sqp0hQFA0lZbSebSzGLgk+UWn3OM//ACPjQFJrp92zXD6dTzIp9Yg/Ii+BuH5apSqFZ1USJWTJRp2PoZN/THz3h3G6j6VV6qPKrpWuyix5VWm1NlWBA83S+NBQ4hUpND1qxIX4ySOovqpKNx5u3XGvHm+TaRTXTak4jqxkE/jKlSm4rFVkB0K1ApAI1lSylTaQPLPvjUCusTIj3ti8ZX0JHO5rQBAksQoE7z+sbxvhI2aJrDWxBBSUJUgMCxIOibwZA6lb9MHZzOMonTL7MBBDC5i5Bj1jf0xkc/UUVA6VDGtWVWXUdTVNLJEzp3m8iI2kCeWfkRmozfEJPJBKuRBIUQLMZ+LzQF9fnjD8Yz1RalZJWWct3FuWWJBJJFgoiDAtgmvVaoG1aipOrlUmWAYeZiAQBqYztpO8zijJVVVTo5mqLBZ3UAtc3BMk2IAkSdoxiyZpSWwmf4hlSApAD+GwqQpBsUUHTuJ5jyzeYFwMLeBpSd84pkK7rDCwRjr0tDHUjgjUBFoO2HvEFIFRSAANPLsJg/SdIHYBfTGc8RVrV6ao7GoR4gQANJbSLk2uDa15jAUtOhvot+zwprTbTLuWqVGEhG6A0xqBlQQvNy6pMERGGGb4so8MNTo6QFKtpVkYkEKxWUepa/sAel13BszUq0tIrDwwfDCQDyksD57KPvNjqmTtvhxl8hRDvE0/BUqCj89RtAb71rNZSKce9rwebXq2K6Dcjxv7v71f4impgIiPBKEEDm3dYEEEeUhiSBI9XKqwb+HBouEurz4jWEujAaXYAklYUi/KcV5DhupajszhpOvUFnVAA8ghoJQm94NxAx74BKkHXAgENphok9R1losDf6rKXlVejpTvoC2SBUatVSCp+II4vEpJIFwAC3W4IwZk+H8nhqtmKSygQoWDyqAWBLEqbGTe9sevm0QaTOkQCDDMJgTTJAmJn1+hFuUztNGQUwIOlTblUjUS1+nKoiTBk4SMndoQJf7PJUpl3zMCGkhmiNO+l1JB1AFgsGLQJxbk/s6wHPVlG0TpgsZMaV6tEnm2AuQSLaHI5VDdwCQoVnYgSBcaR5U0mJMgk9+izjHEQxZQ2pV2YP3OmBFnMyDtEb2x6/nHV1sXo2SvSWSmkTcnVJMWuT2vb3wBmc2jA2ZtLAwJkndfLe5g+2+M+MtUk8rFQDUk8qxIDamIIdSQolVi/UAYY5ThiKS7DU2oiCGU9QbBtLE7kwQ1rYeGWfKoFHy/gbuqQqIQQWJ0ywEGSD5gbgWsQLzE484jmVpIyoBqAC6ZMAkaBo3kwfp3ucUcJzJUAiLECd9ottY74tzXFNVWmtRDpDAwpuQAY06gQSSQSeun54yLIr8miUot0i/7OUlo5lCrL4emK6uFlV0yfEB5WSQItIMdRc7MJlfEdgyLSkBKcamUiebS4IVd95KggEDCQcaFaolNpMnQLogUE7hrCZnzQokgRvj2twqsqhkJZCTAZRMT1AuPbphG5erTok26G1SghshFSCqyDqOnUCeawgbQYFrYZ5nNwoCspLsElTJCtMi+wi3zEYU8AWlALT4jMqlBYDnPNqm8QBfZmnbDfJcMSjCGq1QOpam45WBJmwOziGB3tHviMpxaafRHwOyGWqlg5+6W0MfMGsRoBsGU3BaF5QJuMfV+A5vxKI8Sp4tSnyO2nwyTuCUk6SVIMgwZkW2xX2Ly6U3da0FYHhuAQah3ksJY1Df7sSYIidzsOC52hXTxqMqDKMGUqylSeSorXUrJME21WscW/ExvGqY2JMZDLCeW3sdP6WPzHzwg4jxynTqFVRrmGJGnVfmB/EbDm9fq9ZwF1TYC5t+/cYz/ABOoKh1AAR55vb8XeV6x0F9hin5an8f/AJOmaEldMlX4sGp+IoU6TzKyi6nfUFBPKDZgYPXAHGKNRFarLBQCWUFSaZsSyQwLGJERcAGcTas9MGwUHUpaCVAKzM2Mx9JJE4B4pxBqsDTq2QmmSA4Kkip5diR3jlZdyMZscpOC+Xokq+imvxFDUJV7AACNRH4RqKzYBZA6xEnCvMZiZBIgxBOhTtJCnTBIYeU7FpnFlfLgwgBGzMhBVQxUhrMTpkmCVOkWsSJwCtWWEuA9OmkgODMzeIgiBYzzCTIIvJxvdiIjmyWBBe5F4KyBNwbwNUDfeNr4Wtl0TMu4cDUATLTzBlIOsEKbSAJtJPUEWZKipNRXWrcjUoHISrNpCsCNTCWBDGRNvS/M+EpZqjHWFt+FVnTAYk7yDBJ63OO5xjqxZlE8AFaNR+ZmbSDzA2nUyCY+GVIHzieV1qKYp16mk+eqxuxJYtpYyGJLSoEGPbFn8GNLeC9MpUMqKYKqvUBSVMhe7A2M3wVl+FrTKwT5bOW1TpDTJNo63IgWG2C2vvor6To5QsBBp0idiniOXtHOx0rJ6QnSBEYty+WIKiXYsGgGVhdLKSRsrgT369BgGpnKbR4lMmNcEhmIAi8oCNH4R11DbF1POBzoRxqMHQZptN50qbgRB26deoaYrCcyqFZ11FLBNLawZK/EytqOkBrgfzbb47IUaviUldmKPrChdNiNG4YSJM9pIxZQqR1MzqvIPaVK7DVHX4jOxGCao+La5BJUpqkidVrsIFt/W+Aml06ydagXJZnZQALF0Dk3gQqDU156e53w6o8PUrysIpMOQMWAAWZ8pZzMMAxIkEbzhdXQsJkgwoWqBEwGBCmBMwDH5g4Y8OzYpKFCliSASFADmWup2Nxv6DaRjfh07BQRms1E+JenCgEjcsdgSegiQR/xZWoo0NudwSIP9+nr64t1K4EkSdNoDQWBI5bSLEyBHLOIKZEx+f73xs9WzvJ8ayVIaEAvyg33M3J9b7jcYNpKmqSqtYi4mx3Hpt/jHroHGvvfefrG5HcYGptBN4A6zMTufp0x885P0yHHZ5k/sqjMW0trWohAYAAqRbnmNWqOVlggeYHAGUrOBVbQ0y2ghxyMXJk80kAEiwvPbBua4S2YbVKoAFVg+qBG1lBBMHa5wJX4C9NIFVTEkaFBGgGNczOrYaYkFgDvONkU5Rtl07RdwWkIhlsJ1FfMpMyx09oEGIIsNsNsutOrUIowKrVdYqEyCWUH4gRIN1iIMzssE/ZLK19JXMUFKMhakVIV1LHdFU6TJMwxtpsL4b0qap4gK6mWoV1sNOpXh1uImGIUWFxIi+Jzg29MHhse8JBpaKgAB+ILdQwkHTPuR6AkTY412T4sbAmSb36+x9hjAcKzLB2DASSLDoBAUwLDZrehEDD3L1ZG8EXU/SR/e2NUJVV9Am4MfZ7ih0aR8VoAmR13sBtOEVV3RrsJ30iDPr0tPfFj5jm1EgSJN4+cG9+mFzIDUFWtVTwx5QGkm2+ned7EY7PkpKiqduzqeYFRmUUQVWNW5BA2KVF08w7E7e17MvwVKg1VgWWTyiEU3J52IuPaBbdsL6vH1rKLvTAPLYPKiLkEiDvFyB2xDh1BWUpUkahGsvDbTLC48smJm9jjz3JuVRFckzVZbL5U09C01ZNzOph2sSxMX3sIxKrwDLVNTFWQsIJU2F5BgkiQdiI7bWxnsjxykj8hcJBktKljEAhUJI9OtzOHicYlSUkONhU5QSf50uQOsrJ6YGHJNvewvfDNcZ4DVyx1z4lOTzjzazERPkJuNzEwD1OO40tPVTlheVpny6QJuHgyJOwEgMe842PEeF/xNRvHqTpujKkqnp4bHTEEgwASDck3CtvsOpQaKxDpIpq6BQBayurMafS8GPfGuC3fCiWjL0FbLeCrXq1ATCwNQPksyiQxgg3jUe+NHQpujc8KqkCWfSw2IBpwIAGlYB3mCZkn0PsxUdRTNYIoJgEvVmQFKsxgFYA3VhYWBg4Ky32SrgH7zL6pMKGcaQItzKIUDcwD7YEot8QjQuPEUcwzghQdQ+IGDMkbdvYYp/6ioZSAswqrp1hiCCTykm0AHcaoHTFebzNLWAj06ytMkIygHoBqXUbRDA/D0wGaKBCNIXcDQ5UJa5OrUpWNWqwInfulMDGmoMZVhpEmNPOViTDDdT6ERBjbAmXpMTuWLH4kaSPiBN42FjINp0zgajnqbQCWAa67PaREkQsC4uDaDti/L1K5rFRTsqNu/MSCDqeJ1GCAIgRe2AonGkWsSumoikgHTqABAG4XVExa3t3GCRxiafMUEkqtg3N5tktYTb5TO2doVnO5MiB5d7yI1HcAztHtggZX7oFVupBIaGELdtjpAAF7Tte+NEHOr+gDFaNJzqBNTVpAY+VY6TJ697T7XPp0yAFDH0JNye5JJv8A36YXIR4zVKKk09UgJuwCgamCgzM6QCYsTucV57ijOCQAvWF7AiYEzA/fGiE60gO0j59wqjUeiaxgA+VQpIiwF12bcid/TrZl2l2HUAG9xMiPUx2OLKCoysVpqisBKqxYR9TeCBFvltidKgiOC0gwNNNTLEE6RYmwkgaiQL22x5eWpTaj0m6bpAWZ4g9JwlMAk+YkBupsZt6z9PVhls4akMfNoAJjYw4IHbzAgYBr09TLykESDIEypIIIW0iOmGWXoQAAD8hufmeuOyT8RUEI+0hzkqwYwQpuY267i/T0xZ9qOGK1XLqQTl6xmqrFp1UVcqFNjBFWP/BbxhVWqvS5dDqxuGMgESRywe4IJnoRjzLamJqlYMgiNWkAbwWZjE3In6Ytik0tlYTUU/2Mm43WQyBrYiCWEKBMggAyTuInYC9sG0+Mv4bXhr862vq6b/XCmsTqA8u8n+UGfzvH/OI0XsF7n9P6T+QxLJPdIRzbGtGtpt1Nyep7Sfed+2Bq1cvIB8+3ootN/Tv64FUlgzTCzp1ft3MdB3vG+Jl5sRoC7zvb8Xzm2w9d8RS/YLsJytAmQhExIPYD8NjtIloO9hhmp0DTp0yLkyGcfPyqSdh03OEiRUISmSFIGptiV6wNwpO3UkdAMN1oooVEECbD0Exf5k4okNwITLglFCgSZIAgDoB9cFrXAlrWsO5/z+mKKFM6GqL1bSPQR5iTYTe284kNNr6yOgkCf9RWe3Tvii/kPX7LEpEBU6nmaLnvHp3+mLiVjUWgxAAuQLz6DFYDGbAA9FYwfeRf5nEqddfESnK66jQAX+ewkwACZ/TD82xv6FxrixErHUTJ+oF/bCvjH2hK03oU6ZNR1IYsxgA7gBVJLFYkTbWsxODvtPUzWVoO600ZLgPQUeIimYZi91BGmWE6SbQObGJp582IDAgGdUld5u88xtuNzG8k4LbXBuEl4Q6tqNVgQZMAQWH4YU2E9zJj1wNn+GA86yH5ZBKoADbmtAgTIn9Jw2oVYYNUMAAwZ1BuYDYcwmTFum+C1ytJlrDxVMKwkgbAagJBIgSfS42vifpgqzPcPcimSdGkL5r6RDgbrzTJ1TueU2E4eUVXUqFBMQAN1UxaDHMWHzvbuHmGNVGpsWGqk4UsgJKjSQQXInTp3sbiBO5PBeHp4bnxDBKypLMLTDdTA5ohiVJ+gUrFirG1PKI6yksQsxYQevYGSLnuMcEdVaUWTGkb3MdFkAi8nt6XxXlAabEaie1p1W2Mbm/U3ie+DeIZoqmoMO5IkGN7SIN/19cP6fB9IlkM8OrrIF7aWiei7D2kxInFZUlzoJIJvEaWBB3t67TidGkHRWBKk3NgwF7WYe3Y4nWdwPOvzSP0YY5TaHS0fHMo70Q4pEDVcE3gibievr0gdsCfwNQtrZgSebVOon17n2w5dGK+W43N5Ii89/X/AFemLK2WDqIs/LB6FtAnV0v3t698OslGL5GU08yFhjqJuIsAdrkgXAAAkXJ9sPuHcUqBARTRGDzr+LSSeUTsOgO++04RUMqGqMJtSAEAbn4j6cxY/TbDwkaX9gw/InCSe6QHJ2MmzmmmwkgAzczvuTJwI5KSNmJJA6KrCxI/EQRAOwudxjqz+FBYA1SBCH/tm13HWpYEL8Ni20YFpIxliwUTJY3ljta5dviMek46XDiZfcCTfQPU2n9PzwR4YUkMCTEKswY7sdxNza9+mKsmytakYC2Z5BYA3JtZZg2F73PajO0CTpVyi9QBLH3No9gfniDpPYVF9J186iG/MwEBZsvp10fTFT5/xDpIAWPJcT6ySQ3z+mOyP2epAgspf0Y6R9Bf6k4d5PhdJY0UwsGRABv3IZSCex6YKlH7Hgo3tnuQyyomokJqXzGzETeFBk2Edt73wTR4kkwiFzsCwJ+iKYH/AJE4tTJndWqAtGqQjao23Tp2xOllSDdzfsqC/voI/wD1wFV9LPx9S/sWjL13GqC3UKGho/lQMJ+Q+RxPg9RapabERpDkopabqzEHS1oiN7wQDiscTWmv3jVKcEC9Jak+oaky29wD6YNpVRmEqPS0O8qzOmunV1AMEcrUHMYkaviAKmcXmoxjfo5Y75sfcJq0AhJhaiMFZXUKwJGoTEiSt5U6bSNNxiGeWk1em/hKHUkmrGkgQw3EBtolp3wooVmqCwcCmTI0ki4BsU1fdnUzCJHMQMD5Ja5EPFRZuqPuskqDr0mAIB+U7XyfkSzNJQWv8/sOoSXUarh+YEa3IiIUSNoieYjcd++MH9v8slIqaJVRU3WxUQdrDqSIjbSwG1ndLjmaIYPQahY6dQaqwEHSx0gAkmLAmOs4xObaow8Rgwqg0pJ5i5DqA1gAR0gRAEWxTFGcUkwNUdlKNkYAESx5ajTPK09z3vcDvtgutwxijeDoTSxcrPMBuCWiRIJsATYjrg3IZCpUZi0iJACiJY9JJgmAb+vrgY5JvEKoQCWhSAZJ6B1JPNYiy73xRsRtCyuQ9NwBrBsLRqkr5GMEnc2sYA6RhvwXITQYxYOQHaVDfCbuADEEcp9dse5L7O6Vc1lQl1VRTF1F/M42DbWHUGb2wXXSF0AmAAD39v8AHc9sLJ+UPCBy0QVHMrTJGlpLAXNoBtHSNpwLmKjEMgK6o5S0ad+sdYLG25wVSXSQRIsOvlHSPX/jBi5wkjUJtYwupR3DRN/zw0Z3v7HeNPhHLFhTRSdUCxEwd/Xa/wClsXNzG4Mx13+mOq5c6dQEjvcXmxMbG83j0nAxZgN57AiB2sTftsJ2xO2FKtGLjYgR2B9REHoQeo3xTnqIXy7MCV7gMQkH+Zbg+09cLeG/aDSxSseT4W30zeGHVbx3HrjQ/wANrplFvqGqmQQQSBsvcMABY7qvbGiUGunnuDQNlqC6UeI8Q85PzUH0Fv69cW8S4smTVSwPjwIX/wCIEGDf/vQSRNkBU3YiI8IIStTFYE5cAajpOlQCSASLksQBpjqfcLs7l4fxgS7OfM4kq1mJACwCxOr2HTBjS/7MpGC6yvLZ15FSuVo0puovVqDeCTzAExJ5ZkwOuK879okdiVTX2NSyAdlVbafT64j/ANNVydYYk/ETzd55rR8vpidPgA3DAnswj6FTE/LAlkg9MPyw+kNuA5qpUVyTAWNIUBACVIsB7D2v3w3y9S3OA1puBJtO4vf0OM9wzUjeGJGr1m8RaIw7Cm9rAH6SMRlJWTc2/sMNMASCVv0v/wA/ridPNFY1C3eZH5bfOMcNhPUk/kuKnSKhO230IHfce+JtNbR12OKFRT2+n74KUW3wiydfr5N5jy/MDb5Yc5ev3Jn+9jOHjJNbOK3oNe59xjqmZegpfdhI6hdDRqD6QdyBzQSPzwUKsdfy/wCMVvmPUH5W+fpjnFDwk07FWW4sqZgMjkjUQRABKgkKBfzEyxja/e2zy9anWGsi/To4HuN797HGEy2VKPahmalOZFVNDgHqpSA0g73vN8OKfEqerSmZp0zYBa6miST0Dk6SfTDQ9Q1VplnOno1xybQNLswFxcgj6Xj64CzPDqTkeJTDN+IHS0+6wfffHZavmEClqesdGpkN+Vj9AcNFzCVAPXupU+xDRfGqNSWgqQmrcPC0wqq4VdtIFQi8k6Rpczc2DHFFbLQAyGixZZFQMZK+UQImdwTuLg4eGhpuPqJ/pcfTAWayALFlIuZdDdXNhMbq/wDMJm0z0nKH66FRjd1sQeBEDUIH8p3iJO2B2yo+ImAea0fW8x++O4tmTRzPhaCVqMq0yBMuRPhvJ5Xm6kmGGx5ThhVyjqQCjGdmXntHQruPcf8AOaVr+IdX9gKUB1BPXcQ30GL1Reij1mSfmJ2x7Xy+kHvEle/t2OF+X4opNz0NwDKQPijZdrmMSm5XSQwcuaZWtb1Ub+xHpvO04prEXa03nSsXkbBZgT7/AK4C/i2Zi7gqPh09SATuQObcn19se/8AUZ5dXMBIB5bC0rHQ7WnFVBpV0X1Z8gNDU8bSY79Onc40XC6dQFUR2prc6bT3LajIU9SYt7xgPL0yh1kwxnoAZMnlAsoufr0wflFJVyBdoWeiruxnqfIv/kca5zvS4Y3kd0hnnnBZmOlmJkuF0iLX09CT06k98AjmDJBJYSASZDCSpnuRqB/14nUQBQOg+rHoPf8AQe+KoO0wTzE9uojsBv8AJe2IknJydspodOQ/MnBw1fhgYEqqA5iQG5ojYncfUHF1NfXEZsnI6jn/AAaquRImD7G0+4nGiFcOCBvYW69enS2Mtm6YYYeZcvR8NgFbUAStyTygwIEqQJvcX98Dq0UgvSHTUTCe5/pi16EvH8o/s4GHEQ1RbHw/xW5Z7jpG0Cdj2wzcr4qgEE6el+pw62U80L6WW5mX3/P/ADgnK1SEkbWkH+7fLBlXL81xB/MHFaZUqWHQz+f+cCtnUWySJt+WBavtjqVWUkfCRP6HF9VOoF4n/H7YV7OJZKsyowSmtQyIBMaTBEgbETFiR73wo43T8YJTzjURUEGm3iBKszbUhbnUwAVM+jdMWcayuvLsLyIK6TB13An05r/LAa/ZsvTpmk6F6cSrDSXiAQHexbqJKj5XxrwSbjSRSK2nZ7wbNVqCt4bMkM1gQFbY2V+W3aJGGdL7bVFb72jqm5aiShJsLo0oG7lSJkbxZXUyxDeGFcFTpKMssB0Bm+15JI6juRa+bpo5QgABSTyhiOW5VTJkEx6fmIvI/T8l3T2fQuEfaqnVNtSx5gYkTtYWP7xhvKsJB+l1/OYx8p4RxUK4ZVcrdGiSpBjq3uDv642XCc6S5A2iGPSD+pI/c3wH+VKDqaEtp7G+a4SrOH8tQDcAcwElQ0ghlBOx+UG4DyedElmsw3ANlAidBnyzuNxabQSea4DaJ1AdeoETfv8ApjLcfzrU650vokKyry+czBVvMkkEg9ZI7jCZIxm1KP8Aoo9o0tb7S0qYBq1FUEwOYSZMQtyZvjAZ7N0FLuqArzvKuVW7CwAvGnTaALSJxDP8BfOsXpw1RDL0X/7igk/dOWsoJB0SIg6DAgQfgmcIdWQaTsvi0jI0+VddzcEDVIhvTF442lp2I4MH/wDqCoqUpVmnm8RVPMNxAHSNQix26DAnGuIvmaLfcvE2B1WAuCYUBo0kbxc740GQ4TWp6NdFzEyRBJgQJhiTAAHaOveluIGifDanVVLkzv8AU/t1wv8AC7oErXTBu399Tb8h/fphrkKdhey2MXjckD1knCpiOu3X1i8f0w0+z+Y10jJurGbfi5v/AOvpilWjGlouzDTc2UWA/vvFz6YoCbDq3Xa37E/pgmqs3NlE26x+5/bFRE36t+Q6/lb54lJisiUlbdDI9rA/7W+uPU9sWabwdgIPzsfp/THtORvjPJgZDReOp/v6dfljY8J+09JkWnTVag2FOyWCliYa+wJ5dzbqMIOHZfVVSIsZPsBJ+cTivLUcvQqKHdqcryvEqjTALst4i4iANiRvi2DllsSS6MeL1lLGqaLIQAgUUmQRygFVIEqATBA1MRcY9pcTceVToBGoaWCoPxOzWUCCZFjHvhmM6ukUqT/xLxdF8otvUZzpp27kt0AbGbHECK9Pxxqpseeis+EFCtp5d6jreC3lPQRjQ4waTLuaS2aDKVq1ZKZTxNAN65CXUEwKNOoNTk7eI/LewaLP3pI8w5p2HmS3yM+1r/TAWTzlFgHBIXqj3I9AQTP12/KeeypqIPBfb4HBhrWUhQTpLQD6bxsYZJVXgWNSdMimUo0S2qurhgTA+GIJMXkQR63FsdQqJU8jGVUN5TBVm0yPYzuOhPbCbhX2YzSuHqkAIVKKK4hnAmG0JsDt3PcCS6/g6yggVqcrfSlMKuuxhQXUhZLb3tv0xncqemi3xJgtbLMRZdaMdLQDqsRB0m8AwQeoGCMjUgeG4ANyI23jtuIsd7mZnFVCpWap4Rkk7xBULB7EAiCYBvA3nDBckbS6FTtA5j6X09v6euGxZZ45JrYXjSj0Cz48ZNOoh6Y1IwPmH4WB3VrjsG9r56llmN2SCp08jKzRFiWF5PYx7Y0ufyFQDUqsSt7EE7X2M/l0F8ecLdKtMg0w6CATAGoX3aZm3S4B6Y1/kr5EpR6RhOtMVUeFBmGuox1ECNQM9NUhRG8+oPrg/Pp/CjSrTbURcxJ0AsYtqIsDc6W98Z7Ih/E0sreJqYBDILRI1E7qmkCWvawuRLN8rU8OXXxC3MdGmX+bc0gQAkkACZmcY5wg40+jJSmrHgzAZSSbhyR0P4Yt+IC0dR6YA4hw41hL0zUM+YaSQJ1RYgi43Hdh1xOllKg0h/DED/5Op6gqNwbSR7HDPJqoEyBIBEEbGw5o7jecJjgkty3/AFFXuLqjKo2ioAqogRvNIDCxtz3IBNgYjUbnGhpcUFTVq0lgNweaNjDdge89rYB4zkA01XSnVaCo1Mi6wV2kkahFoBtPsQqrcRVNUUiGkNyjmPwkx1EQCOu4OLKTg6ey8JmkZWHlI9ZEN+xt2xA126gj/Vb8jhVw/i61aJZdDEwAZJtMhgJmelxscX0uJB41AH4b9D77jGuLNCR8qrvb3t8uv9Mdw7NeC3MwCsOb0jy2F5uT7HEKvw/38RwHxPer/qP6DFMavR52KKejV5NTVAeeTeeh6fQfrglVEF//AFH6T7m+LftFUIzLUwT4aqgVPhUdguwHoMWZ4RpHr/txkltWSlHy6AnSAi9TJOJoJ+cH/H648c3P+j/acevsnv8A0GM0hKD+GlRrdnCBEYlmmJKlQCBcySBAv74BNVqynlZUAJss1GgkR2pixknmsdsOeD0wUrSAYVSJEwRUBBHqDecFZWgorVqYUBAFhIGkRRUiF2sST8zhoZfjho0wgvIq4hlj4NM5R3pIoWUWpBZzAEFbaywO5ve5wkXJ1g3NqLhtbKVIZgNxqM8kSLCNzF8aMqB/DwI+7c27+HSv78zX/mPfDEN5fcj5Wt7Y9CCuHr9gm/Lor4DmqWkNTlFEfdGmA3W2pbEbDUoPl2EmXBr6gURoWJYzciCYGk2sRNwbHecIMso8M+3+/Esu5BcgkEBiP/xv+w+mMGZeHoriakroIq5EhWIqsGZZ1NyrVBEXb4Dsd+hkwMQy1SsHEIp1R8S1dMQIYAkNzEEevffBS1C7OWJY3uTPwnv8sEZO7Sb6fEK/ykTBHYjvhKLJWVZP+IZwoR0DLEm7WJEODBNOYsNzfYYaJl2CursslTql237wt955pLAiSD1ydXMMKzAMwBoMSATBIqCCR3xoOJ0wRVBAgJWgRty0T/ub/wBj3ws1VBRbw/K16VMGpmVqEDyWiey1GhoBFjEm9rWRZv7StSr1CFWqEMPB0XB5lZZhmgk9wdLGwwFxGqVpqykqy07MDBH/ANtqsRcc3N73wVxTKomSXSirNCiTAAksyliY6kkyes40pSjtslOCps0OUz9PMU/EpGVmCCIZT+Fx36jp1GORyrQDGrtEn1giDjGfZByM0gBIDK4IGxAEgHuJxuao39NvTGuL9x2Yk2tojncw5t92ZUAygmRAlSokAwNyYi1sQy9Y8yOkU3AkqCCIiI9NzJFtWLtZGZIBIHhMY6TpbHzTNcZzBrAGtVIhDHiNEyl4nfHmyg3OST4aozlXTc8UqJ4jBachSthpLFrdTctquQxBHWQbKs1kabqJptyQ1wpAa4Nl2UkMINo9DOFPC8y7pUZ2ZjEyxJMxSEyesEifXBVJorL7Ux8ioke2Al5ZRz4WnL+IwNlWekDSgEBRFiJ1CPpMTi+nlGlhNyFN1YQ3ST6iDMdcE5dRrW3xAfLePbC3N1T4L3PmQb9CtWR7cq/+o7YCnK9FVJxWj//Z"/>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14354" name="Picture 18" descr="http://upload.wikimedia.org/wikipedia/commons/thumb/8/81/Do%C4%9Fu_kay%C4%B1n%C4%B1-3.jpg/260px-Do%C4%9Fu_kay%C4%B1n%C4%B1-3.jpg"/>
          <p:cNvPicPr>
            <a:picLocks noChangeAspect="1" noChangeArrowheads="1"/>
          </p:cNvPicPr>
          <p:nvPr/>
        </p:nvPicPr>
        <p:blipFill>
          <a:blip r:embed="rId5" cstate="print"/>
          <a:srcRect/>
          <a:stretch>
            <a:fillRect/>
          </a:stretch>
        </p:blipFill>
        <p:spPr bwMode="auto">
          <a:xfrm>
            <a:off x="5642075" y="4077072"/>
            <a:ext cx="2191457" cy="1944216"/>
          </a:xfrm>
          <a:prstGeom prst="rect">
            <a:avLst/>
          </a:prstGeom>
          <a:noFill/>
        </p:spPr>
      </p:pic>
    </p:spTree>
    <p:extLst>
      <p:ext uri="{BB962C8B-B14F-4D97-AF65-F5344CB8AC3E}">
        <p14:creationId xmlns:p14="http://schemas.microsoft.com/office/powerpoint/2010/main" val="3144803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93658" y="188640"/>
            <a:ext cx="6172200" cy="1143000"/>
          </a:xfrm>
        </p:spPr>
        <p:txBody>
          <a:bodyPr>
            <a:normAutofit fontScale="90000"/>
          </a:bodyPr>
          <a:lstStyle/>
          <a:p>
            <a:r>
              <a:rPr lang="tr-TR" dirty="0" smtClean="0"/>
              <a:t>4- Bazı adlar Mitolojiden alınmıştır.</a:t>
            </a:r>
            <a:endParaRPr lang="tr-TR" dirty="0"/>
          </a:p>
        </p:txBody>
      </p:sp>
      <p:sp>
        <p:nvSpPr>
          <p:cNvPr id="3" name="2 İçerik Yer Tutucusu"/>
          <p:cNvSpPr>
            <a:spLocks noGrp="1"/>
          </p:cNvSpPr>
          <p:nvPr>
            <p:ph idx="1"/>
          </p:nvPr>
        </p:nvSpPr>
        <p:spPr>
          <a:xfrm>
            <a:off x="1485900" y="1412776"/>
            <a:ext cx="6172200" cy="4911824"/>
          </a:xfrm>
        </p:spPr>
        <p:txBody>
          <a:bodyPr>
            <a:normAutofit/>
          </a:bodyPr>
          <a:lstStyle/>
          <a:p>
            <a:r>
              <a:rPr lang="tr-TR" sz="2000" dirty="0" smtClean="0"/>
              <a:t>Örneğin:</a:t>
            </a:r>
          </a:p>
          <a:p>
            <a:r>
              <a:rPr lang="tr-TR" sz="2000" i="1" dirty="0" err="1" smtClean="0"/>
              <a:t>Artemisia</a:t>
            </a:r>
            <a:r>
              <a:rPr lang="tr-TR" sz="2000" i="1" dirty="0" smtClean="0"/>
              <a:t> </a:t>
            </a:r>
            <a:r>
              <a:rPr lang="tr-TR" sz="2000" dirty="0" smtClean="0"/>
              <a:t>(Yavşan). Artemis, Yunan mitolojisinde orman tanrıçasıdır. Tanrılar tanrısı Zeus'un kızı, </a:t>
            </a:r>
            <a:r>
              <a:rPr lang="tr-TR" sz="2000" dirty="0" err="1" smtClean="0"/>
              <a:t>Apollon'un</a:t>
            </a:r>
            <a:r>
              <a:rPr lang="tr-TR" sz="2000" dirty="0" smtClean="0"/>
              <a:t> </a:t>
            </a:r>
            <a:r>
              <a:rPr lang="tr-TR" sz="2000" dirty="0" err="1" smtClean="0"/>
              <a:t>kızkardeşidir</a:t>
            </a:r>
            <a:r>
              <a:rPr lang="tr-TR" sz="2000" dirty="0" smtClean="0"/>
              <a:t>. </a:t>
            </a:r>
            <a:endParaRPr lang="tr-TR" sz="2000" dirty="0"/>
          </a:p>
        </p:txBody>
      </p:sp>
      <p:pic>
        <p:nvPicPr>
          <p:cNvPr id="37890" name="Picture 2" descr="https://encrypted-tbn1.google.com/images?q=tbn:ANd9GcS1z8opgbRZcAeN-leqzn487ryMGOtQO7xjmBJbIOTuG8Y2qn8h"/>
          <p:cNvPicPr>
            <a:picLocks noChangeAspect="1" noChangeArrowheads="1"/>
          </p:cNvPicPr>
          <p:nvPr/>
        </p:nvPicPr>
        <p:blipFill>
          <a:blip r:embed="rId3" cstate="print"/>
          <a:srcRect/>
          <a:stretch>
            <a:fillRect/>
          </a:stretch>
        </p:blipFill>
        <p:spPr bwMode="auto">
          <a:xfrm>
            <a:off x="1385646" y="3212976"/>
            <a:ext cx="2646294" cy="3450674"/>
          </a:xfrm>
          <a:prstGeom prst="rect">
            <a:avLst/>
          </a:prstGeom>
          <a:noFill/>
        </p:spPr>
      </p:pic>
      <p:pic>
        <p:nvPicPr>
          <p:cNvPr id="37892" name="Picture 4" descr="https://encrypted-tbn3.google.com/images?q=tbn:ANd9GcR7MmIZoZShV5Z9gyOxDw_nWdWh9SCielaql0kUbCc_nDksT93l"/>
          <p:cNvPicPr>
            <a:picLocks noChangeAspect="1" noChangeArrowheads="1"/>
          </p:cNvPicPr>
          <p:nvPr/>
        </p:nvPicPr>
        <p:blipFill>
          <a:blip r:embed="rId4" cstate="print"/>
          <a:srcRect/>
          <a:stretch>
            <a:fillRect/>
          </a:stretch>
        </p:blipFill>
        <p:spPr bwMode="auto">
          <a:xfrm>
            <a:off x="4301970" y="3212976"/>
            <a:ext cx="3186354" cy="3604238"/>
          </a:xfrm>
          <a:prstGeom prst="rect">
            <a:avLst/>
          </a:prstGeom>
          <a:noFill/>
        </p:spPr>
      </p:pic>
    </p:spTree>
    <p:extLst>
      <p:ext uri="{BB962C8B-B14F-4D97-AF65-F5344CB8AC3E}">
        <p14:creationId xmlns:p14="http://schemas.microsoft.com/office/powerpoint/2010/main" val="3626762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93658" y="1052736"/>
            <a:ext cx="6272454" cy="1143000"/>
          </a:xfrm>
        </p:spPr>
        <p:txBody>
          <a:bodyPr>
            <a:normAutofit fontScale="90000"/>
          </a:bodyPr>
          <a:lstStyle/>
          <a:p>
            <a:r>
              <a:rPr lang="tr-TR" dirty="0" smtClean="0"/>
              <a:t>5- </a:t>
            </a:r>
            <a:r>
              <a:rPr lang="tr-TR" sz="3600" dirty="0" smtClean="0"/>
              <a:t>Bazı adlar bitkiyi bulanın veya bitkiyi bulanın adını vermek istediği kimsenin adıdır.</a:t>
            </a:r>
            <a:endParaRPr lang="tr-TR" sz="3600" dirty="0"/>
          </a:p>
        </p:txBody>
      </p:sp>
      <p:sp>
        <p:nvSpPr>
          <p:cNvPr id="3" name="2 İçerik Yer Tutucusu"/>
          <p:cNvSpPr>
            <a:spLocks noGrp="1"/>
          </p:cNvSpPr>
          <p:nvPr>
            <p:ph idx="1"/>
          </p:nvPr>
        </p:nvSpPr>
        <p:spPr>
          <a:xfrm>
            <a:off x="1485900" y="2132856"/>
            <a:ext cx="6172200" cy="4191744"/>
          </a:xfrm>
        </p:spPr>
        <p:txBody>
          <a:bodyPr>
            <a:normAutofit/>
          </a:bodyPr>
          <a:lstStyle/>
          <a:p>
            <a:r>
              <a:rPr lang="tr-TR" sz="2000" dirty="0" smtClean="0"/>
              <a:t>Örneğin :</a:t>
            </a:r>
          </a:p>
          <a:p>
            <a:r>
              <a:rPr lang="fr-FR" sz="2000" i="1" dirty="0" err="1" smtClean="0"/>
              <a:t>Celtis</a:t>
            </a:r>
            <a:r>
              <a:rPr lang="fr-FR" sz="2000" i="1" dirty="0" smtClean="0"/>
              <a:t> </a:t>
            </a:r>
            <a:r>
              <a:rPr lang="fr-FR" sz="2000" i="1" dirty="0" err="1" smtClean="0"/>
              <a:t>tournefortii</a:t>
            </a:r>
            <a:r>
              <a:rPr lang="fr-FR" sz="2000" i="1" dirty="0" smtClean="0"/>
              <a:t> </a:t>
            </a:r>
            <a:r>
              <a:rPr lang="fr-FR" sz="2000" dirty="0" smtClean="0"/>
              <a:t>Lamb. (</a:t>
            </a:r>
            <a:r>
              <a:rPr lang="fr-FR" sz="2000" dirty="0" err="1" smtClean="0"/>
              <a:t>Tournefort'un</a:t>
            </a:r>
            <a:r>
              <a:rPr lang="fr-FR" sz="2000" dirty="0" smtClean="0"/>
              <a:t> </a:t>
            </a:r>
            <a:r>
              <a:rPr lang="fr-FR" sz="2000" dirty="0" err="1" smtClean="0"/>
              <a:t>adı</a:t>
            </a:r>
            <a:r>
              <a:rPr lang="fr-FR" sz="2000" dirty="0" smtClean="0"/>
              <a:t>).</a:t>
            </a:r>
            <a:r>
              <a:rPr lang="tr-TR" sz="2000" dirty="0" smtClean="0"/>
              <a:t> (doğu </a:t>
            </a:r>
            <a:r>
              <a:rPr lang="tr-TR" sz="2000" dirty="0" err="1" smtClean="0"/>
              <a:t>çitlenbiği</a:t>
            </a:r>
            <a:r>
              <a:rPr lang="tr-TR" sz="2000" dirty="0" smtClean="0"/>
              <a:t>)</a:t>
            </a:r>
            <a:endParaRPr lang="fr-FR" sz="2000" dirty="0" smtClean="0"/>
          </a:p>
          <a:p>
            <a:r>
              <a:rPr lang="tr-TR" sz="2000" i="1" dirty="0" err="1" smtClean="0"/>
              <a:t>Abies</a:t>
            </a:r>
            <a:r>
              <a:rPr lang="tr-TR" sz="2000" i="1" dirty="0" smtClean="0"/>
              <a:t> </a:t>
            </a:r>
            <a:r>
              <a:rPr lang="tr-TR" sz="2000" i="1" dirty="0" err="1" smtClean="0"/>
              <a:t>bornmülleriana</a:t>
            </a:r>
            <a:r>
              <a:rPr lang="tr-TR" sz="2000" i="1" dirty="0" smtClean="0"/>
              <a:t> </a:t>
            </a:r>
            <a:r>
              <a:rPr lang="tr-TR" sz="2000" dirty="0" smtClean="0"/>
              <a:t>(Alman </a:t>
            </a:r>
            <a:r>
              <a:rPr lang="tr-TR" sz="2000" dirty="0" err="1" smtClean="0"/>
              <a:t>Botanisti</a:t>
            </a:r>
            <a:r>
              <a:rPr lang="tr-TR" sz="2000" dirty="0" smtClean="0"/>
              <a:t> </a:t>
            </a:r>
            <a:r>
              <a:rPr lang="tr-TR" sz="2000" dirty="0" err="1" smtClean="0"/>
              <a:t>Bornmüllerin</a:t>
            </a:r>
            <a:r>
              <a:rPr lang="tr-TR" sz="2000" dirty="0" smtClean="0"/>
              <a:t> adı)</a:t>
            </a:r>
          </a:p>
        </p:txBody>
      </p:sp>
      <p:sp>
        <p:nvSpPr>
          <p:cNvPr id="13314" name="AutoShape 2" descr="data:image/jpeg;base64,/9j/4AAQSkZJRgABAQAAAQABAAD/2wCEAAkGBhQSEBUUEhQWFRQVGBgXFxcXFxQYGBoXFxoXGBgXGBcXHCYfFxojHBgXHy8gIycpLCwsFx4xNTAqNSYrLCkBCQoKDgwOGg8PGiokHSQpLCwsLCwpNSkqLCwsNikvKSwpLCksLDUsNiw1LCwsLCwsKSwyKTIsKSksKSk1LCwsKf/AABEIALcBEwMBIgACEQEDEQH/xAAcAAACAgMBAQAAAAAAAAAAAAAEBQIDAAEGBwj/xAA9EAABAwIEAwYFAgYBAgcAAAABAAIRAyEEEjFBBVFxBhMiYYGRMqGxwfDR4QcUI0JS8XJDYhUzgpKissL/xAAZAQADAQEBAAAAAAAAAAAAAAABAgMEAAX/xAApEQACAgICAQQCAAcAAAAAAAAAAQIRAyESMUEEIlFhEzIUI3GBseHw/9oADAMBAAIRAxEAPwDzZlZr/iEHnt7Iig9zHST67JbVENtryRXD8TUENLC8HYC/osTVo5e5bGxqNLcw22CgMIK7fC4CNzt1CKo8BlrjIE/C0kjxTvHlKg6q2MtOcrSW9SL5vWVlcuK0I1xA6vZ0gTTeHHkRl9jP1SypQc0w4EHkRC6GhUOiJrYZtUQfiHwn7dCjHO1+xPkVcIpmlRmYzuBHSNOqbdquyIosFam9rmkNJEgGDFxJ8Vzsuf4zVaKVINc7vBmztIAa2DAykazfpCHqcarVsjar3PbSblYCdG8h+qbg753/ALC7siptCk2hIn5ItlHIJmSnsYGqMghaVh0Pl9/NVnVNEFGhb3VprwZ5Ko7qdKjnIHv0TS62cEvqh12mQdwqRsE1/lGsY5tMlrhBaC0kukiQDPhsZ0ul7KlQmMxtrNwBuTKgpDWF0MNTLCSTykdfNAYnABoJaS4cjqPO2oTDDlps203vof0UGMJcWgTskVp2c42LWMWEIisyNQR1VJK1pprQlURIWnKxwUSLLrOMpfb6qIpF1hy/VZTqETHLlKJwLrjWGwYG5kRPqpybGgrGXZ7KG5bPg+LYc9SJInpKG7Q4oF5a2wtPXl0VJL6dV7WDIHgG8mLc46oTESNfc39VOEbnyf8AYrl07ZXRpTePNHcOa0Nc4kZnGAJuGi5PulNarJ3/ADyUA+PWy0SXJUSczoBXEWIPr9VrJnHidbk25PkkVN5CecCpBziYkAXHoVmy4uCsCZRjQ1jGwRJJsNgNzzul4qJlxjJlzCM0wP8Ajr6JSDZUx/qFrZYwAzJiyExNHdoMc0QxbbUhsHSfqqrQBWQsRxqNN7D0WI8jgynwrO8SwtMgCDLXeZtZMOGuyFwcAIgAgGPMSqKZNrnVM2Vjk3kb85WL8rlpjrJaoynW5EancR8Ji+10D3ctkCIP1AupYmpDC6xLSNWtM+RnVW4pgplpafA8SG7EHXI7/wDJ5Iumq+R6TjSAyfNGYaohjSgwVawRdTW0ZSvi+FzQ7y+Y/b6JXgsE5+YM5fVdGfExw3i3UaJZgG5Kc7zf9FXHLXFjx2X060U2tDYyCCTEk+XIKtzvdFnCxSDoN3a7TGnVDQmu2UfZTSb4o56lQqCCQdlYWwOv0/39FKtTzNkaj6fqmTpgYKDqmWFoZWD/ALpP6JYxt7apliOINEAA2AB20EIZG6SQB5xzFU6j6ZptykU2MeNBmYMsj0ASnGM8JAF3DXpdF1QCA8aOAKX4uqRePDpdQScp2dCO9EaWgOlkXSrGmZEE+YmUPFvMLb3aH8/LqkqarwO38Fz6fem58R3+ggaJU5hGohMqL4cFW9j6pdDZLJzH/tG8IYp8fayYCSogqSsoUi4kAT0WkKV9GqVEukAEk/qEc3Cupho5nxATYzAn2K3wrHHDVc8ZnCRl1vt67q59atiMxLg1vxHnpbos2Tly+vkpGDW3oE4mYeZBDgIlKaqJq1UK5aoQUY0Qbspe1QeL9FcAouYqpCmNTXs7xN9KuzI5rZIBzRljeZSsBXYSoGvDiJgylyxUoOLOOu7bcOaKrnNYILQWw2BmdrA05lcTK9R4TVp42pTp1j4HNInQg/2jyMlcjx7hJw+Lq06Tf6dNwaC8Q4wB9blYfSc/xe/taLN8hCyiYk6XQ1c/JOcU2QktVkLWtnUDFaV0LETjoGiwRtDSFQKdh0V9BeSnoiDYunLCDpIS+TEA2Gx09ineMADXGQDy85GnNLaWHzOA53/Va4y0UboJpP7wAEQ8C0f3Dl1AWmt2Ua/hdI2IhGvIJBgNLpI5efQypfYKtWV0HQpMDS8U4gZpzbwbwq6oLTcQrhT8QMwDlvyEJ0ldnQ07Y67WVKYaynRbFNplrr3kCZ5mVzAH55rp+0HGg3DMwlMte0RUL4IdmP8A0z058oXNUtQmjBY1S/6zolddtx+aKuiCTY+d0U6nMfnNRZQLWkndGT0OUVGgHNoTaBz5oOsPdHbHqPXVUOangrWybIUAbCTb67phimZ6PmLn0Q9Nt/zdH4Q2IK7IqicuxHR4g5kj4htO3RM6eIa9vhN9Y3GxQHEsN43QNDf1Q1CoWOBCRbWhk6HFJ/55pnRrNbSc4tu/ceVkpYCbtFj8irq3EBlDLWvsNVKWJzKLG5F+N4YKJir4X2dkkEw4SAY+E6GNboKrjCbCw5D9PuUWzDjNmN7DW99yo18EHGRAPLmtKkuijkoKol/DAWycokgtOa9nCDfUW3ELXEcY2nRFKnEn4iNuQlS4rjWvJDZaQIcQLExt1SLu10YOdcv6kJTb7IOUCFcW+ywMha0iRW18Gy0WKYboTzWxfRFLZxSQt5LKZao+XJc0cdB2ZxBzBocQ53wkagjQTzt9Ey7T0Sys9rs4cDJa8yZIBJJHPX1XK4N7mnM0w5pDgbWIMhdJxfF1cVOKqAQ4hpc0Q3M0AR1tKyOFSbHQlqNslGLZCcVSk+NN1RFECLFEuWJjjsasWAOlunVZRalodlrPJu0zMcpsQmmG39/TVeTPG4sk0DY6k4vMacoWsLXa34gQekiFvCVi8vv/AHCPKUwoUWuhsSSYlauUV7WivtfYFi3MdBa4FWYW4jk4GeQ0PpomXGOz1OkWiT4mztYzEILCcPYDZ5Bgj0KVKDWmGMY32b4plbXdTb4mEgCL6gXahsWx2HqBrg4EWe0ggi8ix3ghXYXhj6VRlSlleabmuA1HhMgHyRnbHtC7GOa6phwx4EOc1xIcNrEWjqrY8MVGrsb8daFlZ+d06yqWiCh8LWyOgzCZVqImRp1B89kjh+PRPjRW6wnyt5lBtMWnNz1j0RuMfDABre/1/RATGiMVfYJOtBYw7XU+Ttpm5ufSyEeI6K3vLR0/RYRKqo0I2VtKNom3VLqeHfngCW6ztB80wDYA3+n7pZ7RWGNy2VV2S4nWdVSMA0eIgkbTp+6atp/08x1NhMbakDyQjqlo3+3LySJpdFXwh9sCqY4QYEQLdemyWYSlNSXXiXOnkL/p7puMG18gnLbXYcpQw4c4UXub4rhpILfh5iTJkwLcloxSVP5DCTntmuBcSJLmvOkuE9bjpdGVeJXin7/olWH4cZ6/JO8Bwo8kJxipWDhbI1Z7sSB13Pl5oOE14nQADfFJAjKNvX2S8hUx7RmnqRS1srVRtlY0KLhdVQhhbZUhiKhUs1MI+QEAovZyVlRm4WiV30EradehTHh1eacCYBkg6ZtJjogqLy11twjcC9pbDREfPzWbJ2PHorxLkoxbwExxj4SqseaI6Kw1bU+75kD1WIWjrGjkxNJxw8jUjL84/wDqgHBW4esQDChlja0BjXhWLccKWZQA18kx4iXWueSL4VXFOswvFi4C/tKWcLxI8bSYDo6WOvsugxFOlmpVmvFUZyH02m4DQCHHkFmcG5NAHfafhJexz6cuFNoLjEWK41moixNunmvRcNjw+lUdFTJ3bs4i5bBAueUrzxogOdsBb1sAkxwpbBVsa9nsHmqskyHVBbmAYXpHbjh9IYZz+6YXAgC0G9rRE9D5rmv4XOpud4x/Uy+AEcviPVdN2r40DhaoptzgCHVLd2y8WP8Ae6dm+pC9TDF8JMdatnj9WvSeS11ItItI/dVYThuUODXAkn4ST9FZhanfCob5xp9Qf2RVBjHs8VnDW2vRI9KjUny6BONYt7msbUaxuQR4WgE8p3sIHLU6kkqAP2Cc4rAsJBc4wPy5KH/8Sp07U2ief7lTWtEZYadydA7cI6JNh5/p7LJA2k+f6InE4n+kS74nmAOQbcn3+iWPqXn8/wBJ7BJwh+qt/YRjKzi3wGLgHyBtb1j3RdChmPpJPTU/nNDYYyY9fa4+iO+FuXc3d05fdZ2yfOUtyN5pOlhYdEtrhwcRGiYNKzG4mlTaHP1Is0XJjfyHmjh3KmNCpPYoGDc7Uphh+FlxsLCwQVPtXTDhNIhvm72mNk0qcRc8CDDTs2w/U+q0ZJOPaLOUYouOHp0my8joLn1Uq+JOUZBladD/AJev2S+Pnsiu/Ia1g+C5AN4O6z8+RN5G9FeIaMkxpFyb+cBAVAmZote3WADcb80uqa2FvyFpwu1RCXZBrbKkfEiXKlgutXkUk82VBbDldUOnVRqjdBnGFDmxhXMfZaqNsj2cRbmIIbyR1GnlaB+ShsLgKlQOLLQ03mIRQYWtAJkjUlZpbkOuhbjT4kvqi4Hqj8ZZyArmOqI4PUqSSsUMqxDiIP2O8I5rdKpeOaqMgDosw9KXA7apX0OFZUDj6hZoYzctY5IrFV8sRqSg6wY+tD3FrQLkXU12Cr0dJ2c7aV2UjTdLmBpbmuSGnY8wFXS4lmdki2YGNzyROB4hhi0NbRqANsCYg+esrdCmA8uaAJ0kCR6BSXG23GjTHCqs6bslghUxA752VpDpAOUREw87i1xout4j2jwoaabGnEGMrWgDuxaIECPYFcnW4C5lPva7hES1jfkLWC7vhuOwdDDNrDJSa5s7ZzzF/E4zZa/R5ozi1ZNqC03Z487Cfy5IcHNJOhBB6XTPCU6JpF7qkPkBlMDWblxOwEH1hDdr+JnGYl7qTcrCQQCWyYAGYwbc0NnAGQG7RJMWjdSnKm/I8c7qoqinjJBJDb6aDTp+bJTh6OZ17AXJ5Dc9dgn+La3I2NzPWUlxhDGhjerjzOw6BJG/JLInfJkMfis7pAhoENA2aNAhtlhUqbVVEew3hkA5zo3TzJ0H39EWy5M63lLqtQCGjQfMnU/ZM8MCW5tjv5jX9fVRmtjPWjUpFxOXVXZgRFoO0J6dfVdF2o7DF7GYrCf1WFjBUEEOlrQ0vjkYuNro4JxhP3eRsS2eX1qYhOeCk9zB2cY6KNfhJJGg5o6jSDWgDZX9TkTjSHm0TTfg3AqmJzCmwuyDMYI0PXVJ4uus7F44UajHEuDXHK7L/j+kwscavfRFiw4KKkhuU6EfslOMw2XNPxzfy1MdV2PaitS/mHGiTlidNDvEpNj+5fhWZM38yXu7wG+ZsGCPlp5o+nuMmr0Kc5NlWwSicThSw5TyBPlOyHaLr01K9gI1FqoLK7E0C2JETBHmDuqpRTsJTNpHqszLAYJC0uOPR/4acAJwuKqVGgsqU8rTIMFmaQRsZylcdiacWXVfwsqPf/MUg4imWhzhPhF4J8ik3HKVNryKcwNyZnos+TJeTjXjv5CjleIiCCgKtOTrKY8Sbol6ZDszSyxSBA1BWIgGnc5tvYK/B4EtEQTKjVxzw4iQOgCCq13Zi4ucQCDF9N1HtFvZ9svxWFDiCSRlOkX+eyjUqU6Zktlx/wBb6LVfEZ2SZADrHmCNCFvEYfMxp/xEE+p+yDlS6O5qPS2W0Me90kCGtF419074Mf6YJ1JJKC4c5raZywQRr90XS8NINI1+myzZLar7ElNuO2NeN9onPORsBjYAM5pjfkEhdWJNzJ6rHvUGiB11T4YKKpEXsnSeWmRt9f8AX1VlN4mN6k+msD3VDXjmPksxWJyMDgL6TuJvZVkimNU99DAUZoiYLmgifPkgjgM9Iu3vHyRuCqZmO5SCP/UP9obAPPjb+TolZbN0jlq2KMmNAh6eIcHTJ90wr4MtJG4+aBfSIOi3pRoCjSG7XAgEbplwmv8A2Ew0mfKYIv7/AESrCU4YOaIZZY5LszvTGtETVA8/ovQOzzKlSk6gHgU3yTz82g+a5TgPCX1Wis1s5nd0Ij4zBvykR811nDcNWwten3rC1uceLVsGxuLbrO8UnJOteQX8HCcRw4ZUe3/FxCChelfxM7OSG16bQNQ8AXJJ1Xms3XSjxbj8B6MAXQdn2mCTpt1SOAG5j6I1naVxbTYWBjARmy/EWyJk7GFN43ki0nQUn2POD0mVMYKbm588iJgTEy48gLqvtPwJuFxJbTfPhDieWafCPJLaHFe5x4OEHeDOO7Bm5eMpHuV6BhexZeH18WM1VwJyNNgec7lbMeCsfBdp9i8t6PPnYUVGd665DS2PO8Fc9VplsEiA5dvju7p0WkREmANT1XJ4qrntF5t5eQWb0+eVtPqwgNR5O8wLKGdX1qV4bJnTn+aoYhekmvBxCprKxxWyFEFGzjpuz2P7vD1BTJDqhAqXHwtkgDkDN+gUcbUDgCIJuCRpPJJMNhHvaMmpeGjSZdyC7/jnZX+XwFE5AHNcWvdM5pEgx7rLx5Ze/H+Dq8nnfEm3CXkJ5j8C8tzhpLRYkbE2EpQ6nsqxaYWVhg3WLb3XWI7CX413iEawFE1CNdfl+6LxNDw9ALoZlHMNfRRi9DJjrthxWjX7n+XphmSkxtSABmeBc216pfRlzAIJtfpCowVPMT7Qu0452FrYfBtrOIg5SWiZGbSekhCVytpC9HIcLoPa/KfhNrkegHVM6lYz5cuSAweEy1CfIwFeXwFLI7kKzZfdDVsVrNgLdSrmofFUAR5q2Gr2Uwq2QffRM+D4EYgd06o2lJ+N/wALY0n6eqRMdldCd8Io2M/3T9FTM0lZXLVBtCi6m59NxEtbBIMiWkiQdx5oLB1orubs4GPqPujKLtWP0Np5fshWBrXw62QyD5LPyTQsnygX1qQOoQ1XAtyyBeUaRqoFsgjyt6XS8mtIkpOqFvdluqlTpotqw0IuE0Z/Ip238KOJsbUqUqhAzZXsk2zNkEDzg/JeqvY17YIBB9Qvnak403BwkOBkelwvauxXEu/wzak3kh7dg4fSRB9Vrx5JNpeBovwOsXgW1GFjhIII9CIXinEuzb6eKdTFOpll2TwkksBsbar2+q85SWxMWmY9Uu4c1zaTqtdwe8ySQIAbs1o5fVNlxwl32GSs8KxNFxcWxGUe37oLu3NcNwurx1D+tUqNGpMA35ojhvZcVMI/EPIMTDQYNt150E56Xgm5WhV2ONNmMFStmimMzY/zGk+S7nH/AMRcxc2kzwZCCTqHG0jovPXAizQZPJX0RDJ5/Zc/USgqQaoC4hiJdGwsl2Yk2V1Z11Gm2NUqTrQAgvAZoc3PyO3uqcTgLW+I319wrMMx9SqGiwBkne3VE8Sbcq1yxpR8lKoQOasAR1bDgjNNz/b5jVCimtUZKSAdL2Fpt70k3c2Mo2k2nqPuvTO3uDc/D0aTLlzwAOZheYdiaJOMpAEAOMGSAI1Ou693rYUOcwn+wkjqQW/dNix1kc38UFLtHlnEuHuwdOpTsXBoPMS4a/NebVqcOM6r2T+KdANph8E5gGmJsQZBJ6HTyXkNdl+e6zwx8Jy+2I9APdTdYrSVitsFl9avmlpv5aLo+zPDcPToufXDu8dTqOafiaWwQNNHBw+a4/FVmF2anOgmRF024tx3v6VFrWBhpsg5YGY7nykAW5yo4mkOKsPiiyu6o24DpjmJXqHbT+IAr4SnSo37xgNXwmxt4RI1ndeQHEuDpnQ25WT3GY8v13XSm4ql5OdE8ITLrf27+iwq/g+Ae8PLBIawuPSRf5hU1NVm8iyMYVj2cwtsUyYVEC6KKeEbMkTHNMcM7xBDNCIpoTbYG2+ydVvuPogsfQzNt8Q+YTGufEUM4QoRk1somWYapmaDzAVwbcKulUBNhFlc4WVG7ADhnuFJi3UGh5/ULY5oWEZ0XNNItcwS42ebER9U57GcXdhKxGUvpPgED4hH9wG8CbLnW/AJveUayvJsjjyvG7Rx6u/tXhiWjvW+Prp58lPtPVyYOqRaG29xC8lq03Wfct0vsQun4p2hdisNlkMDQMzRcuI+3krS9VBJuS2zuTemLuxmOpsq1a1eoAGMMNNy4nkOdvmqMZ2xdiwWtaylTB2GpG0pLiXTla1pEG55+SrfjHNpGgA3KHl4y6yeZ8pVMMuUHHoTi30d7gexNINznEtBgF/wQ3MNyTb1XCcU4gwOLGHPEiW6dQd0ue+k0Fzzmd/i3cnWXaBHYJ7alOWtDNZAMnykm6nljhXgrUU9sWfyhdBqENHK8n0RmHwzMwDW5id3bfnVUUmFzuZldt2U7MkvaXi5gkHZoIMdVCedpqEdWK5+EJ//AA/u8U9uzAD/AO5oIB90HxVmpTjE1hUxOJqA2NVwH/Ftm/IJXjxZNO+dMaTtnPtBL2gdVKphy11gIM++4E6ovheGBrPnZojqTos47Ta4AGWguGVw2ftI+6eE2pUgLbonwN7W4mkagBYHtzA6FpMGfRe1Y5pwbO9pZnUmxnplxMNNs1Mn4SLW0PlqvIa/CB/LtrseHQctRujmO2Mcjf1C9e4Fj243AA2lzDTeOTgIP2PqvUxvQUcz/EziDK+Ap1KTwWd5caGYNiOY3BXllKgagdlBJY0uNv7Rqfmn3EaZh1MkgE6TbM2RMLpv4Xdmg5uJNQWc3uR0ddxH/wAVDU50I9s8uyrEdxfCClXqU2klrHuaCdYBi6xUeJoHFnP0GyCi3Yc5SY0Czh9ISZ2CJo4vMXt2ykN+S8zl7qCIntumjBYSqsPQzVATpKbcSpiBtA+6bJNKVHG8OSCACQCDMHURvzUC1S4eS7KRqLFTrtgmeak3sDMphThRpOhENG6eICqm1EU1BjbK0FdIBPENvOxA94CocJRFR176EBUlt1AZE8O23miHixVFDX3RLHBzZG/yPJNYShwt0utAKzKq6aJwUxtgrKLdfK62GfgWcPxzQ5+am5wghtwPFzIiYU4RlNujkm+hhh3zTc2bWPqENSxwpuFs3l++yb8G7L1sSQP/AC6e5g7fUqh3D+5r92Bdjw2ed+e0q0sUYxTnsLSXYm4hUcXEvGQf4Cfa/wB0nfiS6f7W8h9zuvcOI9lcPUe+viBmJbeTZoA2jfzXiz6TXVS0fCHacwteSPBUujnJ9dAWIwGVk/5XCK7OVB428779IXpf8QqrBhKVIU2hxa06DwAbDrp6LzfheELa9gYIMfm6yZKTcbEO37B9nWuL61QCGy1g/wC7/L0Fk/x1U4Rpqmzcrg083Fpyj3hKuB8cZQoVQ+758DR01PlK5jjnFquKIzO+GcrQBA5wF52PE5+pU5vS6r5vyVXF0l2VcEfmY/nm97KGM1V/B8Pla7zgqrFDVejN3kdAnqQLgqQ8Z5uHyH7p5Q7PnEYDGOHxMDHs/wCTC5xg9JSylhXMkPBBJB9HNBB9l6X2V4S+jhWkljQ+XOkElwdZrSQeR/JWj0yf5d+AJ+5M8zokVGNeNHgT1/2CEXwLtBWwFQmmM9N3xMOltxG/mqqWCNHEYnCusaby5n/EmRHy91Ko2YPupuUsM2kUktlXEsUKrnvbYOcSBuJMwU97KdoHYU6ZmO+Jv0I80kqU5d81JjoKDytPkifkVdpv6uLrVKdN4a95cLc9dPOVicl3n81iv/GzDbOGxGUWbN/ooYWnclEfypIBA3j9Ewo8LAFzfl+6yNqKFFdJkFF1RmtKOZw5g2J9bfJXOwrDtHQqUpq7BYH2TwuepUbMZGl/oCAY91mPHjkCxRNHAhtUva8tBBBEag2KzE4QuLo0BloGsQNvRNzi2mjgBqNpCyE7si0IqmJV0A03Uqa05sO6hY5FgCK7f6bXDzafqFTFo9kTh2zTg7z72j5qhoWZjGUdUPWrmlUkaOuR+bowC6ljOHGpTzCPBrdosY53PouSbCbN25hcH8utYVgNQTYalTouDWwL/wClZRpwRI/OqrwpXPSHUfLLyJPh05m3yXXdnuAtaxtWznk6f4j7Lm+HYU1Xw3a++ylwrt6aNUltMPafDBJBtupOVxaiqR1+F0ew4TDhjYbYa+64rG8LNXiZbFszXnoACV2HCOICvQp1W2D2h0cp2SfDUi7idRw+FtMAnzIEBepkipRivtHSSM7ecUFHBPAPjqDI0b31MeQleK0aBJJGouvTeK4oPxbu8+EEtE3gBAcG7Gd9ic8RQzSTpI5BYJeoefM8cV15Ekm9kodi6tAVr5sjTtZZ25p0qFYZGhpawAAc7kfZdtxSrh8MBVe0AtENgXMbAfdeS9qONHFVzUIyg2A1hosL7lNkwqMXGTttnVQDQxJLjJmVPL47b6oVjCmVLg1Xue+LSKYIAcbZibQ3n1U8eL32gwXuQVw5kNJ8rH7ITF7pjgP/ACx6iEDjQg3/ADGNk/YZ8bxrar2wIDabGA88giT+clfhu19dtFtOQQ1wcCbmG6N8xICB43ig8McBlim1p8y0QSlNOpDPdN+WXNtMVBvaHipqYiliy0NJ/pVQNJ2PsQfRXPZBI2+xS7DYfvKFZm9nDqJ+yL4dXz0mHeMrurf2XZJOXuZV7gmReLnyUFOqIc5Qlc+iUuzRKxZCxKKL6uFNJoBsVScSAtLEXFOzmabiQptxAWLFCSFJCstsrQVixCKRxPvMwvcLBRgCDPyWLFSEmpUFFTwSVCoVixamcwvOKdMFxjf3UaNDM0uFhMif2WLEsFS5GjDBPbMYxgt4j6wEfRADQcoiSDzuLGeqxYp/llaBGT5A9ZwDzH+raBG4f4fSVixSztt7Em25m+E9oDSc6PC4giRfY2XIUn39VtYmXVCno3YDte+lFB4zUyfDzaXHTzEn5r1ChhQyY1cZJ3JK2sXo+kk5R34HicphezbqmIe+pZmYxcSb/JdQctKmYs1g+QWLFTDjjjg3HthSPJ+0nFn1XFzzr8hyC5+pEzE+SxYvJi3LbJM7PsH2dp13OqVWAtZAAmxcefkE/wD4iANwbGtAA7xoAGlmvMfJYsXr4YpY7RbGjkGcNNKlTef+q3OPz2QGPpHfdYsXkz1kYsuzeJZNPoEnjwx5/RaWJICjTs4fE/zb91VhW93XqU9j42+mvyI9ltYq/JbFuMl9FoEyqogrFiYhIwOWLFiUB//Z"/>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3316" name="AutoShape 4" descr="data:image/jpeg;base64,/9j/4AAQSkZJRgABAQAAAQABAAD/2wCEAAkGBhQSEBUUEhQWFRQVGBgXFxcXFxQYGBoXFxoXGBgXGBcXHCYfFxojHBgXHy8gIycpLCwsFx4xNTAqNSYrLCkBCQoKDgwOGg8PGiokHSQpLCwsLCwpNSkqLCwsNikvKSwpLCksLDUsNiw1LCwsLCwsKSwyKTIsKSksKSk1LCwsKf/AABEIALcBEwMBIgACEQEDEQH/xAAcAAACAgMBAQAAAAAAAAAAAAAEBQIDAAEGBwj/xAA9EAABAwIEAwYFAgYBAgcAAAABAAIRAyEEEjFBBVFxBhMiYYGRMqGxwfDR4QcUI0JS8XJDYhUzgpKissL/xAAZAQADAQEBAAAAAAAAAAAAAAABAgMEAAX/xAApEQACAgICAQQCAAcAAAAAAAAAAQIRAyESMUEEIlFhEzIUI3GBseHw/9oADAMBAAIRAxEAPwDzZlZr/iEHnt7Iig9zHST67JbVENtryRXD8TUENLC8HYC/osTVo5e5bGxqNLcw22CgMIK7fC4CNzt1CKo8BlrjIE/C0kjxTvHlKg6q2MtOcrSW9SL5vWVlcuK0I1xA6vZ0gTTeHHkRl9jP1SypQc0w4EHkRC6GhUOiJrYZtUQfiHwn7dCjHO1+xPkVcIpmlRmYzuBHSNOqbdquyIosFam9rmkNJEgGDFxJ8Vzsuf4zVaKVINc7vBmztIAa2DAykazfpCHqcarVsjar3PbSblYCdG8h+qbg753/ALC7siptCk2hIn5ItlHIJmSnsYGqMghaVh0Pl9/NVnVNEFGhb3VprwZ5Ko7qdKjnIHv0TS62cEvqh12mQdwqRsE1/lGsY5tMlrhBaC0kukiQDPhsZ0ul7KlQmMxtrNwBuTKgpDWF0MNTLCSTykdfNAYnABoJaS4cjqPO2oTDDlps203vof0UGMJcWgTskVp2c42LWMWEIisyNQR1VJK1pprQlURIWnKxwUSLLrOMpfb6qIpF1hy/VZTqETHLlKJwLrjWGwYG5kRPqpybGgrGXZ7KG5bPg+LYc9SJInpKG7Q4oF5a2wtPXl0VJL6dV7WDIHgG8mLc46oTESNfc39VOEbnyf8AYrl07ZXRpTePNHcOa0Nc4kZnGAJuGi5PulNarJ3/ADyUA+PWy0SXJUSczoBXEWIPr9VrJnHidbk25PkkVN5CecCpBziYkAXHoVmy4uCsCZRjQ1jGwRJJsNgNzzul4qJlxjJlzCM0wP8Ajr6JSDZUx/qFrZYwAzJiyExNHdoMc0QxbbUhsHSfqqrQBWQsRxqNN7D0WI8jgynwrO8SwtMgCDLXeZtZMOGuyFwcAIgAgGPMSqKZNrnVM2Vjk3kb85WL8rlpjrJaoynW5EancR8Ji+10D3ctkCIP1AupYmpDC6xLSNWtM+RnVW4pgplpafA8SG7EHXI7/wDJ5Iumq+R6TjSAyfNGYaohjSgwVawRdTW0ZSvi+FzQ7y+Y/b6JXgsE5+YM5fVdGfExw3i3UaJZgG5Kc7zf9FXHLXFjx2X060U2tDYyCCTEk+XIKtzvdFnCxSDoN3a7TGnVDQmu2UfZTSb4o56lQqCCQdlYWwOv0/39FKtTzNkaj6fqmTpgYKDqmWFoZWD/ALpP6JYxt7apliOINEAA2AB20EIZG6SQB5xzFU6j6ZptykU2MeNBmYMsj0ASnGM8JAF3DXpdF1QCA8aOAKX4uqRePDpdQScp2dCO9EaWgOlkXSrGmZEE+YmUPFvMLb3aH8/LqkqarwO38Fz6fem58R3+ggaJU5hGohMqL4cFW9j6pdDZLJzH/tG8IYp8fayYCSogqSsoUi4kAT0WkKV9GqVEukAEk/qEc3Cupho5nxATYzAn2K3wrHHDVc8ZnCRl1vt67q59atiMxLg1vxHnpbos2Tly+vkpGDW3oE4mYeZBDgIlKaqJq1UK5aoQUY0Qbspe1QeL9FcAouYqpCmNTXs7xN9KuzI5rZIBzRljeZSsBXYSoGvDiJgylyxUoOLOOu7bcOaKrnNYILQWw2BmdrA05lcTK9R4TVp42pTp1j4HNInQg/2jyMlcjx7hJw+Lq06Tf6dNwaC8Q4wB9blYfSc/xe/taLN8hCyiYk6XQ1c/JOcU2QktVkLWtnUDFaV0LETjoGiwRtDSFQKdh0V9BeSnoiDYunLCDpIS+TEA2Gx09ineMADXGQDy85GnNLaWHzOA53/Va4y0UboJpP7wAEQ8C0f3Dl1AWmt2Ua/hdI2IhGvIJBgNLpI5efQypfYKtWV0HQpMDS8U4gZpzbwbwq6oLTcQrhT8QMwDlvyEJ0ldnQ07Y67WVKYaynRbFNplrr3kCZ5mVzAH55rp+0HGg3DMwlMte0RUL4IdmP8A0z058oXNUtQmjBY1S/6zolddtx+aKuiCTY+d0U6nMfnNRZQLWkndGT0OUVGgHNoTaBz5oOsPdHbHqPXVUOangrWybIUAbCTb67phimZ6PmLn0Q9Nt/zdH4Q2IK7IqicuxHR4g5kj4htO3RM6eIa9vhN9Y3GxQHEsN43QNDf1Q1CoWOBCRbWhk6HFJ/55pnRrNbSc4tu/ceVkpYCbtFj8irq3EBlDLWvsNVKWJzKLG5F+N4YKJir4X2dkkEw4SAY+E6GNboKrjCbCw5D9PuUWzDjNmN7DW99yo18EHGRAPLmtKkuijkoKol/DAWycokgtOa9nCDfUW3ELXEcY2nRFKnEn4iNuQlS4rjWvJDZaQIcQLExt1SLu10YOdcv6kJTb7IOUCFcW+ywMha0iRW18Gy0WKYboTzWxfRFLZxSQt5LKZao+XJc0cdB2ZxBzBocQ53wkagjQTzt9Ey7T0Sys9rs4cDJa8yZIBJJHPX1XK4N7mnM0w5pDgbWIMhdJxfF1cVOKqAQ4hpc0Q3M0AR1tKyOFSbHQlqNslGLZCcVSk+NN1RFECLFEuWJjjsasWAOlunVZRalodlrPJu0zMcpsQmmG39/TVeTPG4sk0DY6k4vMacoWsLXa34gQekiFvCVi8vv/AHCPKUwoUWuhsSSYlauUV7WivtfYFi3MdBa4FWYW4jk4GeQ0PpomXGOz1OkWiT4mztYzEILCcPYDZ5Bgj0KVKDWmGMY32b4plbXdTb4mEgCL6gXahsWx2HqBrg4EWe0ggi8ix3ghXYXhj6VRlSlleabmuA1HhMgHyRnbHtC7GOa6phwx4EOc1xIcNrEWjqrY8MVGrsb8daFlZ+d06yqWiCh8LWyOgzCZVqImRp1B89kjh+PRPjRW6wnyt5lBtMWnNz1j0RuMfDABre/1/RATGiMVfYJOtBYw7XU+Ttpm5ufSyEeI6K3vLR0/RYRKqo0I2VtKNom3VLqeHfngCW6ztB80wDYA3+n7pZ7RWGNy2VV2S4nWdVSMA0eIgkbTp+6atp/08x1NhMbakDyQjqlo3+3LySJpdFXwh9sCqY4QYEQLdemyWYSlNSXXiXOnkL/p7puMG18gnLbXYcpQw4c4UXub4rhpILfh5iTJkwLcloxSVP5DCTntmuBcSJLmvOkuE9bjpdGVeJXin7/olWH4cZ6/JO8Bwo8kJxipWDhbI1Z7sSB13Pl5oOE14nQADfFJAjKNvX2S8hUx7RmnqRS1srVRtlY0KLhdVQhhbZUhiKhUs1MI+QEAovZyVlRm4WiV30EradehTHh1eacCYBkg6ZtJjogqLy11twjcC9pbDREfPzWbJ2PHorxLkoxbwExxj4SqseaI6Kw1bU+75kD1WIWjrGjkxNJxw8jUjL84/wDqgHBW4esQDChlja0BjXhWLccKWZQA18kx4iXWueSL4VXFOswvFi4C/tKWcLxI8bSYDo6WOvsugxFOlmpVmvFUZyH02m4DQCHHkFmcG5NAHfafhJexz6cuFNoLjEWK41moixNunmvRcNjw+lUdFTJ3bs4i5bBAueUrzxogOdsBb1sAkxwpbBVsa9nsHmqskyHVBbmAYXpHbjh9IYZz+6YXAgC0G9rRE9D5rmv4XOpud4x/Uy+AEcviPVdN2r40DhaoptzgCHVLd2y8WP8Ae6dm+pC9TDF8JMdatnj9WvSeS11ItItI/dVYThuUODXAkn4ST9FZhanfCob5xp9Qf2RVBjHs8VnDW2vRI9KjUny6BONYt7msbUaxuQR4WgE8p3sIHLU6kkqAP2Cc4rAsJBc4wPy5KH/8Sp07U2ief7lTWtEZYadydA7cI6JNh5/p7LJA2k+f6InE4n+kS74nmAOQbcn3+iWPqXn8/wBJ7BJwh+qt/YRjKzi3wGLgHyBtb1j3RdChmPpJPTU/nNDYYyY9fa4+iO+FuXc3d05fdZ2yfOUtyN5pOlhYdEtrhwcRGiYNKzG4mlTaHP1Is0XJjfyHmjh3KmNCpPYoGDc7Uphh+FlxsLCwQVPtXTDhNIhvm72mNk0qcRc8CDDTs2w/U+q0ZJOPaLOUYouOHp0my8joLn1Uq+JOUZBladD/AJev2S+Pnsiu/Ia1g+C5AN4O6z8+RN5G9FeIaMkxpFyb+cBAVAmZote3WADcb80uqa2FvyFpwu1RCXZBrbKkfEiXKlgutXkUk82VBbDldUOnVRqjdBnGFDmxhXMfZaqNsj2cRbmIIbyR1GnlaB+ShsLgKlQOLLQ03mIRQYWtAJkjUlZpbkOuhbjT4kvqi4Hqj8ZZyArmOqI4PUqSSsUMqxDiIP2O8I5rdKpeOaqMgDosw9KXA7apX0OFZUDj6hZoYzctY5IrFV8sRqSg6wY+tD3FrQLkXU12Cr0dJ2c7aV2UjTdLmBpbmuSGnY8wFXS4lmdki2YGNzyROB4hhi0NbRqANsCYg+esrdCmA8uaAJ0kCR6BSXG23GjTHCqs6bslghUxA752VpDpAOUREw87i1xout4j2jwoaabGnEGMrWgDuxaIECPYFcnW4C5lPva7hES1jfkLWC7vhuOwdDDNrDJSa5s7ZzzF/E4zZa/R5ozi1ZNqC03Z487Cfy5IcHNJOhBB6XTPCU6JpF7qkPkBlMDWblxOwEH1hDdr+JnGYl7qTcrCQQCWyYAGYwbc0NnAGQG7RJMWjdSnKm/I8c7qoqinjJBJDb6aDTp+bJTh6OZ17AXJ5Dc9dgn+La3I2NzPWUlxhDGhjerjzOw6BJG/JLInfJkMfis7pAhoENA2aNAhtlhUqbVVEew3hkA5zo3TzJ0H39EWy5M63lLqtQCGjQfMnU/ZM8MCW5tjv5jX9fVRmtjPWjUpFxOXVXZgRFoO0J6dfVdF2o7DF7GYrCf1WFjBUEEOlrQ0vjkYuNro4JxhP3eRsS2eX1qYhOeCk9zB2cY6KNfhJJGg5o6jSDWgDZX9TkTjSHm0TTfg3AqmJzCmwuyDMYI0PXVJ4uus7F44UajHEuDXHK7L/j+kwscavfRFiw4KKkhuU6EfslOMw2XNPxzfy1MdV2PaitS/mHGiTlidNDvEpNj+5fhWZM38yXu7wG+ZsGCPlp5o+nuMmr0Kc5NlWwSicThSw5TyBPlOyHaLr01K9gI1FqoLK7E0C2JETBHmDuqpRTsJTNpHqszLAYJC0uOPR/4acAJwuKqVGgsqU8rTIMFmaQRsZylcdiacWXVfwsqPf/MUg4imWhzhPhF4J8ik3HKVNryKcwNyZnos+TJeTjXjv5CjleIiCCgKtOTrKY8Sbol6ZDszSyxSBA1BWIgGnc5tvYK/B4EtEQTKjVxzw4iQOgCCq13Zi4ucQCDF9N1HtFvZ9svxWFDiCSRlOkX+eyjUqU6Zktlx/wBb6LVfEZ2SZADrHmCNCFvEYfMxp/xEE+p+yDlS6O5qPS2W0Me90kCGtF419074Mf6YJ1JJKC4c5raZywQRr90XS8NINI1+myzZLar7ElNuO2NeN9onPORsBjYAM5pjfkEhdWJNzJ6rHvUGiB11T4YKKpEXsnSeWmRt9f8AX1VlN4mN6k+msD3VDXjmPksxWJyMDgL6TuJvZVkimNU99DAUZoiYLmgifPkgjgM9Iu3vHyRuCqZmO5SCP/UP9obAPPjb+TolZbN0jlq2KMmNAh6eIcHTJ90wr4MtJG4+aBfSIOi3pRoCjSG7XAgEbplwmv8A2Ew0mfKYIv7/AESrCU4YOaIZZY5LszvTGtETVA8/ovQOzzKlSk6gHgU3yTz82g+a5TgPCX1Wis1s5nd0Ij4zBvykR811nDcNWwten3rC1uceLVsGxuLbrO8UnJOteQX8HCcRw4ZUe3/FxCChelfxM7OSG16bQNQ8AXJJ1Xms3XSjxbj8B6MAXQdn2mCTpt1SOAG5j6I1naVxbTYWBjARmy/EWyJk7GFN43ki0nQUn2POD0mVMYKbm588iJgTEy48gLqvtPwJuFxJbTfPhDieWafCPJLaHFe5x4OEHeDOO7Bm5eMpHuV6BhexZeH18WM1VwJyNNgec7lbMeCsfBdp9i8t6PPnYUVGd665DS2PO8Fc9VplsEiA5dvju7p0WkREmANT1XJ4qrntF5t5eQWb0+eVtPqwgNR5O8wLKGdX1qV4bJnTn+aoYhekmvBxCprKxxWyFEFGzjpuz2P7vD1BTJDqhAqXHwtkgDkDN+gUcbUDgCIJuCRpPJJMNhHvaMmpeGjSZdyC7/jnZX+XwFE5AHNcWvdM5pEgx7rLx5Ze/H+Dq8nnfEm3CXkJ5j8C8tzhpLRYkbE2EpQ6nsqxaYWVhg3WLb3XWI7CX413iEawFE1CNdfl+6LxNDw9ALoZlHMNfRRi9DJjrthxWjX7n+XphmSkxtSABmeBc216pfRlzAIJtfpCowVPMT7Qu0452FrYfBtrOIg5SWiZGbSekhCVytpC9HIcLoPa/KfhNrkegHVM6lYz5cuSAweEy1CfIwFeXwFLI7kKzZfdDVsVrNgLdSrmofFUAR5q2Gr2Uwq2QffRM+D4EYgd06o2lJ+N/wALY0n6eqRMdldCd8Io2M/3T9FTM0lZXLVBtCi6m59NxEtbBIMiWkiQdx5oLB1orubs4GPqPujKLtWP0Np5fshWBrXw62QyD5LPyTQsnygX1qQOoQ1XAtyyBeUaRqoFsgjyt6XS8mtIkpOqFvdluqlTpotqw0IuE0Z/Ip238KOJsbUqUqhAzZXsk2zNkEDzg/JeqvY17YIBB9Qvnak403BwkOBkelwvauxXEu/wzak3kh7dg4fSRB9Vrx5JNpeBovwOsXgW1GFjhIII9CIXinEuzb6eKdTFOpll2TwkksBsbar2+q85SWxMWmY9Uu4c1zaTqtdwe8ySQIAbs1o5fVNlxwl32GSs8KxNFxcWxGUe37oLu3NcNwurx1D+tUqNGpMA35ojhvZcVMI/EPIMTDQYNt150E56Xgm5WhV2ONNmMFStmimMzY/zGk+S7nH/AMRcxc2kzwZCCTqHG0jovPXAizQZPJX0RDJ5/Zc/USgqQaoC4hiJdGwsl2Yk2V1Z11Gm2NUqTrQAgvAZoc3PyO3uqcTgLW+I319wrMMx9SqGiwBkne3VE8Sbcq1yxpR8lKoQOasAR1bDgjNNz/b5jVCimtUZKSAdL2Fpt70k3c2Mo2k2nqPuvTO3uDc/D0aTLlzwAOZheYdiaJOMpAEAOMGSAI1Ou693rYUOcwn+wkjqQW/dNix1kc38UFLtHlnEuHuwdOpTsXBoPMS4a/NebVqcOM6r2T+KdANph8E5gGmJsQZBJ6HTyXkNdl+e6zwx8Jy+2I9APdTdYrSVitsFl9avmlpv5aLo+zPDcPToufXDu8dTqOafiaWwQNNHBw+a4/FVmF2anOgmRF024tx3v6VFrWBhpsg5YGY7nykAW5yo4mkOKsPiiyu6o24DpjmJXqHbT+IAr4SnSo37xgNXwmxt4RI1ndeQHEuDpnQ25WT3GY8v13XSm4ql5OdE8ITLrf27+iwq/g+Ae8PLBIawuPSRf5hU1NVm8iyMYVj2cwtsUyYVEC6KKeEbMkTHNMcM7xBDNCIpoTbYG2+ydVvuPogsfQzNt8Q+YTGufEUM4QoRk1somWYapmaDzAVwbcKulUBNhFlc4WVG7ADhnuFJi3UGh5/ULY5oWEZ0XNNItcwS42ebER9U57GcXdhKxGUvpPgED4hH9wG8CbLnW/AJveUayvJsjjyvG7Rx6u/tXhiWjvW+Prp58lPtPVyYOqRaG29xC8lq03Wfct0vsQun4p2hdisNlkMDQMzRcuI+3krS9VBJuS2zuTemLuxmOpsq1a1eoAGMMNNy4nkOdvmqMZ2xdiwWtaylTB2GpG0pLiXTla1pEG55+SrfjHNpGgA3KHl4y6yeZ8pVMMuUHHoTi30d7gexNINznEtBgF/wQ3MNyTb1XCcU4gwOLGHPEiW6dQd0ue+k0Fzzmd/i3cnWXaBHYJ7alOWtDNZAMnykm6nljhXgrUU9sWfyhdBqENHK8n0RmHwzMwDW5id3bfnVUUmFzuZldt2U7MkvaXi5gkHZoIMdVCedpqEdWK5+EJ//AA/u8U9uzAD/AO5oIB90HxVmpTjE1hUxOJqA2NVwH/Ftm/IJXjxZNO+dMaTtnPtBL2gdVKphy11gIM++4E6ovheGBrPnZojqTos47Ta4AGWguGVw2ftI+6eE2pUgLbonwN7W4mkagBYHtzA6FpMGfRe1Y5pwbO9pZnUmxnplxMNNs1Mn4SLW0PlqvIa/CB/LtrseHQctRujmO2Mcjf1C9e4Fj243AA2lzDTeOTgIP2PqvUxvQUcz/EziDK+Ap1KTwWd5caGYNiOY3BXllKgagdlBJY0uNv7Rqfmn3EaZh1MkgE6TbM2RMLpv4Xdmg5uJNQWc3uR0ddxH/wAVDU50I9s8uyrEdxfCClXqU2klrHuaCdYBi6xUeJoHFnP0GyCi3Yc5SY0Czh9ISZ2CJo4vMXt2ykN+S8zl7qCIntumjBYSqsPQzVATpKbcSpiBtA+6bJNKVHG8OSCACQCDMHURvzUC1S4eS7KRqLFTrtgmeak3sDMphThRpOhENG6eICqm1EU1BjbK0FdIBPENvOxA94CocJRFR176EBUlt1AZE8O23miHixVFDX3RLHBzZG/yPJNYShwt0utAKzKq6aJwUxtgrKLdfK62GfgWcPxzQ5+am5wghtwPFzIiYU4RlNujkm+hhh3zTc2bWPqENSxwpuFs3l++yb8G7L1sSQP/AC6e5g7fUqh3D+5r92Bdjw2ed+e0q0sUYxTnsLSXYm4hUcXEvGQf4Cfa/wB0nfiS6f7W8h9zuvcOI9lcPUe+viBmJbeTZoA2jfzXiz6TXVS0fCHacwteSPBUujnJ9dAWIwGVk/5XCK7OVB428779IXpf8QqrBhKVIU2hxa06DwAbDrp6LzfheELa9gYIMfm6yZKTcbEO37B9nWuL61QCGy1g/wC7/L0Fk/x1U4Rpqmzcrg083Fpyj3hKuB8cZQoVQ+758DR01PlK5jjnFquKIzO+GcrQBA5wF52PE5+pU5vS6r5vyVXF0l2VcEfmY/nm97KGM1V/B8Pla7zgqrFDVejN3kdAnqQLgqQ8Z5uHyH7p5Q7PnEYDGOHxMDHs/wCTC5xg9JSylhXMkPBBJB9HNBB9l6X2V4S+jhWkljQ+XOkElwdZrSQeR/JWj0yf5d+AJ+5M8zokVGNeNHgT1/2CEXwLtBWwFQmmM9N3xMOltxG/mqqWCNHEYnCusaby5n/EmRHy91Ko2YPupuUsM2kUktlXEsUKrnvbYOcSBuJMwU97KdoHYU6ZmO+Jv0I80kqU5d81JjoKDytPkifkVdpv6uLrVKdN4a95cLc9dPOVicl3n81iv/GzDbOGxGUWbN/ooYWnclEfypIBA3j9Ewo8LAFzfl+6yNqKFFdJkFF1RmtKOZw5g2J9bfJXOwrDtHQqUpq7BYH2TwuepUbMZGl/oCAY91mPHjkCxRNHAhtUva8tBBBEag2KzE4QuLo0BloGsQNvRNzi2mjgBqNpCyE7si0IqmJV0A03Uqa05sO6hY5FgCK7f6bXDzafqFTFo9kTh2zTg7z72j5qhoWZjGUdUPWrmlUkaOuR+bowC6ljOHGpTzCPBrdosY53PouSbCbN25hcH8utYVgNQTYalTouDWwL/wClZRpwRI/OqrwpXPSHUfLLyJPh05m3yXXdnuAtaxtWznk6f4j7Lm+HYU1Xw3a++ylwrt6aNUltMPafDBJBtupOVxaiqR1+F0ew4TDhjYbYa+64rG8LNXiZbFszXnoACV2HCOICvQp1W2D2h0cp2SfDUi7idRw+FtMAnzIEBepkipRivtHSSM7ecUFHBPAPjqDI0b31MeQleK0aBJJGouvTeK4oPxbu8+EEtE3gBAcG7Gd9ic8RQzSTpI5BYJeoefM8cV15Ekm9kodi6tAVr5sjTtZZ25p0qFYZGhpawAAc7kfZdtxSrh8MBVe0AtENgXMbAfdeS9qONHFVzUIyg2A1hosL7lNkwqMXGTttnVQDQxJLjJmVPL47b6oVjCmVLg1Xue+LSKYIAcbZibQ3n1U8eL32gwXuQVw5kNJ8rH7ITF7pjgP/ACx6iEDjQg3/ADGNk/YZ8bxrar2wIDabGA88giT+clfhu19dtFtOQQ1wcCbmG6N8xICB43ig8McBlim1p8y0QSlNOpDPdN+WXNtMVBvaHipqYiliy0NJ/pVQNJ2PsQfRXPZBI2+xS7DYfvKFZm9nDqJ+yL4dXz0mHeMrurf2XZJOXuZV7gmReLnyUFOqIc5Qlc+iUuzRKxZCxKKL6uFNJoBsVScSAtLEXFOzmabiQptxAWLFCSFJCstsrQVixCKRxPvMwvcLBRgCDPyWLFSEmpUFFTwSVCoVixamcwvOKdMFxjf3UaNDM0uFhMif2WLEsFS5GjDBPbMYxgt4j6wEfRADQcoiSDzuLGeqxYp/llaBGT5A9ZwDzH+raBG4f4fSVixSztt7Em25m+E9oDSc6PC4giRfY2XIUn39VtYmXVCno3YDte+lFB4zUyfDzaXHTzEn5r1ChhQyY1cZJ3JK2sXo+kk5R34HicphezbqmIe+pZmYxcSb/JdQctKmYs1g+QWLFTDjjjg3HthSPJ+0nFn1XFzzr8hyC5+pEzE+SxYvJi3LbJM7PsH2dp13OqVWAtZAAmxcefkE/wD4iANwbGtAA7xoAGlmvMfJYsXr4YpY7RbGjkGcNNKlTef+q3OPz2QGPpHfdYsXkz1kYsuzeJZNPoEnjwx5/RaWJICjTs4fE/zb91VhW93XqU9j42+mvyI9ltYq/JbFuMl9FoEyqogrFiYhIwOWLFiUB//Z"/>
          <p:cNvSpPr>
            <a:spLocks noChangeAspect="1" noChangeArrowheads="1"/>
          </p:cNvSpPr>
          <p:nvPr/>
        </p:nvSpPr>
        <p:spPr bwMode="auto">
          <a:xfrm>
            <a:off x="1259681"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13318" name="Picture 6" descr="http://www.ozgurdoga.net/FOTOGRAFLAR/Bitkiler/Celtis_australis.jpg"/>
          <p:cNvPicPr>
            <a:picLocks noChangeAspect="1" noChangeArrowheads="1"/>
          </p:cNvPicPr>
          <p:nvPr/>
        </p:nvPicPr>
        <p:blipFill>
          <a:blip r:embed="rId2" cstate="print"/>
          <a:srcRect/>
          <a:stretch>
            <a:fillRect/>
          </a:stretch>
        </p:blipFill>
        <p:spPr bwMode="auto">
          <a:xfrm>
            <a:off x="1219034" y="4293096"/>
            <a:ext cx="1840799" cy="2454400"/>
          </a:xfrm>
          <a:prstGeom prst="rect">
            <a:avLst/>
          </a:prstGeom>
          <a:noFill/>
        </p:spPr>
      </p:pic>
      <p:pic>
        <p:nvPicPr>
          <p:cNvPr id="13320" name="Picture 8" descr="https://encrypted-tbn0.google.com/images?q=tbn:ANd9GcRBZndqcS1ZvM5ztQC9qFmvG-yCZWO6S6NR8tVZWxFKWx7AY_we"/>
          <p:cNvPicPr>
            <a:picLocks noChangeAspect="1" noChangeArrowheads="1"/>
          </p:cNvPicPr>
          <p:nvPr/>
        </p:nvPicPr>
        <p:blipFill>
          <a:blip r:embed="rId3" cstate="print"/>
          <a:srcRect/>
          <a:stretch>
            <a:fillRect/>
          </a:stretch>
        </p:blipFill>
        <p:spPr bwMode="auto">
          <a:xfrm>
            <a:off x="3433745" y="4437112"/>
            <a:ext cx="2272382" cy="2016224"/>
          </a:xfrm>
          <a:prstGeom prst="rect">
            <a:avLst/>
          </a:prstGeom>
          <a:noFill/>
        </p:spPr>
      </p:pic>
      <p:pic>
        <p:nvPicPr>
          <p:cNvPr id="13322" name="Picture 10" descr="https://encrypted-tbn1.google.com/images?q=tbn:ANd9GcT164nqViksBDpch3_Es51vbEdy9pXkXqnWzIt4CV0zeJMRYfGCSQ"/>
          <p:cNvPicPr>
            <a:picLocks noChangeAspect="1" noChangeArrowheads="1"/>
          </p:cNvPicPr>
          <p:nvPr/>
        </p:nvPicPr>
        <p:blipFill>
          <a:blip r:embed="rId4" cstate="print"/>
          <a:srcRect/>
          <a:stretch>
            <a:fillRect/>
          </a:stretch>
        </p:blipFill>
        <p:spPr bwMode="auto">
          <a:xfrm>
            <a:off x="6192180" y="4010702"/>
            <a:ext cx="1408175" cy="2847298"/>
          </a:xfrm>
          <a:prstGeom prst="rect">
            <a:avLst/>
          </a:prstGeom>
          <a:noFill/>
        </p:spPr>
      </p:pic>
    </p:spTree>
    <p:extLst>
      <p:ext uri="{BB962C8B-B14F-4D97-AF65-F5344CB8AC3E}">
        <p14:creationId xmlns:p14="http://schemas.microsoft.com/office/powerpoint/2010/main" val="1109546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6- Bitkinin yetiştiği toprağın cinsi de bazen ad vermede rol oynar.</a:t>
            </a:r>
            <a:endParaRPr lang="tr-TR" dirty="0"/>
          </a:p>
        </p:txBody>
      </p:sp>
      <p:sp>
        <p:nvSpPr>
          <p:cNvPr id="3" name="2 İçerik Yer Tutucusu"/>
          <p:cNvSpPr>
            <a:spLocks noGrp="1"/>
          </p:cNvSpPr>
          <p:nvPr>
            <p:ph idx="1"/>
          </p:nvPr>
        </p:nvSpPr>
        <p:spPr>
          <a:xfrm>
            <a:off x="1485900" y="1935480"/>
            <a:ext cx="4760286" cy="4389120"/>
          </a:xfrm>
        </p:spPr>
        <p:txBody>
          <a:bodyPr>
            <a:normAutofit fontScale="77500" lnSpcReduction="20000"/>
          </a:bodyPr>
          <a:lstStyle/>
          <a:p>
            <a:r>
              <a:rPr lang="tr-TR" dirty="0" smtClean="0"/>
              <a:t>Örneğin:</a:t>
            </a:r>
          </a:p>
          <a:p>
            <a:r>
              <a:rPr lang="tr-TR" i="1" dirty="0" err="1" smtClean="0"/>
              <a:t>Gypsophila</a:t>
            </a:r>
            <a:r>
              <a:rPr lang="tr-TR" i="1" dirty="0" smtClean="0"/>
              <a:t> </a:t>
            </a:r>
            <a:r>
              <a:rPr lang="tr-TR" dirty="0" smtClean="0"/>
              <a:t>(</a:t>
            </a:r>
            <a:r>
              <a:rPr lang="tr-TR" dirty="0" err="1" smtClean="0"/>
              <a:t>gypses</a:t>
            </a:r>
            <a:r>
              <a:rPr lang="tr-TR" dirty="0" smtClean="0"/>
              <a:t>, </a:t>
            </a:r>
            <a:r>
              <a:rPr lang="tr-TR" dirty="0" err="1" smtClean="0"/>
              <a:t>gips</a:t>
            </a:r>
            <a:r>
              <a:rPr lang="tr-TR" dirty="0" smtClean="0"/>
              <a:t>) (</a:t>
            </a:r>
            <a:r>
              <a:rPr lang="tr-TR" dirty="0" err="1" smtClean="0"/>
              <a:t>philos</a:t>
            </a:r>
            <a:r>
              <a:rPr lang="tr-TR" dirty="0" smtClean="0"/>
              <a:t> = dost). Bu cinsin bazı türlerinin jips topraklarda yetişmesinden verilmiştir.</a:t>
            </a:r>
          </a:p>
          <a:p>
            <a:r>
              <a:rPr lang="tr-TR" i="1" dirty="0" err="1" smtClean="0"/>
              <a:t>Gypsophila</a:t>
            </a:r>
            <a:r>
              <a:rPr lang="tr-TR" i="1" dirty="0" smtClean="0"/>
              <a:t> </a:t>
            </a:r>
            <a:r>
              <a:rPr lang="tr-TR" i="1" dirty="0" err="1" smtClean="0"/>
              <a:t>germanicopolitana</a:t>
            </a:r>
            <a:r>
              <a:rPr lang="tr-TR" dirty="0" smtClean="0"/>
              <a:t> </a:t>
            </a:r>
            <a:r>
              <a:rPr lang="tr-TR" dirty="0" err="1" smtClean="0"/>
              <a:t>Hub</a:t>
            </a:r>
            <a:r>
              <a:rPr lang="tr-TR" dirty="0" smtClean="0"/>
              <a:t>.-Mor.,</a:t>
            </a:r>
          </a:p>
          <a:p>
            <a:r>
              <a:rPr lang="tr-TR" i="1" dirty="0" err="1" smtClean="0"/>
              <a:t>Gypsophila</a:t>
            </a:r>
            <a:r>
              <a:rPr lang="tr-TR" i="1" dirty="0" smtClean="0"/>
              <a:t> </a:t>
            </a:r>
            <a:r>
              <a:rPr lang="tr-TR" i="1" dirty="0" err="1" smtClean="0"/>
              <a:t>simonii</a:t>
            </a:r>
            <a:r>
              <a:rPr lang="tr-TR" dirty="0" smtClean="0"/>
              <a:t> </a:t>
            </a:r>
            <a:r>
              <a:rPr lang="tr-TR" dirty="0" err="1" smtClean="0"/>
              <a:t>Hub</a:t>
            </a:r>
            <a:r>
              <a:rPr lang="tr-TR" dirty="0" smtClean="0"/>
              <a:t>.-Mor.,</a:t>
            </a:r>
          </a:p>
          <a:p>
            <a:r>
              <a:rPr lang="tr-TR" i="1" dirty="0" err="1" smtClean="0"/>
              <a:t>Saxifraga</a:t>
            </a:r>
            <a:r>
              <a:rPr lang="tr-TR" i="1" dirty="0" smtClean="0"/>
              <a:t> </a:t>
            </a:r>
            <a:r>
              <a:rPr lang="tr-TR" dirty="0" smtClean="0"/>
              <a:t>(</a:t>
            </a:r>
            <a:r>
              <a:rPr lang="tr-TR" dirty="0" err="1" smtClean="0"/>
              <a:t>saxum</a:t>
            </a:r>
            <a:r>
              <a:rPr lang="tr-TR" dirty="0" smtClean="0"/>
              <a:t> = kaya) (</a:t>
            </a:r>
            <a:r>
              <a:rPr lang="tr-TR" dirty="0" err="1" smtClean="0"/>
              <a:t>frangere</a:t>
            </a:r>
            <a:r>
              <a:rPr lang="tr-TR" dirty="0" smtClean="0"/>
              <a:t> = kırmak). Birçok türlerinin kaya yarıklarında yetişmesinden bu ad verilmiştir.</a:t>
            </a:r>
          </a:p>
          <a:p>
            <a:endParaRPr lang="tr-TR" dirty="0" smtClean="0"/>
          </a:p>
          <a:p>
            <a:endParaRPr lang="tr-TR" dirty="0"/>
          </a:p>
        </p:txBody>
      </p:sp>
      <p:pic>
        <p:nvPicPr>
          <p:cNvPr id="39938" name="Picture 2" descr="https://encrypted-tbn3.google.com/images?q=tbn:ANd9GcQVQjh0jXNgaCiHs0SaR27DrB5FlgYxejHXzRCx_y1feuF7-HXm"/>
          <p:cNvPicPr>
            <a:picLocks noChangeAspect="1" noChangeArrowheads="1"/>
          </p:cNvPicPr>
          <p:nvPr/>
        </p:nvPicPr>
        <p:blipFill>
          <a:blip r:embed="rId2" cstate="print"/>
          <a:srcRect/>
          <a:stretch>
            <a:fillRect/>
          </a:stretch>
        </p:blipFill>
        <p:spPr bwMode="auto">
          <a:xfrm>
            <a:off x="6732241" y="980728"/>
            <a:ext cx="1944216" cy="2592288"/>
          </a:xfrm>
          <a:prstGeom prst="rect">
            <a:avLst/>
          </a:prstGeom>
          <a:noFill/>
        </p:spPr>
      </p:pic>
      <p:pic>
        <p:nvPicPr>
          <p:cNvPr id="39940" name="Picture 4" descr="https://encrypted-tbn0.google.com/images?q=tbn:ANd9GcRkXXYWZk0sBnxM399uGsnISfJwFSyTp3Pq12BIdtXGOT9P2tu7bg"/>
          <p:cNvPicPr>
            <a:picLocks noChangeAspect="1" noChangeArrowheads="1"/>
          </p:cNvPicPr>
          <p:nvPr/>
        </p:nvPicPr>
        <p:blipFill>
          <a:blip r:embed="rId3" cstate="print"/>
          <a:srcRect/>
          <a:stretch>
            <a:fillRect/>
          </a:stretch>
        </p:blipFill>
        <p:spPr bwMode="auto">
          <a:xfrm>
            <a:off x="6732241" y="3645024"/>
            <a:ext cx="1307306" cy="2619375"/>
          </a:xfrm>
          <a:prstGeom prst="rect">
            <a:avLst/>
          </a:prstGeom>
          <a:noFill/>
        </p:spPr>
      </p:pic>
    </p:spTree>
    <p:extLst>
      <p:ext uri="{BB962C8B-B14F-4D97-AF65-F5344CB8AC3E}">
        <p14:creationId xmlns:p14="http://schemas.microsoft.com/office/powerpoint/2010/main" val="2016428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tr-TR" i="1">
                <a:hlinkClick r:id="rId3"/>
              </a:rPr>
              <a:t>Salvia fruticosa</a:t>
            </a:r>
            <a:r>
              <a:rPr lang="tr-TR">
                <a:hlinkClick r:id="rId3"/>
              </a:rPr>
              <a:t>   Mill.</a:t>
            </a:r>
            <a:r>
              <a:rPr lang="tr-TR"/>
              <a:t> </a:t>
            </a:r>
          </a:p>
        </p:txBody>
      </p:sp>
      <p:sp>
        <p:nvSpPr>
          <p:cNvPr id="28675" name="Rectangle 3"/>
          <p:cNvSpPr>
            <a:spLocks noGrp="1" noChangeArrowheads="1"/>
          </p:cNvSpPr>
          <p:nvPr>
            <p:ph type="body" sz="half" idx="1"/>
          </p:nvPr>
        </p:nvSpPr>
        <p:spPr>
          <a:xfrm>
            <a:off x="1277542" y="1600200"/>
            <a:ext cx="3835003" cy="4781550"/>
          </a:xfrm>
        </p:spPr>
        <p:txBody>
          <a:bodyPr>
            <a:normAutofit lnSpcReduction="10000"/>
          </a:bodyPr>
          <a:lstStyle/>
          <a:p>
            <a:r>
              <a:rPr lang="tr-TR" sz="2800"/>
              <a:t>Sinonim:    </a:t>
            </a:r>
            <a:r>
              <a:rPr lang="tr-TR" sz="2800" i="1"/>
              <a:t>Salvia triloba</a:t>
            </a:r>
            <a:r>
              <a:rPr lang="tr-TR" sz="2800"/>
              <a:t> L.f. </a:t>
            </a:r>
          </a:p>
          <a:p>
            <a:r>
              <a:rPr lang="tr-TR" sz="2800"/>
              <a:t>Sinonim:    </a:t>
            </a:r>
            <a:r>
              <a:rPr lang="tr-TR" sz="2800" i="1"/>
              <a:t>Salvia libanotica</a:t>
            </a:r>
            <a:r>
              <a:rPr lang="tr-TR" sz="2800"/>
              <a:t> Boiss. &amp; Gaill. </a:t>
            </a:r>
          </a:p>
          <a:p>
            <a:r>
              <a:rPr lang="tr-TR" sz="2800"/>
              <a:t>Sinonim:    </a:t>
            </a:r>
            <a:r>
              <a:rPr lang="tr-TR" sz="2800" i="1"/>
              <a:t>Salvia lobryana</a:t>
            </a:r>
            <a:r>
              <a:rPr lang="tr-TR" sz="2800"/>
              <a:t> Aznav. </a:t>
            </a:r>
          </a:p>
          <a:p>
            <a:r>
              <a:rPr lang="tr-TR" sz="2800"/>
              <a:t>Sinonim:    </a:t>
            </a:r>
            <a:r>
              <a:rPr lang="tr-TR" sz="2800" i="1"/>
              <a:t>Salvia triloba</a:t>
            </a:r>
            <a:r>
              <a:rPr lang="tr-TR" sz="2800"/>
              <a:t> L.f. subsp. </a:t>
            </a:r>
            <a:r>
              <a:rPr lang="tr-TR" sz="2800" i="1"/>
              <a:t>libanotica</a:t>
            </a:r>
            <a:r>
              <a:rPr lang="tr-TR" sz="2800"/>
              <a:t> (Boiss. &amp; Gaill.) Holmboe</a:t>
            </a:r>
          </a:p>
        </p:txBody>
      </p:sp>
      <p:pic>
        <p:nvPicPr>
          <p:cNvPr id="28824" name="Picture 152" descr="salvia-fruticosa_324"/>
          <p:cNvPicPr>
            <a:picLocks noGrp="1" noChangeAspect="1" noChangeArrowheads="1"/>
          </p:cNvPicPr>
          <p:nvPr>
            <p:ph sz="half" idx="2"/>
          </p:nvPr>
        </p:nvPicPr>
        <p:blipFill>
          <a:blip r:embed="rId4" cstate="print"/>
          <a:srcRect/>
          <a:stretch>
            <a:fillRect/>
          </a:stretch>
        </p:blipFill>
        <p:spPr>
          <a:xfrm>
            <a:off x="5112544" y="1268415"/>
            <a:ext cx="2782491" cy="5589587"/>
          </a:xfrm>
          <a:noFill/>
          <a:ln/>
        </p:spPr>
      </p:pic>
    </p:spTree>
    <p:extLst>
      <p:ext uri="{BB962C8B-B14F-4D97-AF65-F5344CB8AC3E}">
        <p14:creationId xmlns:p14="http://schemas.microsoft.com/office/powerpoint/2010/main" val="3469662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4675" y="404815"/>
            <a:ext cx="6471488" cy="657225"/>
          </a:xfrm>
        </p:spPr>
        <p:txBody>
          <a:bodyPr wrap="square" numCol="1" anchorCtr="0" compatLnSpc="1">
            <a:prstTxWarp prst="textNoShape">
              <a:avLst/>
            </a:prstTxWarp>
            <a:noAutofit/>
          </a:bodyPr>
          <a:lstStyle/>
          <a:p>
            <a:pPr eaLnBrk="1" hangingPunct="1">
              <a:defRPr/>
            </a:pPr>
            <a:r>
              <a:rPr lang="en-US" sz="3200" b="1" dirty="0">
                <a:effectLst>
                  <a:outerShdw blurRad="38100" dist="38100" dir="2700000" algn="tl">
                    <a:srgbClr val="000000">
                      <a:alpha val="43137"/>
                    </a:srgbClr>
                  </a:outerShdw>
                </a:effectLst>
                <a:ea typeface="ＭＳ Ｐゴシック" pitchFamily="34" charset="-128"/>
              </a:rPr>
              <a:t>ENDÜSTRİ BİTKİLERİNİN GRUPLANDIRILMASI</a:t>
            </a:r>
            <a:r>
              <a:rPr lang="en-US" sz="3200" b="1" dirty="0" smtClean="0">
                <a:effectLst>
                  <a:outerShdw blurRad="38100" dist="38100" dir="2700000" algn="tl">
                    <a:srgbClr val="000000">
                      <a:alpha val="43137"/>
                    </a:srgbClr>
                  </a:outerShdw>
                </a:effectLst>
                <a:ea typeface="ＭＳ Ｐゴシック" pitchFamily="34" charset="-128"/>
              </a:rPr>
              <a:t/>
            </a:r>
            <a:br>
              <a:rPr lang="en-US" sz="3200" b="1" dirty="0" smtClean="0">
                <a:effectLst>
                  <a:outerShdw blurRad="38100" dist="38100" dir="2700000" algn="tl">
                    <a:srgbClr val="000000">
                      <a:alpha val="43137"/>
                    </a:srgbClr>
                  </a:outerShdw>
                </a:effectLst>
                <a:ea typeface="ＭＳ Ｐゴシック" pitchFamily="34" charset="-128"/>
              </a:rPr>
            </a:br>
            <a:endParaRPr lang="en-US" sz="3200" b="1" dirty="0" smtClean="0">
              <a:effectLst>
                <a:outerShdw blurRad="38100" dist="38100" dir="2700000" algn="tl">
                  <a:srgbClr val="000000">
                    <a:alpha val="43137"/>
                  </a:srgbClr>
                </a:outerShdw>
              </a:effectLst>
              <a:ea typeface="ＭＳ Ｐゴシック" pitchFamily="34" charset="-128"/>
            </a:endParaRPr>
          </a:p>
        </p:txBody>
      </p:sp>
      <p:sp>
        <p:nvSpPr>
          <p:cNvPr id="3" name="Content Placeholder 2"/>
          <p:cNvSpPr>
            <a:spLocks noGrp="1"/>
          </p:cNvSpPr>
          <p:nvPr>
            <p:ph idx="1"/>
          </p:nvPr>
        </p:nvSpPr>
        <p:spPr>
          <a:xfrm>
            <a:off x="1216940" y="1443126"/>
            <a:ext cx="5686425" cy="4535488"/>
          </a:xfrm>
        </p:spPr>
        <p:txBody>
          <a:bodyPr wrap="square" numCol="1" anchor="t" anchorCtr="0" compatLnSpc="1">
            <a:prstTxWarp prst="textNoShape">
              <a:avLst/>
            </a:prstTxWarp>
          </a:bodyPr>
          <a:lstStyle/>
          <a:p>
            <a:pPr marL="0" indent="0" algn="just" eaLnBrk="1" hangingPunct="1">
              <a:lnSpc>
                <a:spcPct val="80000"/>
              </a:lnSpc>
              <a:buNone/>
              <a:defRPr/>
            </a:pPr>
            <a:r>
              <a:rPr lang="en-US" u="sng" dirty="0" err="1" smtClean="0">
                <a:solidFill>
                  <a:srgbClr val="FF0000"/>
                </a:solidFill>
                <a:effectLst/>
                <a:latin typeface="Arial" panose="020B0604020202020204" pitchFamily="34" charset="0"/>
                <a:ea typeface="ＭＳ Ｐゴシック" pitchFamily="34" charset="-128"/>
                <a:cs typeface="Arial" panose="020B0604020202020204" pitchFamily="34" charset="0"/>
              </a:rPr>
              <a:t>Lif</a:t>
            </a:r>
            <a:r>
              <a:rPr lang="en-US" u="sng" dirty="0" smtClean="0">
                <a:solidFill>
                  <a:srgbClr val="FF0000"/>
                </a:solidFill>
                <a:effectLst/>
                <a:latin typeface="Arial" panose="020B0604020202020204" pitchFamily="34" charset="0"/>
                <a:ea typeface="ＭＳ Ｐゴシック" pitchFamily="34" charset="-128"/>
                <a:cs typeface="Arial" panose="020B0604020202020204" pitchFamily="34" charset="0"/>
              </a:rPr>
              <a:t> </a:t>
            </a:r>
            <a:r>
              <a:rPr lang="en-US" u="sng" dirty="0" err="1" smtClean="0">
                <a:solidFill>
                  <a:srgbClr val="FF0000"/>
                </a:solidFill>
                <a:effectLst/>
                <a:latin typeface="Arial" panose="020B0604020202020204" pitchFamily="34" charset="0"/>
                <a:ea typeface="ＭＳ Ｐゴシック" pitchFamily="34" charset="-128"/>
                <a:cs typeface="Arial" panose="020B0604020202020204" pitchFamily="34" charset="0"/>
              </a:rPr>
              <a:t>ve</a:t>
            </a:r>
            <a:r>
              <a:rPr lang="en-US" u="sng" dirty="0" smtClean="0">
                <a:solidFill>
                  <a:srgbClr val="FF0000"/>
                </a:solidFill>
                <a:effectLst/>
                <a:latin typeface="Arial" panose="020B0604020202020204" pitchFamily="34" charset="0"/>
                <a:ea typeface="ＭＳ Ｐゴシック" pitchFamily="34" charset="-128"/>
                <a:cs typeface="Arial" panose="020B0604020202020204" pitchFamily="34" charset="0"/>
              </a:rPr>
              <a:t> </a:t>
            </a:r>
            <a:r>
              <a:rPr lang="en-US" u="sng" dirty="0" err="1" smtClean="0">
                <a:solidFill>
                  <a:srgbClr val="FF0000"/>
                </a:solidFill>
                <a:effectLst/>
                <a:latin typeface="Arial" panose="020B0604020202020204" pitchFamily="34" charset="0"/>
                <a:ea typeface="ＭＳ Ｐゴシック" pitchFamily="34" charset="-128"/>
                <a:cs typeface="Arial" panose="020B0604020202020204" pitchFamily="34" charset="0"/>
              </a:rPr>
              <a:t>Kauçuk</a:t>
            </a:r>
            <a:r>
              <a:rPr lang="en-US" u="sng" dirty="0" smtClean="0">
                <a:solidFill>
                  <a:srgbClr val="FF0000"/>
                </a:solidFill>
                <a:effectLst/>
                <a:latin typeface="Arial" panose="020B0604020202020204" pitchFamily="34" charset="0"/>
                <a:ea typeface="ＭＳ Ｐゴシック" pitchFamily="34" charset="-128"/>
                <a:cs typeface="Arial" panose="020B0604020202020204" pitchFamily="34" charset="0"/>
              </a:rPr>
              <a:t> </a:t>
            </a:r>
            <a:r>
              <a:rPr lang="en-US" u="sng" dirty="0" err="1" smtClean="0">
                <a:solidFill>
                  <a:srgbClr val="FF0000"/>
                </a:solidFill>
                <a:effectLst/>
                <a:latin typeface="Arial" panose="020B0604020202020204" pitchFamily="34" charset="0"/>
                <a:ea typeface="ＭＳ Ｐゴシック" pitchFamily="34" charset="-128"/>
                <a:cs typeface="Arial" panose="020B0604020202020204" pitchFamily="34" charset="0"/>
              </a:rPr>
              <a:t>Bitkileri</a:t>
            </a:r>
            <a:endParaRPr lang="en-US" dirty="0" smtClean="0">
              <a:solidFill>
                <a:srgbClr val="FF0000"/>
              </a:solidFill>
              <a:effectLst/>
              <a:latin typeface="Arial" panose="020B0604020202020204" pitchFamily="34" charset="0"/>
              <a:ea typeface="ＭＳ Ｐゴシック" pitchFamily="34" charset="-128"/>
              <a:cs typeface="Arial" panose="020B0604020202020204" pitchFamily="34" charset="0"/>
            </a:endParaRPr>
          </a:p>
          <a:p>
            <a:pPr algn="just" eaLnBrk="1" hangingPunct="1">
              <a:lnSpc>
                <a:spcPct val="80000"/>
              </a:lnSpc>
              <a:defRPr/>
            </a:pPr>
            <a:r>
              <a:rPr lang="en-US" sz="1700" dirty="0" err="1">
                <a:latin typeface="Arial" panose="020B0604020202020204" pitchFamily="34" charset="0"/>
                <a:ea typeface="ＭＳ Ｐゴシック" pitchFamily="34" charset="-128"/>
                <a:cs typeface="Arial" panose="020B0604020202020204" pitchFamily="34" charset="0"/>
              </a:rPr>
              <a:t>Pamuk</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keten</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kenevir</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jüt</a:t>
            </a:r>
            <a:r>
              <a:rPr lang="en-US" sz="1700" dirty="0">
                <a:latin typeface="Arial" panose="020B0604020202020204" pitchFamily="34" charset="0"/>
                <a:ea typeface="ＭＳ Ｐゴシック" pitchFamily="34" charset="-128"/>
                <a:cs typeface="Arial" panose="020B0604020202020204" pitchFamily="34" charset="0"/>
              </a:rPr>
              <a:t>, rami, </a:t>
            </a:r>
            <a:r>
              <a:rPr lang="en-US" sz="1700" dirty="0" err="1">
                <a:latin typeface="Arial" panose="020B0604020202020204" pitchFamily="34" charset="0"/>
                <a:ea typeface="ＭＳ Ｐゴシック" pitchFamily="34" charset="-128"/>
                <a:cs typeface="Arial" panose="020B0604020202020204" pitchFamily="34" charset="0"/>
              </a:rPr>
              <a:t>hibiskus</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kenaf</a:t>
            </a:r>
            <a:r>
              <a:rPr lang="en-US" sz="1700" dirty="0">
                <a:latin typeface="Arial" panose="020B0604020202020204" pitchFamily="34" charset="0"/>
                <a:ea typeface="ＭＳ Ｐゴシック" pitchFamily="34" charset="-128"/>
                <a:cs typeface="Arial" panose="020B0604020202020204" pitchFamily="34" charset="0"/>
              </a:rPr>
              <a:t>), rosella, </a:t>
            </a:r>
            <a:r>
              <a:rPr lang="en-US" sz="1700" dirty="0" err="1">
                <a:latin typeface="Arial" panose="020B0604020202020204" pitchFamily="34" charset="0"/>
                <a:ea typeface="ＭＳ Ｐゴシック" pitchFamily="34" charset="-128"/>
                <a:cs typeface="Arial" panose="020B0604020202020204" pitchFamily="34" charset="0"/>
              </a:rPr>
              <a:t>günes</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keneviri</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lif</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kabağı</a:t>
            </a:r>
            <a:r>
              <a:rPr lang="en-US" sz="1700" dirty="0">
                <a:latin typeface="Arial" panose="020B0604020202020204" pitchFamily="34" charset="0"/>
                <a:ea typeface="ＭＳ Ｐゴシック" pitchFamily="34" charset="-128"/>
                <a:cs typeface="Arial" panose="020B0604020202020204" pitchFamily="34" charset="0"/>
              </a:rPr>
              <a:t>, kapok, manila </a:t>
            </a:r>
            <a:r>
              <a:rPr lang="en-US" sz="1700" dirty="0" err="1">
                <a:latin typeface="Arial" panose="020B0604020202020204" pitchFamily="34" charset="0"/>
                <a:ea typeface="ＭＳ Ｐゴシック" pitchFamily="34" charset="-128"/>
                <a:cs typeface="Arial" panose="020B0604020202020204" pitchFamily="34" charset="0"/>
              </a:rPr>
              <a:t>keneviri</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ve</a:t>
            </a:r>
            <a:r>
              <a:rPr lang="en-US" sz="1700" dirty="0">
                <a:latin typeface="Arial" panose="020B0604020202020204" pitchFamily="34" charset="0"/>
                <a:ea typeface="ＭＳ Ｐゴシック" pitchFamily="34" charset="-128"/>
                <a:cs typeface="Arial" panose="020B0604020202020204" pitchFamily="34" charset="0"/>
              </a:rPr>
              <a:t> sisal </a:t>
            </a:r>
            <a:r>
              <a:rPr lang="en-US" sz="1700" dirty="0" err="1">
                <a:latin typeface="Arial" panose="020B0604020202020204" pitchFamily="34" charset="0"/>
                <a:ea typeface="ＭＳ Ｐゴシック" pitchFamily="34" charset="-128"/>
                <a:cs typeface="Arial" panose="020B0604020202020204" pitchFamily="34" charset="0"/>
              </a:rPr>
              <a:t>keneviri</a:t>
            </a:r>
            <a:endParaRPr lang="en-US" sz="1700" dirty="0">
              <a:latin typeface="Arial" panose="020B0604020202020204" pitchFamily="34" charset="0"/>
              <a:ea typeface="ＭＳ Ｐゴシック" pitchFamily="34" charset="-128"/>
              <a:cs typeface="Arial" panose="020B0604020202020204" pitchFamily="34" charset="0"/>
            </a:endParaRPr>
          </a:p>
          <a:p>
            <a:pPr algn="just" eaLnBrk="1" hangingPunct="1">
              <a:lnSpc>
                <a:spcPct val="80000"/>
              </a:lnSpc>
              <a:defRPr/>
            </a:pPr>
            <a:r>
              <a:rPr lang="en-US" sz="1700" dirty="0">
                <a:latin typeface="Arial" panose="020B0604020202020204" pitchFamily="34" charset="0"/>
                <a:ea typeface="ＭＳ Ｐゴシック" pitchFamily="34" charset="-128"/>
                <a:cs typeface="Arial" panose="020B0604020202020204" pitchFamily="34" charset="0"/>
              </a:rPr>
              <a:t>Bu </a:t>
            </a:r>
            <a:r>
              <a:rPr lang="en-US" sz="1700" dirty="0" err="1">
                <a:latin typeface="Arial" panose="020B0604020202020204" pitchFamily="34" charset="0"/>
                <a:ea typeface="ＭＳ Ｐゴシック" pitchFamily="34" charset="-128"/>
                <a:cs typeface="Arial" panose="020B0604020202020204" pitchFamily="34" charset="0"/>
              </a:rPr>
              <a:t>bitkilerde</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liflerin</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elde</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edilis</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yerlerine</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göre</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sınıflandırıldığında</a:t>
            </a:r>
            <a:r>
              <a:rPr lang="en-US" sz="1700" dirty="0">
                <a:latin typeface="Arial" panose="020B0604020202020204" pitchFamily="34" charset="0"/>
                <a:ea typeface="ＭＳ Ｐゴシック" pitchFamily="34" charset="-128"/>
                <a:cs typeface="Arial" panose="020B0604020202020204" pitchFamily="34" charset="0"/>
              </a:rPr>
              <a:t>; </a:t>
            </a:r>
          </a:p>
          <a:p>
            <a:pPr algn="just" eaLnBrk="1" hangingPunct="1">
              <a:lnSpc>
                <a:spcPct val="80000"/>
              </a:lnSpc>
              <a:defRPr/>
            </a:pPr>
            <a:r>
              <a:rPr lang="en-US" sz="1700" u="sng" dirty="0" err="1">
                <a:latin typeface="Arial" panose="020B0604020202020204" pitchFamily="34" charset="0"/>
                <a:ea typeface="ＭＳ Ｐゴシック" pitchFamily="34" charset="-128"/>
                <a:cs typeface="Arial" panose="020B0604020202020204" pitchFamily="34" charset="0"/>
              </a:rPr>
              <a:t>Tohumundan</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lif</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elde</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edilen</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pamuk</a:t>
            </a:r>
            <a:r>
              <a:rPr lang="en-US" sz="1700" u="sng" dirty="0">
                <a:latin typeface="Arial" panose="020B0604020202020204" pitchFamily="34" charset="0"/>
                <a:ea typeface="ＭＳ Ｐゴシック" pitchFamily="34" charset="-128"/>
                <a:cs typeface="Arial" panose="020B0604020202020204" pitchFamily="34" charset="0"/>
              </a:rPr>
              <a:t>, </a:t>
            </a:r>
            <a:endParaRPr lang="en-US" sz="1700" dirty="0">
              <a:latin typeface="Arial" panose="020B0604020202020204" pitchFamily="34" charset="0"/>
              <a:ea typeface="ＭＳ Ｐゴシック" pitchFamily="34" charset="-128"/>
              <a:cs typeface="Arial" panose="020B0604020202020204" pitchFamily="34" charset="0"/>
            </a:endParaRPr>
          </a:p>
          <a:p>
            <a:pPr algn="just" eaLnBrk="1" hangingPunct="1">
              <a:lnSpc>
                <a:spcPct val="80000"/>
              </a:lnSpc>
              <a:defRPr/>
            </a:pPr>
            <a:r>
              <a:rPr lang="en-US" sz="1700" u="sng" dirty="0" err="1">
                <a:latin typeface="Arial" panose="020B0604020202020204" pitchFamily="34" charset="0"/>
                <a:ea typeface="ＭＳ Ｐゴシック" pitchFamily="34" charset="-128"/>
                <a:cs typeface="Arial" panose="020B0604020202020204" pitchFamily="34" charset="0"/>
              </a:rPr>
              <a:t>Saplarından</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lif</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elde</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edilenler</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keten</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kenevir</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jüt</a:t>
            </a:r>
            <a:r>
              <a:rPr lang="en-US" sz="1700" u="sng" dirty="0">
                <a:latin typeface="Arial" panose="020B0604020202020204" pitchFamily="34" charset="0"/>
                <a:ea typeface="ＭＳ Ｐゴシック" pitchFamily="34" charset="-128"/>
                <a:cs typeface="Arial" panose="020B0604020202020204" pitchFamily="34" charset="0"/>
              </a:rPr>
              <a:t>, rami, </a:t>
            </a:r>
            <a:r>
              <a:rPr lang="en-US" sz="1700" u="sng" dirty="0" err="1">
                <a:latin typeface="Arial" panose="020B0604020202020204" pitchFamily="34" charset="0"/>
                <a:ea typeface="ＭＳ Ｐゴシック" pitchFamily="34" charset="-128"/>
                <a:cs typeface="Arial" panose="020B0604020202020204" pitchFamily="34" charset="0"/>
              </a:rPr>
              <a:t>kenaf</a:t>
            </a:r>
            <a:r>
              <a:rPr lang="en-US" sz="1700" u="sng" dirty="0">
                <a:latin typeface="Arial" panose="020B0604020202020204" pitchFamily="34" charset="0"/>
                <a:ea typeface="ＭＳ Ｐゴシック" pitchFamily="34" charset="-128"/>
                <a:cs typeface="Arial" panose="020B0604020202020204" pitchFamily="34" charset="0"/>
              </a:rPr>
              <a:t>, rosella, </a:t>
            </a:r>
            <a:r>
              <a:rPr lang="en-US" sz="1700" u="sng" dirty="0" err="1">
                <a:latin typeface="Arial" panose="020B0604020202020204" pitchFamily="34" charset="0"/>
                <a:ea typeface="ＭＳ Ｐゴシック" pitchFamily="34" charset="-128"/>
                <a:cs typeface="Arial" panose="020B0604020202020204" pitchFamily="34" charset="0"/>
              </a:rPr>
              <a:t>günes</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keneviri</a:t>
            </a:r>
            <a:r>
              <a:rPr lang="en-US" sz="1700" u="sng" dirty="0">
                <a:latin typeface="Arial" panose="020B0604020202020204" pitchFamily="34" charset="0"/>
                <a:ea typeface="ＭＳ Ｐゴシック" pitchFamily="34" charset="-128"/>
                <a:cs typeface="Arial" panose="020B0604020202020204" pitchFamily="34" charset="0"/>
              </a:rPr>
              <a:t>, </a:t>
            </a:r>
            <a:endParaRPr lang="en-US" sz="1700" dirty="0">
              <a:latin typeface="Arial" panose="020B0604020202020204" pitchFamily="34" charset="0"/>
              <a:ea typeface="ＭＳ Ｐゴシック" pitchFamily="34" charset="-128"/>
              <a:cs typeface="Arial" panose="020B0604020202020204" pitchFamily="34" charset="0"/>
            </a:endParaRPr>
          </a:p>
          <a:p>
            <a:pPr algn="just" eaLnBrk="1" hangingPunct="1">
              <a:lnSpc>
                <a:spcPct val="80000"/>
              </a:lnSpc>
              <a:defRPr/>
            </a:pPr>
            <a:r>
              <a:rPr lang="en-US" sz="1700" u="sng" dirty="0" err="1">
                <a:latin typeface="Arial" panose="020B0604020202020204" pitchFamily="34" charset="0"/>
                <a:ea typeface="ＭＳ Ｐゴシック" pitchFamily="34" charset="-128"/>
                <a:cs typeface="Arial" panose="020B0604020202020204" pitchFamily="34" charset="0"/>
              </a:rPr>
              <a:t>Meyvesinden</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lif</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elde</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edilenler</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lif</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kabağı</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ve</a:t>
            </a:r>
            <a:r>
              <a:rPr lang="en-US" sz="1700" dirty="0">
                <a:latin typeface="Arial" panose="020B0604020202020204" pitchFamily="34" charset="0"/>
                <a:ea typeface="ＭＳ Ｐゴシック" pitchFamily="34" charset="-128"/>
                <a:cs typeface="Arial" panose="020B0604020202020204" pitchFamily="34" charset="0"/>
              </a:rPr>
              <a:t> kapok, </a:t>
            </a:r>
          </a:p>
          <a:p>
            <a:pPr algn="just" eaLnBrk="1" hangingPunct="1">
              <a:lnSpc>
                <a:spcPct val="80000"/>
              </a:lnSpc>
              <a:defRPr/>
            </a:pPr>
            <a:r>
              <a:rPr lang="en-US" sz="1700" u="sng" dirty="0" err="1">
                <a:latin typeface="Arial" panose="020B0604020202020204" pitchFamily="34" charset="0"/>
                <a:ea typeface="ＭＳ Ｐゴシック" pitchFamily="34" charset="-128"/>
                <a:cs typeface="Arial" panose="020B0604020202020204" pitchFamily="34" charset="0"/>
              </a:rPr>
              <a:t>Yapraklarından</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lif</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elde</a:t>
            </a:r>
            <a:r>
              <a:rPr lang="en-US" sz="1700" u="sng" dirty="0">
                <a:latin typeface="Arial" panose="020B0604020202020204" pitchFamily="34" charset="0"/>
                <a:ea typeface="ＭＳ Ｐゴシック" pitchFamily="34" charset="-128"/>
                <a:cs typeface="Arial" panose="020B0604020202020204" pitchFamily="34" charset="0"/>
              </a:rPr>
              <a:t> </a:t>
            </a:r>
            <a:r>
              <a:rPr lang="en-US" sz="1700" u="sng" dirty="0" err="1">
                <a:latin typeface="Arial" panose="020B0604020202020204" pitchFamily="34" charset="0"/>
                <a:ea typeface="ＭＳ Ｐゴシック" pitchFamily="34" charset="-128"/>
                <a:cs typeface="Arial" panose="020B0604020202020204" pitchFamily="34" charset="0"/>
              </a:rPr>
              <a:t>edilenler</a:t>
            </a:r>
            <a:r>
              <a:rPr lang="en-US" sz="1700" dirty="0">
                <a:latin typeface="Arial" panose="020B0604020202020204" pitchFamily="34" charset="0"/>
                <a:ea typeface="ＭＳ Ｐゴシック" pitchFamily="34" charset="-128"/>
                <a:cs typeface="Arial" panose="020B0604020202020204" pitchFamily="34" charset="0"/>
              </a:rPr>
              <a:t> de manila </a:t>
            </a:r>
            <a:r>
              <a:rPr lang="en-US" sz="1700" dirty="0" err="1">
                <a:latin typeface="Arial" panose="020B0604020202020204" pitchFamily="34" charset="0"/>
                <a:ea typeface="ＭＳ Ｐゴシック" pitchFamily="34" charset="-128"/>
                <a:cs typeface="Arial" panose="020B0604020202020204" pitchFamily="34" charset="0"/>
              </a:rPr>
              <a:t>ve</a:t>
            </a:r>
            <a:r>
              <a:rPr lang="en-US" sz="1700" dirty="0">
                <a:latin typeface="Arial" panose="020B0604020202020204" pitchFamily="34" charset="0"/>
                <a:ea typeface="ＭＳ Ｐゴシック" pitchFamily="34" charset="-128"/>
                <a:cs typeface="Arial" panose="020B0604020202020204" pitchFamily="34" charset="0"/>
              </a:rPr>
              <a:t> sisal </a:t>
            </a:r>
            <a:r>
              <a:rPr lang="en-US" sz="1700" dirty="0" err="1">
                <a:latin typeface="Arial" panose="020B0604020202020204" pitchFamily="34" charset="0"/>
                <a:ea typeface="ＭＳ Ｐゴシック" pitchFamily="34" charset="-128"/>
                <a:cs typeface="Arial" panose="020B0604020202020204" pitchFamily="34" charset="0"/>
              </a:rPr>
              <a:t>keneviri</a:t>
            </a:r>
            <a:endParaRPr lang="en-US" sz="1700" dirty="0">
              <a:latin typeface="Arial" panose="020B0604020202020204" pitchFamily="34" charset="0"/>
              <a:ea typeface="ＭＳ Ｐゴシック" pitchFamily="34" charset="-128"/>
              <a:cs typeface="Arial" panose="020B0604020202020204" pitchFamily="34" charset="0"/>
            </a:endParaRPr>
          </a:p>
          <a:p>
            <a:pPr algn="just" eaLnBrk="1" hangingPunct="1">
              <a:lnSpc>
                <a:spcPct val="80000"/>
              </a:lnSpc>
              <a:defRPr/>
            </a:pPr>
            <a:r>
              <a:rPr lang="en-US" sz="1700" dirty="0" err="1">
                <a:latin typeface="Arial" panose="020B0604020202020204" pitchFamily="34" charset="0"/>
                <a:ea typeface="ＭＳ Ｐゴシック" pitchFamily="34" charset="-128"/>
                <a:cs typeface="Arial" panose="020B0604020202020204" pitchFamily="34" charset="0"/>
              </a:rPr>
              <a:t>Ka</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çuk</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bitkileri</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olarak</a:t>
            </a:r>
            <a:r>
              <a:rPr lang="en-US" sz="1700" dirty="0">
                <a:latin typeface="Arial" panose="020B0604020202020204" pitchFamily="34" charset="0"/>
                <a:ea typeface="ＭＳ Ｐゴシック" pitchFamily="34" charset="-128"/>
                <a:cs typeface="Arial" panose="020B0604020202020204" pitchFamily="34" charset="0"/>
              </a:rPr>
              <a:t> da </a:t>
            </a:r>
            <a:r>
              <a:rPr lang="en-US" sz="1700" dirty="0" err="1">
                <a:latin typeface="Arial" panose="020B0604020202020204" pitchFamily="34" charset="0"/>
                <a:ea typeface="ＭＳ Ｐゴシック" pitchFamily="34" charset="-128"/>
                <a:cs typeface="Arial" panose="020B0604020202020204" pitchFamily="34" charset="0"/>
              </a:rPr>
              <a:t>tropik</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bölgelerde</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yetişen</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Kauçuk</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ağacı</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ile</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tropik</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ve</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subtropik</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iklim</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koşularında</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yetiştirilebilen</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Guayul</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bitkisi</a:t>
            </a:r>
            <a:r>
              <a:rPr lang="en-US" sz="1700" dirty="0">
                <a:latin typeface="Arial" panose="020B0604020202020204" pitchFamily="34" charset="0"/>
                <a:ea typeface="ＭＳ Ｐゴシック" pitchFamily="34" charset="-128"/>
                <a:cs typeface="Arial" panose="020B0604020202020204" pitchFamily="34" charset="0"/>
              </a:rPr>
              <a:t> </a:t>
            </a:r>
            <a:r>
              <a:rPr lang="en-US" sz="1700" dirty="0" err="1">
                <a:latin typeface="Arial" panose="020B0604020202020204" pitchFamily="34" charset="0"/>
                <a:ea typeface="ＭＳ Ｐゴシック" pitchFamily="34" charset="-128"/>
                <a:cs typeface="Arial" panose="020B0604020202020204" pitchFamily="34" charset="0"/>
              </a:rPr>
              <a:t>sayılabilir</a:t>
            </a:r>
            <a:r>
              <a:rPr lang="en-US" sz="1700" dirty="0">
                <a:latin typeface="Arial" panose="020B0604020202020204" pitchFamily="34" charset="0"/>
                <a:ea typeface="ＭＳ Ｐゴシック" pitchFamily="34" charset="-128"/>
                <a:cs typeface="Arial" panose="020B0604020202020204" pitchFamily="34" charset="0"/>
              </a:rPr>
              <a:t>. </a:t>
            </a:r>
          </a:p>
          <a:p>
            <a:pPr eaLnBrk="1" hangingPunct="1">
              <a:lnSpc>
                <a:spcPct val="80000"/>
              </a:lnSpc>
              <a:defRPr/>
            </a:pPr>
            <a:endParaRPr lang="en-US" sz="1700" dirty="0">
              <a:effectLst>
                <a:outerShdw blurRad="38100" dist="38100" dir="2700000" algn="tl">
                  <a:srgbClr val="7C9BA5"/>
                </a:outerShdw>
              </a:effectLst>
              <a:ea typeface="ＭＳ Ｐゴシック" pitchFamily="34" charset="-128"/>
            </a:endParaRPr>
          </a:p>
        </p:txBody>
      </p:sp>
    </p:spTree>
    <p:extLst>
      <p:ext uri="{BB962C8B-B14F-4D97-AF65-F5344CB8AC3E}">
        <p14:creationId xmlns:p14="http://schemas.microsoft.com/office/powerpoint/2010/main" val="37109981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391" y="559819"/>
            <a:ext cx="5686425" cy="657225"/>
          </a:xfrm>
        </p:spPr>
        <p:txBody>
          <a:bodyPr wrap="square" numCol="1" anchorCtr="0" compatLnSpc="1">
            <a:prstTxWarp prst="textNoShape">
              <a:avLst/>
            </a:prstTxWarp>
          </a:bodyPr>
          <a:lstStyle/>
          <a:p>
            <a:pPr algn="l" eaLnBrk="1" hangingPunct="1">
              <a:defRPr/>
            </a:pPr>
            <a:r>
              <a:rPr lang="en-US" sz="2400" dirty="0" err="1">
                <a:solidFill>
                  <a:srgbClr val="FF0000"/>
                </a:solidFill>
                <a:ea typeface="ＭＳ Ｐゴシック" pitchFamily="34" charset="-128"/>
              </a:rPr>
              <a:t>Yag</a:t>
            </a:r>
            <a:r>
              <a:rPr lang="en-US" sz="2400" dirty="0">
                <a:solidFill>
                  <a:srgbClr val="FF0000"/>
                </a:solidFill>
                <a:ea typeface="ＭＳ Ｐゴシック" pitchFamily="34" charset="-128"/>
              </a:rPr>
              <a:t>̆ </a:t>
            </a:r>
            <a:r>
              <a:rPr lang="en-US" sz="2400" dirty="0" err="1">
                <a:solidFill>
                  <a:srgbClr val="FF0000"/>
                </a:solidFill>
                <a:ea typeface="ＭＳ Ｐゴシック" pitchFamily="34" charset="-128"/>
              </a:rPr>
              <a:t>Bitkileri</a:t>
            </a:r>
            <a:r>
              <a:rPr lang="en-US" sz="2400" dirty="0">
                <a:solidFill>
                  <a:srgbClr val="FF0000"/>
                </a:solidFill>
                <a:ea typeface="ＭＳ Ｐゴシック" pitchFamily="34" charset="-128"/>
              </a:rPr>
              <a:t> </a:t>
            </a:r>
            <a:endParaRPr lang="en-US" sz="2400" dirty="0">
              <a:solidFill>
                <a:srgbClr val="FF0000"/>
              </a:solidFill>
              <a:effectLst>
                <a:outerShdw blurRad="38100" dist="38100" dir="2700000" algn="tl">
                  <a:srgbClr val="FFFFFF"/>
                </a:outerShdw>
              </a:effectLst>
              <a:ea typeface="ＭＳ Ｐゴシック" pitchFamily="34" charset="-128"/>
            </a:endParaRPr>
          </a:p>
        </p:txBody>
      </p:sp>
      <p:sp>
        <p:nvSpPr>
          <p:cNvPr id="3" name="Content Placeholder 2"/>
          <p:cNvSpPr>
            <a:spLocks noGrp="1"/>
          </p:cNvSpPr>
          <p:nvPr>
            <p:ph idx="1"/>
          </p:nvPr>
        </p:nvSpPr>
        <p:spPr>
          <a:xfrm>
            <a:off x="777719" y="1217044"/>
            <a:ext cx="5686425" cy="3952875"/>
          </a:xfrm>
        </p:spPr>
        <p:txBody>
          <a:bodyPr wrap="square" numCol="1" anchor="t" anchorCtr="0" compatLnSpc="1">
            <a:prstTxWarp prst="textNoShape">
              <a:avLst/>
            </a:prstTxWarp>
            <a:normAutofit fontScale="92500"/>
          </a:bodyPr>
          <a:lstStyle/>
          <a:p>
            <a:pPr marL="0" indent="0">
              <a:buNone/>
              <a:defRPr/>
            </a:pPr>
            <a:r>
              <a:rPr lang="en-US" sz="2200">
                <a:ea typeface="ＭＳ Ｐゴシック" pitchFamily="34" charset="-128"/>
              </a:rPr>
              <a:t>Yağları gerek sıvı (likit) halde gerek- se de katı (margarin) halinde doğrudan insan beslenmesinde kullanılan 1.sınıf yağ bitkileri olarak isimlendirilen ayçiçeği, soya, kolza (kanola), yerfıs- tığı, susam, haşhaş, aspir ve yağ şalgamı' bitkileridir. </a:t>
            </a:r>
          </a:p>
          <a:p>
            <a:pPr marL="0" indent="0">
              <a:buNone/>
              <a:defRPr/>
            </a:pPr>
            <a:r>
              <a:rPr lang="en-US" sz="2200">
                <a:ea typeface="ＭＳ Ｐゴシック" pitchFamily="34" charset="-128"/>
              </a:rPr>
              <a:t>Doğrudan insan bes- lenmesinde içerdikleri yağın yağ asitleri kalitesinin uygun olmaması nedeniyle kullanılmayan, sadece teknik amaçla boya ve sabun sanayinde kullanılan ve 2. sınıf yağ bitkileri olarak isimlendirilenler de ızgın, ketencik, pelemir, har- dal, hintyağı ve jojoba bitkileridir.</a:t>
            </a:r>
          </a:p>
          <a:p>
            <a:pPr marL="0" indent="0">
              <a:defRPr/>
            </a:pPr>
            <a:endParaRPr lang="en-US" sz="2200">
              <a:effectLst>
                <a:outerShdw blurRad="38100" dist="38100" dir="2700000" algn="tl">
                  <a:srgbClr val="7C9BA5"/>
                </a:outerShdw>
              </a:effectLst>
              <a:ea typeface="ＭＳ Ｐゴシック" pitchFamily="34" charset="-128"/>
            </a:endParaRPr>
          </a:p>
        </p:txBody>
      </p:sp>
    </p:spTree>
    <p:extLst>
      <p:ext uri="{BB962C8B-B14F-4D97-AF65-F5344CB8AC3E}">
        <p14:creationId xmlns:p14="http://schemas.microsoft.com/office/powerpoint/2010/main" val="16475771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0152" y="1577157"/>
            <a:ext cx="5686425" cy="512763"/>
          </a:xfrm>
        </p:spPr>
        <p:txBody>
          <a:bodyPr wrap="square" numCol="1" anchorCtr="0" compatLnSpc="1">
            <a:prstTxWarp prst="textNoShape">
              <a:avLst/>
            </a:prstTxWarp>
          </a:bodyPr>
          <a:lstStyle/>
          <a:p>
            <a:pPr algn="l" eaLnBrk="1" hangingPunct="1">
              <a:defRPr/>
            </a:pPr>
            <a:r>
              <a:rPr lang="en-US" sz="2400" dirty="0" err="1">
                <a:solidFill>
                  <a:srgbClr val="FF0000"/>
                </a:solidFill>
                <a:ea typeface="ＭＳ Ｐゴシック" pitchFamily="34" charset="-128"/>
              </a:rPr>
              <a:t>Nişasta</a:t>
            </a:r>
            <a:r>
              <a:rPr lang="en-US" sz="2400" dirty="0">
                <a:solidFill>
                  <a:srgbClr val="FF0000"/>
                </a:solidFill>
                <a:ea typeface="ＭＳ Ｐゴシック" pitchFamily="34" charset="-128"/>
              </a:rPr>
              <a:t> </a:t>
            </a:r>
            <a:r>
              <a:rPr lang="en-US" sz="2400" dirty="0" err="1">
                <a:solidFill>
                  <a:srgbClr val="FF0000"/>
                </a:solidFill>
                <a:ea typeface="ＭＳ Ｐゴシック" pitchFamily="34" charset="-128"/>
              </a:rPr>
              <a:t>ve</a:t>
            </a:r>
            <a:r>
              <a:rPr lang="en-US" sz="2400" dirty="0">
                <a:solidFill>
                  <a:srgbClr val="FF0000"/>
                </a:solidFill>
                <a:ea typeface="ＭＳ Ｐゴシック" pitchFamily="34" charset="-128"/>
              </a:rPr>
              <a:t> </a:t>
            </a:r>
            <a:r>
              <a:rPr lang="en-US" sz="2400" dirty="0" err="1">
                <a:solidFill>
                  <a:srgbClr val="FF0000"/>
                </a:solidFill>
                <a:ea typeface="ＭＳ Ｐゴシック" pitchFamily="34" charset="-128"/>
              </a:rPr>
              <a:t>Şeker</a:t>
            </a:r>
            <a:r>
              <a:rPr lang="en-US" sz="2400" dirty="0">
                <a:solidFill>
                  <a:srgbClr val="FF0000"/>
                </a:solidFill>
                <a:ea typeface="ＭＳ Ｐゴシック" pitchFamily="34" charset="-128"/>
              </a:rPr>
              <a:t> </a:t>
            </a:r>
            <a:r>
              <a:rPr lang="en-US" sz="2400" dirty="0" err="1">
                <a:solidFill>
                  <a:srgbClr val="FF0000"/>
                </a:solidFill>
                <a:ea typeface="ＭＳ Ｐゴシック" pitchFamily="34" charset="-128"/>
              </a:rPr>
              <a:t>Bitkileri</a:t>
            </a:r>
            <a:r>
              <a:rPr lang="en-US" sz="2400" dirty="0">
                <a:solidFill>
                  <a:srgbClr val="FF0000"/>
                </a:solidFill>
                <a:ea typeface="ＭＳ Ｐゴシック" pitchFamily="34" charset="-128"/>
              </a:rPr>
              <a:t> </a:t>
            </a:r>
            <a:endParaRPr lang="en-US" sz="2400" dirty="0">
              <a:solidFill>
                <a:srgbClr val="FF0000"/>
              </a:solidFill>
              <a:effectLst>
                <a:outerShdw blurRad="38100" dist="38100" dir="2700000" algn="tl">
                  <a:srgbClr val="FFFFFF"/>
                </a:outerShdw>
              </a:effectLst>
              <a:ea typeface="ＭＳ Ｐゴシック" pitchFamily="34" charset="-128"/>
            </a:endParaRPr>
          </a:p>
        </p:txBody>
      </p:sp>
      <p:sp>
        <p:nvSpPr>
          <p:cNvPr id="3" name="Content Placeholder 2"/>
          <p:cNvSpPr>
            <a:spLocks noGrp="1"/>
          </p:cNvSpPr>
          <p:nvPr>
            <p:ph idx="1"/>
          </p:nvPr>
        </p:nvSpPr>
        <p:spPr>
          <a:xfrm>
            <a:off x="808542" y="2366839"/>
            <a:ext cx="5686425" cy="4392613"/>
          </a:xfrm>
        </p:spPr>
        <p:txBody>
          <a:bodyPr wrap="square" numCol="1" anchor="t" anchorCtr="0" compatLnSpc="1">
            <a:prstTxWarp prst="textNoShape">
              <a:avLst/>
            </a:prstTxWarp>
            <a:normAutofit fontScale="92500" lnSpcReduction="20000"/>
          </a:bodyPr>
          <a:lstStyle/>
          <a:p>
            <a:pPr eaLnBrk="1" hangingPunct="1">
              <a:defRPr/>
            </a:pPr>
            <a:r>
              <a:rPr lang="en-US" dirty="0" err="1" smtClean="0">
                <a:effectLst/>
                <a:ea typeface="ＭＳ Ｐゴシック" pitchFamily="34" charset="-128"/>
              </a:rPr>
              <a:t>Patates</a:t>
            </a:r>
            <a:r>
              <a:rPr lang="en-US" dirty="0" smtClean="0">
                <a:effectLst/>
                <a:ea typeface="ＭＳ Ｐゴシック" pitchFamily="34" charset="-128"/>
              </a:rPr>
              <a:t> ilk </a:t>
            </a:r>
            <a:r>
              <a:rPr lang="en-US" dirty="0" err="1" smtClean="0">
                <a:effectLst/>
                <a:ea typeface="ＭＳ Ｐゴシック" pitchFamily="34" charset="-128"/>
              </a:rPr>
              <a:t>sırayı</a:t>
            </a:r>
            <a:r>
              <a:rPr lang="en-US" dirty="0" smtClean="0">
                <a:effectLst/>
                <a:ea typeface="ＭＳ Ｐゴシック" pitchFamily="34" charset="-128"/>
              </a:rPr>
              <a:t> </a:t>
            </a:r>
            <a:r>
              <a:rPr lang="en-US" dirty="0" err="1" smtClean="0">
                <a:effectLst/>
                <a:ea typeface="ＭＳ Ｐゴシック" pitchFamily="34" charset="-128"/>
              </a:rPr>
              <a:t>almakta</a:t>
            </a:r>
            <a:r>
              <a:rPr lang="en-US" dirty="0" smtClean="0">
                <a:effectLst/>
                <a:ea typeface="ＭＳ Ｐゴシック" pitchFamily="34" charset="-128"/>
              </a:rPr>
              <a:t> </a:t>
            </a:r>
            <a:r>
              <a:rPr lang="en-US" dirty="0" err="1" smtClean="0">
                <a:effectLst/>
                <a:ea typeface="ＭＳ Ｐゴシック" pitchFamily="34" charset="-128"/>
              </a:rPr>
              <a:t>bunu</a:t>
            </a:r>
            <a:r>
              <a:rPr lang="en-US" dirty="0" smtClean="0">
                <a:effectLst/>
                <a:ea typeface="ＭＳ Ｐゴシック" pitchFamily="34" charset="-128"/>
              </a:rPr>
              <a:t> </a:t>
            </a:r>
            <a:r>
              <a:rPr lang="en-US" dirty="0" err="1" smtClean="0">
                <a:effectLst/>
                <a:ea typeface="ＭＳ Ｐゴシック" pitchFamily="34" charset="-128"/>
              </a:rPr>
              <a:t>yerelması</a:t>
            </a:r>
            <a:r>
              <a:rPr lang="en-US" dirty="0" smtClean="0">
                <a:effectLst/>
                <a:ea typeface="ＭＳ Ｐゴシック" pitchFamily="34" charset="-128"/>
              </a:rPr>
              <a:t> </a:t>
            </a:r>
            <a:r>
              <a:rPr lang="en-US" dirty="0" err="1" smtClean="0">
                <a:effectLst/>
                <a:ea typeface="ＭＳ Ｐゴシック" pitchFamily="34" charset="-128"/>
              </a:rPr>
              <a:t>ve</a:t>
            </a:r>
            <a:endParaRPr lang="en-US" dirty="0" smtClean="0">
              <a:effectLst/>
              <a:ea typeface="ＭＳ Ｐゴシック" pitchFamily="34" charset="-128"/>
            </a:endParaRPr>
          </a:p>
          <a:p>
            <a:pPr eaLnBrk="1" hangingPunct="1">
              <a:defRPr/>
            </a:pPr>
            <a:r>
              <a:rPr lang="en-US" dirty="0" smtClean="0">
                <a:effectLst/>
                <a:ea typeface="ＭＳ Ｐゴシック" pitchFamily="34" charset="-128"/>
              </a:rPr>
              <a:t> </a:t>
            </a:r>
            <a:r>
              <a:rPr lang="en-US" dirty="0" err="1" smtClean="0">
                <a:effectLst/>
                <a:ea typeface="ＭＳ Ｐゴシック" pitchFamily="34" charset="-128"/>
              </a:rPr>
              <a:t>Tatlı</a:t>
            </a:r>
            <a:r>
              <a:rPr lang="en-US" dirty="0" smtClean="0">
                <a:effectLst/>
                <a:ea typeface="ＭＳ Ｐゴシック" pitchFamily="34" charset="-128"/>
              </a:rPr>
              <a:t> </a:t>
            </a:r>
            <a:r>
              <a:rPr lang="en-US" dirty="0" err="1" smtClean="0">
                <a:effectLst/>
                <a:ea typeface="ＭＳ Ｐゴシック" pitchFamily="34" charset="-128"/>
              </a:rPr>
              <a:t>patates</a:t>
            </a:r>
            <a:r>
              <a:rPr lang="en-US" dirty="0" smtClean="0">
                <a:effectLst/>
                <a:ea typeface="ＭＳ Ｐゴシック" pitchFamily="34" charset="-128"/>
              </a:rPr>
              <a:t> (</a:t>
            </a:r>
            <a:r>
              <a:rPr lang="en-US" dirty="0" err="1" smtClean="0">
                <a:effectLst/>
                <a:ea typeface="ＭＳ Ｐゴシック" pitchFamily="34" charset="-128"/>
              </a:rPr>
              <a:t>batat</a:t>
            </a:r>
            <a:r>
              <a:rPr lang="en-US" dirty="0" smtClean="0">
                <a:effectLst/>
                <a:ea typeface="ＭＳ Ｐゴシック" pitchFamily="34" charset="-128"/>
              </a:rPr>
              <a:t>) </a:t>
            </a:r>
            <a:r>
              <a:rPr lang="en-US" dirty="0" err="1" smtClean="0">
                <a:effectLst/>
                <a:ea typeface="ＭＳ Ｐゴシック" pitchFamily="34" charset="-128"/>
              </a:rPr>
              <a:t>takip</a:t>
            </a:r>
            <a:r>
              <a:rPr lang="en-US" dirty="0" smtClean="0">
                <a:effectLst/>
                <a:ea typeface="ＭＳ Ｐゴシック" pitchFamily="34" charset="-128"/>
              </a:rPr>
              <a:t> </a:t>
            </a:r>
            <a:r>
              <a:rPr lang="en-US" dirty="0" err="1" smtClean="0">
                <a:effectLst/>
                <a:ea typeface="ＭＳ Ｐゴシック" pitchFamily="34" charset="-128"/>
              </a:rPr>
              <a:t>etmektedir</a:t>
            </a:r>
            <a:r>
              <a:rPr lang="en-US" dirty="0" smtClean="0">
                <a:effectLst/>
                <a:ea typeface="ＭＳ Ｐゴシック" pitchFamily="34" charset="-128"/>
              </a:rPr>
              <a:t>. </a:t>
            </a:r>
          </a:p>
          <a:p>
            <a:pPr eaLnBrk="1" hangingPunct="1">
              <a:defRPr/>
            </a:pPr>
            <a:r>
              <a:rPr lang="en-US" dirty="0" err="1" smtClean="0">
                <a:effectLst/>
                <a:ea typeface="ＭＳ Ｐゴシック" pitchFamily="34" charset="-128"/>
              </a:rPr>
              <a:t>Kassava</a:t>
            </a:r>
            <a:r>
              <a:rPr lang="en-US" dirty="0" smtClean="0">
                <a:effectLst/>
                <a:ea typeface="ＭＳ Ｐゴシック" pitchFamily="34" charset="-128"/>
              </a:rPr>
              <a:t> </a:t>
            </a:r>
            <a:r>
              <a:rPr lang="en-US" dirty="0" err="1" smtClean="0">
                <a:effectLst/>
                <a:ea typeface="ＭＳ Ｐゴシック" pitchFamily="34" charset="-128"/>
              </a:rPr>
              <a:t>ve</a:t>
            </a:r>
            <a:r>
              <a:rPr lang="en-US" dirty="0" smtClean="0">
                <a:effectLst/>
                <a:ea typeface="ＭＳ Ｐゴシック" pitchFamily="34" charset="-128"/>
              </a:rPr>
              <a:t> yam </a:t>
            </a:r>
            <a:r>
              <a:rPr lang="en-US" dirty="0" err="1" smtClean="0">
                <a:effectLst/>
                <a:ea typeface="ＭＳ Ｐゴシック" pitchFamily="34" charset="-128"/>
              </a:rPr>
              <a:t>bitkisi</a:t>
            </a:r>
            <a:r>
              <a:rPr lang="en-US" dirty="0" smtClean="0">
                <a:effectLst/>
                <a:ea typeface="ＭＳ Ｐゴシック" pitchFamily="34" charset="-128"/>
              </a:rPr>
              <a:t> de </a:t>
            </a:r>
            <a:r>
              <a:rPr lang="en-US" dirty="0" err="1" smtClean="0">
                <a:effectLst/>
                <a:ea typeface="ＭＳ Ｐゴシック" pitchFamily="34" charset="-128"/>
              </a:rPr>
              <a:t>önemli</a:t>
            </a:r>
            <a:r>
              <a:rPr lang="en-US" dirty="0" smtClean="0">
                <a:effectLst/>
                <a:ea typeface="ＭＳ Ｐゴシック" pitchFamily="34" charset="-128"/>
              </a:rPr>
              <a:t> </a:t>
            </a:r>
            <a:r>
              <a:rPr lang="en-US" dirty="0" err="1" smtClean="0">
                <a:effectLst/>
                <a:ea typeface="ＭＳ Ｐゴシック" pitchFamily="34" charset="-128"/>
              </a:rPr>
              <a:t>nişasta</a:t>
            </a:r>
            <a:r>
              <a:rPr lang="en-US" dirty="0" smtClean="0">
                <a:effectLst/>
                <a:ea typeface="ＭＳ Ｐゴシック" pitchFamily="34" charset="-128"/>
              </a:rPr>
              <a:t> </a:t>
            </a:r>
            <a:r>
              <a:rPr lang="en-US" dirty="0" err="1" smtClean="0">
                <a:effectLst/>
                <a:ea typeface="ＭＳ Ｐゴシック" pitchFamily="34" charset="-128"/>
              </a:rPr>
              <a:t>bitkileridir</a:t>
            </a:r>
            <a:r>
              <a:rPr lang="en-US" dirty="0" smtClean="0">
                <a:effectLst/>
                <a:ea typeface="ＭＳ Ｐゴシック" pitchFamily="34" charset="-128"/>
              </a:rPr>
              <a:t>. </a:t>
            </a:r>
          </a:p>
          <a:p>
            <a:pPr eaLnBrk="1" hangingPunct="1">
              <a:defRPr/>
            </a:pPr>
            <a:r>
              <a:rPr lang="en-US" dirty="0" err="1" smtClean="0">
                <a:effectLst/>
                <a:ea typeface="ＭＳ Ｐゴシック" pitchFamily="34" charset="-128"/>
              </a:rPr>
              <a:t>Dünyada</a:t>
            </a:r>
            <a:r>
              <a:rPr lang="en-US" dirty="0" smtClean="0">
                <a:effectLst/>
                <a:ea typeface="ＭＳ Ｐゴシック" pitchFamily="34" charset="-128"/>
              </a:rPr>
              <a:t> </a:t>
            </a:r>
            <a:r>
              <a:rPr lang="en-US" dirty="0" err="1" smtClean="0">
                <a:effectLst/>
                <a:ea typeface="ＭＳ Ｐゴシック" pitchFamily="34" charset="-128"/>
              </a:rPr>
              <a:t>şeker</a:t>
            </a:r>
            <a:r>
              <a:rPr lang="en-US" dirty="0" smtClean="0">
                <a:effectLst/>
                <a:ea typeface="ＭＳ Ｐゴシック" pitchFamily="34" charset="-128"/>
              </a:rPr>
              <a:t> </a:t>
            </a:r>
            <a:r>
              <a:rPr lang="en-US" dirty="0" err="1" smtClean="0">
                <a:effectLst/>
                <a:ea typeface="ＭＳ Ｐゴシック" pitchFamily="34" charset="-128"/>
              </a:rPr>
              <a:t>bitkisi</a:t>
            </a:r>
            <a:r>
              <a:rPr lang="en-US" dirty="0" smtClean="0">
                <a:effectLst/>
                <a:ea typeface="ＭＳ Ｐゴシック" pitchFamily="34" charset="-128"/>
              </a:rPr>
              <a:t> </a:t>
            </a:r>
            <a:r>
              <a:rPr lang="en-US" dirty="0" err="1" smtClean="0">
                <a:effectLst/>
                <a:ea typeface="ＭＳ Ｐゴシック" pitchFamily="34" charset="-128"/>
              </a:rPr>
              <a:t>olarak</a:t>
            </a:r>
            <a:r>
              <a:rPr lang="en-US" dirty="0" smtClean="0">
                <a:effectLst/>
                <a:ea typeface="ＭＳ Ｐゴシック" pitchFamily="34" charset="-128"/>
              </a:rPr>
              <a:t> </a:t>
            </a:r>
            <a:r>
              <a:rPr lang="en-US" dirty="0" err="1" smtClean="0">
                <a:effectLst/>
                <a:ea typeface="ＭＳ Ｐゴシック" pitchFamily="34" charset="-128"/>
              </a:rPr>
              <a:t>tanınan</a:t>
            </a:r>
            <a:r>
              <a:rPr lang="en-US" dirty="0" smtClean="0">
                <a:effectLst/>
                <a:ea typeface="ＭＳ Ｐゴシック" pitchFamily="34" charset="-128"/>
              </a:rPr>
              <a:t> 2 </a:t>
            </a:r>
            <a:r>
              <a:rPr lang="en-US" dirty="0" err="1" smtClean="0">
                <a:effectLst/>
                <a:ea typeface="ＭＳ Ｐゴシック" pitchFamily="34" charset="-128"/>
              </a:rPr>
              <a:t>bitki</a:t>
            </a:r>
            <a:r>
              <a:rPr lang="en-US" dirty="0" smtClean="0">
                <a:effectLst/>
                <a:ea typeface="ＭＳ Ｐゴシック" pitchFamily="34" charset="-128"/>
              </a:rPr>
              <a:t> </a:t>
            </a:r>
            <a:r>
              <a:rPr lang="en-US" dirty="0" err="1" smtClean="0">
                <a:effectLst/>
                <a:ea typeface="ＭＳ Ｐゴシック" pitchFamily="34" charset="-128"/>
              </a:rPr>
              <a:t>bulunmakta</a:t>
            </a:r>
            <a:r>
              <a:rPr lang="en-US" dirty="0" smtClean="0">
                <a:effectLst/>
                <a:ea typeface="ＭＳ Ｐゴシック" pitchFamily="34" charset="-128"/>
              </a:rPr>
              <a:t> </a:t>
            </a:r>
            <a:r>
              <a:rPr lang="en-US" dirty="0" err="1" smtClean="0">
                <a:effectLst/>
                <a:ea typeface="ＭＳ Ｐゴシック" pitchFamily="34" charset="-128"/>
              </a:rPr>
              <a:t>olup</a:t>
            </a:r>
            <a:r>
              <a:rPr lang="en-US" dirty="0" smtClean="0">
                <a:effectLst/>
                <a:ea typeface="ＭＳ Ｐゴシック" pitchFamily="34" charset="-128"/>
              </a:rPr>
              <a:t> </a:t>
            </a:r>
            <a:r>
              <a:rPr lang="en-US" dirty="0" err="1" smtClean="0">
                <a:effectLst/>
                <a:ea typeface="ＭＳ Ｐゴシック" pitchFamily="34" charset="-128"/>
              </a:rPr>
              <a:t>bunlar</a:t>
            </a:r>
            <a:r>
              <a:rPr lang="en-US" dirty="0" smtClean="0">
                <a:effectLst/>
                <a:ea typeface="ＭＳ Ｐゴシック" pitchFamily="34" charset="-128"/>
              </a:rPr>
              <a:t>; </a:t>
            </a:r>
            <a:r>
              <a:rPr lang="en-US" dirty="0" err="1" smtClean="0">
                <a:effectLst/>
                <a:ea typeface="ＭＳ Ｐゴシック" pitchFamily="34" charset="-128"/>
              </a:rPr>
              <a:t>Şekerpancarı</a:t>
            </a:r>
            <a:r>
              <a:rPr lang="en-US" dirty="0" smtClean="0">
                <a:effectLst/>
                <a:ea typeface="ＭＳ Ｐゴシック" pitchFamily="34" charset="-128"/>
              </a:rPr>
              <a:t> </a:t>
            </a:r>
            <a:r>
              <a:rPr lang="en-US" dirty="0" err="1" smtClean="0">
                <a:effectLst/>
                <a:ea typeface="ＭＳ Ｐゴシック" pitchFamily="34" charset="-128"/>
              </a:rPr>
              <a:t>ve</a:t>
            </a:r>
            <a:r>
              <a:rPr lang="en-US" dirty="0" smtClean="0">
                <a:effectLst/>
                <a:ea typeface="ＭＳ Ｐゴシック" pitchFamily="34" charset="-128"/>
              </a:rPr>
              <a:t> </a:t>
            </a:r>
            <a:r>
              <a:rPr lang="en-US" dirty="0" err="1" smtClean="0">
                <a:effectLst/>
                <a:ea typeface="ＭＳ Ｐゴシック" pitchFamily="34" charset="-128"/>
              </a:rPr>
              <a:t>şekerkamışıdır</a:t>
            </a:r>
            <a:r>
              <a:rPr lang="en-US" dirty="0" smtClean="0">
                <a:effectLst/>
                <a:ea typeface="ＭＳ Ｐゴシック" pitchFamily="34" charset="-128"/>
              </a:rPr>
              <a:t>. </a:t>
            </a:r>
            <a:endParaRPr lang="en-US" dirty="0" smtClean="0">
              <a:effectLst>
                <a:outerShdw blurRad="38100" dist="38100" dir="2700000" algn="tl">
                  <a:srgbClr val="7C9BA5"/>
                </a:outerShdw>
              </a:effectLst>
              <a:ea typeface="ＭＳ Ｐゴシック" pitchFamily="34" charset="-128"/>
            </a:endParaRPr>
          </a:p>
        </p:txBody>
      </p:sp>
    </p:spTree>
    <p:extLst>
      <p:ext uri="{BB962C8B-B14F-4D97-AF65-F5344CB8AC3E}">
        <p14:creationId xmlns:p14="http://schemas.microsoft.com/office/powerpoint/2010/main" val="23250744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075" y="1555501"/>
            <a:ext cx="5686425" cy="657225"/>
          </a:xfrm>
        </p:spPr>
        <p:txBody>
          <a:bodyPr wrap="square" numCol="1" anchorCtr="0" compatLnSpc="1">
            <a:prstTxWarp prst="textNoShape">
              <a:avLst/>
            </a:prstTxWarp>
            <a:normAutofit fontScale="90000"/>
          </a:bodyPr>
          <a:lstStyle/>
          <a:p>
            <a:pPr algn="l" eaLnBrk="1" hangingPunct="1">
              <a:defRPr/>
            </a:pPr>
            <a:r>
              <a:rPr lang="en-US" sz="2400" dirty="0" err="1">
                <a:solidFill>
                  <a:srgbClr val="FF0000"/>
                </a:solidFill>
                <a:ea typeface="ＭＳ Ｐゴシック" pitchFamily="34" charset="-128"/>
              </a:rPr>
              <a:t>Tütün-İlaç</a:t>
            </a:r>
            <a:r>
              <a:rPr lang="en-US" sz="2400" dirty="0">
                <a:solidFill>
                  <a:srgbClr val="FF0000"/>
                </a:solidFill>
                <a:ea typeface="ＭＳ Ｐゴシック" pitchFamily="34" charset="-128"/>
              </a:rPr>
              <a:t> </a:t>
            </a:r>
            <a:r>
              <a:rPr lang="en-US" sz="2400" dirty="0" err="1">
                <a:solidFill>
                  <a:srgbClr val="FF0000"/>
                </a:solidFill>
                <a:ea typeface="ＭＳ Ｐゴシック" pitchFamily="34" charset="-128"/>
              </a:rPr>
              <a:t>ve</a:t>
            </a:r>
            <a:r>
              <a:rPr lang="en-US" sz="2400" dirty="0">
                <a:solidFill>
                  <a:srgbClr val="FF0000"/>
                </a:solidFill>
                <a:ea typeface="ＭＳ Ｐゴシック" pitchFamily="34" charset="-128"/>
              </a:rPr>
              <a:t> Baharat </a:t>
            </a:r>
            <a:r>
              <a:rPr lang="en-US" sz="2400" dirty="0" err="1">
                <a:solidFill>
                  <a:srgbClr val="FF0000"/>
                </a:solidFill>
                <a:ea typeface="ＭＳ Ｐゴシック" pitchFamily="34" charset="-128"/>
              </a:rPr>
              <a:t>Bitkileri</a:t>
            </a:r>
            <a:r>
              <a:rPr lang="en-US" dirty="0" smtClean="0">
                <a:effectLst/>
                <a:ea typeface="ＭＳ Ｐゴシック" pitchFamily="34" charset="-128"/>
              </a:rPr>
              <a:t/>
            </a:r>
            <a:br>
              <a:rPr lang="en-US" dirty="0" smtClean="0">
                <a:effectLst/>
                <a:ea typeface="ＭＳ Ｐゴシック" pitchFamily="34" charset="-128"/>
              </a:rPr>
            </a:br>
            <a:endParaRPr lang="en-US" dirty="0" smtClean="0">
              <a:effectLst>
                <a:outerShdw blurRad="38100" dist="38100" dir="2700000" algn="tl">
                  <a:srgbClr val="7C9BA5"/>
                </a:outerShdw>
              </a:effectLst>
              <a:ea typeface="ＭＳ Ｐゴシック" pitchFamily="34" charset="-128"/>
            </a:endParaRPr>
          </a:p>
        </p:txBody>
      </p:sp>
      <p:sp>
        <p:nvSpPr>
          <p:cNvPr id="3" name="Content Placeholder 2"/>
          <p:cNvSpPr>
            <a:spLocks noGrp="1"/>
          </p:cNvSpPr>
          <p:nvPr>
            <p:ph idx="1"/>
          </p:nvPr>
        </p:nvSpPr>
        <p:spPr>
          <a:xfrm>
            <a:off x="762201" y="2212727"/>
            <a:ext cx="5686425" cy="3952875"/>
          </a:xfrm>
        </p:spPr>
        <p:txBody>
          <a:bodyPr wrap="square" numCol="1" anchor="t" anchorCtr="0" compatLnSpc="1">
            <a:prstTxWarp prst="textNoShape">
              <a:avLst/>
            </a:prstTxWarp>
            <a:normAutofit fontScale="77500" lnSpcReduction="20000"/>
          </a:bodyPr>
          <a:lstStyle/>
          <a:p>
            <a:pPr eaLnBrk="1" hangingPunct="1">
              <a:defRPr/>
            </a:pPr>
            <a:r>
              <a:rPr lang="en-US" dirty="0" smtClean="0">
                <a:effectLst/>
                <a:ea typeface="ＭＳ Ｐゴシック" pitchFamily="34" charset="-128"/>
              </a:rPr>
              <a:t>Bu </a:t>
            </a:r>
            <a:r>
              <a:rPr lang="en-US" dirty="0" err="1" smtClean="0">
                <a:effectLst/>
                <a:ea typeface="ＭＳ Ｐゴシック" pitchFamily="34" charset="-128"/>
              </a:rPr>
              <a:t>grup</a:t>
            </a:r>
            <a:r>
              <a:rPr lang="en-US" dirty="0" smtClean="0">
                <a:effectLst/>
                <a:ea typeface="ＭＳ Ｐゴシック" pitchFamily="34" charset="-128"/>
              </a:rPr>
              <a:t> </a:t>
            </a:r>
            <a:r>
              <a:rPr lang="en-US" dirty="0" err="1" smtClean="0">
                <a:effectLst/>
                <a:ea typeface="ＭＳ Ｐゴシック" pitchFamily="34" charset="-128"/>
              </a:rPr>
              <a:t>içerisinde</a:t>
            </a:r>
            <a:r>
              <a:rPr lang="en-US" dirty="0" smtClean="0">
                <a:effectLst/>
                <a:ea typeface="ＭＳ Ｐゴシック" pitchFamily="34" charset="-128"/>
              </a:rPr>
              <a:t> </a:t>
            </a:r>
            <a:r>
              <a:rPr lang="en-US" dirty="0" err="1" smtClean="0">
                <a:effectLst/>
                <a:ea typeface="ＭＳ Ｐゴシック" pitchFamily="34" charset="-128"/>
              </a:rPr>
              <a:t>keyif</a:t>
            </a:r>
            <a:r>
              <a:rPr lang="en-US" dirty="0" smtClean="0">
                <a:effectLst/>
                <a:ea typeface="ＭＳ Ｐゴシック" pitchFamily="34" charset="-128"/>
              </a:rPr>
              <a:t> </a:t>
            </a:r>
            <a:r>
              <a:rPr lang="en-US" dirty="0" err="1" smtClean="0">
                <a:effectLst/>
                <a:ea typeface="ＭＳ Ｐゴシック" pitchFamily="34" charset="-128"/>
              </a:rPr>
              <a:t>bitkileri</a:t>
            </a:r>
            <a:r>
              <a:rPr lang="en-US" dirty="0" smtClean="0">
                <a:effectLst/>
                <a:ea typeface="ＭＳ Ｐゴシック" pitchFamily="34" charset="-128"/>
              </a:rPr>
              <a:t> </a:t>
            </a:r>
            <a:r>
              <a:rPr lang="en-US" dirty="0" err="1" smtClean="0">
                <a:effectLst/>
                <a:ea typeface="ＭＳ Ｐゴシック" pitchFamily="34" charset="-128"/>
              </a:rPr>
              <a:t>olarak</a:t>
            </a:r>
            <a:r>
              <a:rPr lang="en-US" dirty="0" smtClean="0">
                <a:effectLst/>
                <a:ea typeface="ＭＳ Ｐゴシック" pitchFamily="34" charset="-128"/>
              </a:rPr>
              <a:t> da </a:t>
            </a:r>
            <a:r>
              <a:rPr lang="en-US" dirty="0" err="1" smtClean="0">
                <a:effectLst/>
                <a:ea typeface="ＭＳ Ｐゴシック" pitchFamily="34" charset="-128"/>
              </a:rPr>
              <a:t>tanınan</a:t>
            </a:r>
            <a:r>
              <a:rPr lang="en-US" dirty="0" smtClean="0">
                <a:effectLst/>
                <a:ea typeface="ＭＳ Ｐゴシック" pitchFamily="34" charset="-128"/>
              </a:rPr>
              <a:t> </a:t>
            </a:r>
            <a:r>
              <a:rPr lang="en-US" dirty="0" err="1" smtClean="0">
                <a:effectLst/>
                <a:ea typeface="ＭＳ Ｐゴシック" pitchFamily="34" charset="-128"/>
              </a:rPr>
              <a:t>tütün</a:t>
            </a:r>
            <a:r>
              <a:rPr lang="en-US" dirty="0" smtClean="0">
                <a:effectLst/>
                <a:ea typeface="ＭＳ Ｐゴシック" pitchFamily="34" charset="-128"/>
              </a:rPr>
              <a:t>, </a:t>
            </a:r>
            <a:r>
              <a:rPr lang="en-US" dirty="0" err="1" smtClean="0">
                <a:effectLst/>
                <a:ea typeface="ＭＳ Ｐゴシック" pitchFamily="34" charset="-128"/>
              </a:rPr>
              <a:t>şerbetçio-tu</a:t>
            </a:r>
            <a:r>
              <a:rPr lang="en-US" dirty="0" smtClean="0">
                <a:effectLst/>
                <a:ea typeface="ＭＳ Ｐゴシック" pitchFamily="34" charset="-128"/>
              </a:rPr>
              <a:t>, </a:t>
            </a:r>
            <a:r>
              <a:rPr lang="en-US" dirty="0" err="1" smtClean="0">
                <a:effectLst/>
                <a:ea typeface="ＭＳ Ｐゴシック" pitchFamily="34" charset="-128"/>
              </a:rPr>
              <a:t>anason</a:t>
            </a:r>
            <a:r>
              <a:rPr lang="en-US" dirty="0" smtClean="0">
                <a:effectLst/>
                <a:ea typeface="ＭＳ Ｐゴシック" pitchFamily="34" charset="-128"/>
              </a:rPr>
              <a:t> </a:t>
            </a:r>
            <a:r>
              <a:rPr lang="en-US" dirty="0" err="1" smtClean="0">
                <a:effectLst/>
                <a:ea typeface="ＭＳ Ｐゴシック" pitchFamily="34" charset="-128"/>
              </a:rPr>
              <a:t>yanında</a:t>
            </a:r>
            <a:r>
              <a:rPr lang="en-US" dirty="0" smtClean="0">
                <a:effectLst/>
                <a:ea typeface="ＭＳ Ｐゴシック" pitchFamily="34" charset="-128"/>
              </a:rPr>
              <a:t>, </a:t>
            </a:r>
            <a:r>
              <a:rPr lang="en-US" dirty="0" err="1" smtClean="0">
                <a:effectLst/>
                <a:ea typeface="ＭＳ Ｐゴシック" pitchFamily="34" charset="-128"/>
              </a:rPr>
              <a:t>kimyon</a:t>
            </a:r>
            <a:r>
              <a:rPr lang="en-US" dirty="0" smtClean="0">
                <a:effectLst/>
                <a:ea typeface="ＭＳ Ｐゴシック" pitchFamily="34" charset="-128"/>
              </a:rPr>
              <a:t>, </a:t>
            </a:r>
            <a:r>
              <a:rPr lang="en-US" dirty="0" err="1" smtClean="0">
                <a:effectLst/>
                <a:ea typeface="ＭＳ Ｐゴシック" pitchFamily="34" charset="-128"/>
              </a:rPr>
              <a:t>kişnis</a:t>
            </a:r>
            <a:r>
              <a:rPr lang="en-US" dirty="0" smtClean="0">
                <a:effectLst/>
                <a:ea typeface="ＭＳ Ｐゴシック" pitchFamily="34" charset="-128"/>
              </a:rPr>
              <a:t>̧, </a:t>
            </a:r>
            <a:r>
              <a:rPr lang="en-US" dirty="0" err="1" smtClean="0">
                <a:effectLst/>
                <a:ea typeface="ＭＳ Ｐゴシック" pitchFamily="34" charset="-128"/>
              </a:rPr>
              <a:t>kekik</a:t>
            </a:r>
            <a:r>
              <a:rPr lang="en-US" dirty="0" smtClean="0">
                <a:effectLst/>
                <a:ea typeface="ＭＳ Ｐゴシック" pitchFamily="34" charset="-128"/>
              </a:rPr>
              <a:t>, </a:t>
            </a:r>
            <a:r>
              <a:rPr lang="en-US" dirty="0" err="1" smtClean="0">
                <a:effectLst/>
                <a:ea typeface="ＭＳ Ｐゴシック" pitchFamily="34" charset="-128"/>
              </a:rPr>
              <a:t>hardal</a:t>
            </a:r>
            <a:r>
              <a:rPr lang="en-US" dirty="0" smtClean="0">
                <a:effectLst/>
                <a:ea typeface="ＭＳ Ｐゴシック" pitchFamily="34" charset="-128"/>
              </a:rPr>
              <a:t>, </a:t>
            </a:r>
            <a:r>
              <a:rPr lang="en-US" dirty="0" err="1" smtClean="0">
                <a:effectLst/>
                <a:ea typeface="ＭＳ Ｐゴシック" pitchFamily="34" charset="-128"/>
              </a:rPr>
              <a:t>karabiber</a:t>
            </a:r>
            <a:r>
              <a:rPr lang="en-US" dirty="0" smtClean="0">
                <a:effectLst/>
                <a:ea typeface="ＭＳ Ｐゴシック" pitchFamily="34" charset="-128"/>
              </a:rPr>
              <a:t>, </a:t>
            </a:r>
            <a:r>
              <a:rPr lang="en-US" dirty="0" err="1" smtClean="0">
                <a:effectLst/>
                <a:ea typeface="ＭＳ Ｐゴシック" pitchFamily="34" charset="-128"/>
              </a:rPr>
              <a:t>çemen</a:t>
            </a:r>
            <a:r>
              <a:rPr lang="en-US" dirty="0" smtClean="0">
                <a:effectLst/>
                <a:ea typeface="ＭＳ Ｐゴシック" pitchFamily="34" charset="-128"/>
              </a:rPr>
              <a:t> </a:t>
            </a:r>
            <a:r>
              <a:rPr lang="en-US" dirty="0" err="1" smtClean="0">
                <a:effectLst/>
                <a:ea typeface="ＭＳ Ｐゴシック" pitchFamily="34" charset="-128"/>
              </a:rPr>
              <a:t>gibi</a:t>
            </a:r>
            <a:r>
              <a:rPr lang="en-US" dirty="0" smtClean="0">
                <a:effectLst/>
                <a:ea typeface="ＭＳ Ｐゴシック" pitchFamily="34" charset="-128"/>
              </a:rPr>
              <a:t> </a:t>
            </a:r>
            <a:r>
              <a:rPr lang="en-US" dirty="0" err="1" smtClean="0">
                <a:effectLst/>
                <a:ea typeface="ＭＳ Ｐゴシック" pitchFamily="34" charset="-128"/>
              </a:rPr>
              <a:t>ba</a:t>
            </a:r>
            <a:r>
              <a:rPr lang="en-US" dirty="0" smtClean="0">
                <a:effectLst/>
                <a:ea typeface="ＭＳ Ｐゴシック" pitchFamily="34" charset="-128"/>
              </a:rPr>
              <a:t>- </a:t>
            </a:r>
            <a:r>
              <a:rPr lang="en-US" dirty="0" err="1" smtClean="0">
                <a:effectLst/>
                <a:ea typeface="ＭＳ Ｐゴシック" pitchFamily="34" charset="-128"/>
              </a:rPr>
              <a:t>harat</a:t>
            </a:r>
            <a:r>
              <a:rPr lang="en-US" dirty="0" smtClean="0">
                <a:effectLst/>
                <a:ea typeface="ＭＳ Ｐゴシック" pitchFamily="34" charset="-128"/>
              </a:rPr>
              <a:t> </a:t>
            </a:r>
            <a:r>
              <a:rPr lang="en-US" dirty="0" err="1" smtClean="0">
                <a:effectLst/>
                <a:ea typeface="ＭＳ Ｐゴシック" pitchFamily="34" charset="-128"/>
              </a:rPr>
              <a:t>bitkileri</a:t>
            </a:r>
            <a:r>
              <a:rPr lang="en-US" dirty="0" smtClean="0">
                <a:effectLst/>
                <a:ea typeface="ＭＳ Ｐゴシック" pitchFamily="34" charset="-128"/>
              </a:rPr>
              <a:t> </a:t>
            </a:r>
            <a:r>
              <a:rPr lang="en-US" dirty="0" err="1" smtClean="0">
                <a:effectLst/>
                <a:ea typeface="ＭＳ Ｐゴシック" pitchFamily="34" charset="-128"/>
              </a:rPr>
              <a:t>ile</a:t>
            </a:r>
            <a:r>
              <a:rPr lang="en-US" dirty="0" smtClean="0">
                <a:effectLst/>
                <a:ea typeface="ＭＳ Ｐゴシック" pitchFamily="34" charset="-128"/>
              </a:rPr>
              <a:t> </a:t>
            </a:r>
            <a:r>
              <a:rPr lang="en-US" dirty="0" err="1" smtClean="0">
                <a:effectLst/>
                <a:ea typeface="ＭＳ Ｐゴシック" pitchFamily="34" charset="-128"/>
              </a:rPr>
              <a:t>bitki</a:t>
            </a:r>
            <a:r>
              <a:rPr lang="en-US" dirty="0" smtClean="0">
                <a:effectLst/>
                <a:ea typeface="ＭＳ Ｐゴシック" pitchFamily="34" charset="-128"/>
              </a:rPr>
              <a:t> </a:t>
            </a:r>
            <a:r>
              <a:rPr lang="en-US" dirty="0" err="1" smtClean="0">
                <a:effectLst/>
                <a:ea typeface="ＭＳ Ｐゴシック" pitchFamily="34" charset="-128"/>
              </a:rPr>
              <a:t>organlarının</a:t>
            </a:r>
            <a:r>
              <a:rPr lang="en-US" dirty="0" smtClean="0">
                <a:effectLst/>
                <a:ea typeface="ＭＳ Ｐゴシック" pitchFamily="34" charset="-128"/>
              </a:rPr>
              <a:t> </a:t>
            </a:r>
            <a:r>
              <a:rPr lang="en-US" dirty="0" err="1" smtClean="0">
                <a:effectLst/>
                <a:ea typeface="ＭＳ Ｐゴシック" pitchFamily="34" charset="-128"/>
              </a:rPr>
              <a:t>farklı</a:t>
            </a:r>
            <a:r>
              <a:rPr lang="en-US" dirty="0" smtClean="0">
                <a:effectLst/>
                <a:ea typeface="ＭＳ Ｐゴシック" pitchFamily="34" charset="-128"/>
              </a:rPr>
              <a:t> </a:t>
            </a:r>
            <a:r>
              <a:rPr lang="en-US" dirty="0" err="1" smtClean="0">
                <a:effectLst/>
                <a:ea typeface="ＭＳ Ｐゴシック" pitchFamily="34" charset="-128"/>
              </a:rPr>
              <a:t>yerlerinde</a:t>
            </a:r>
            <a:r>
              <a:rPr lang="en-US" dirty="0" smtClean="0">
                <a:effectLst/>
                <a:ea typeface="ＭＳ Ｐゴシック" pitchFamily="34" charset="-128"/>
              </a:rPr>
              <a:t> </a:t>
            </a:r>
            <a:r>
              <a:rPr lang="en-US" dirty="0" err="1" smtClean="0">
                <a:effectLst/>
                <a:ea typeface="ＭＳ Ｐゴシック" pitchFamily="34" charset="-128"/>
              </a:rPr>
              <a:t>içerdikleri</a:t>
            </a:r>
            <a:r>
              <a:rPr lang="en-US" dirty="0" smtClean="0">
                <a:effectLst/>
                <a:ea typeface="ＭＳ Ｐゴシック" pitchFamily="34" charset="-128"/>
              </a:rPr>
              <a:t> </a:t>
            </a:r>
            <a:r>
              <a:rPr lang="en-US" dirty="0" err="1" smtClean="0">
                <a:effectLst/>
                <a:ea typeface="ＭＳ Ｐゴシック" pitchFamily="34" charset="-128"/>
              </a:rPr>
              <a:t>alkaloidler</a:t>
            </a:r>
            <a:r>
              <a:rPr lang="en-US" dirty="0" smtClean="0">
                <a:effectLst/>
                <a:ea typeface="ＭＳ Ｐゴシック" pitchFamily="34" charset="-128"/>
              </a:rPr>
              <a:t> </a:t>
            </a:r>
            <a:r>
              <a:rPr lang="en-US" dirty="0" err="1" smtClean="0">
                <a:effectLst/>
                <a:ea typeface="ＭＳ Ｐゴシック" pitchFamily="34" charset="-128"/>
              </a:rPr>
              <a:t>ve</a:t>
            </a:r>
            <a:r>
              <a:rPr lang="en-US" dirty="0" smtClean="0">
                <a:effectLst/>
                <a:ea typeface="ＭＳ Ｐゴシック" pitchFamily="34" charset="-128"/>
              </a:rPr>
              <a:t> </a:t>
            </a:r>
            <a:r>
              <a:rPr lang="en-US" dirty="0" err="1" smtClean="0">
                <a:effectLst/>
                <a:ea typeface="ＭＳ Ｐゴシック" pitchFamily="34" charset="-128"/>
              </a:rPr>
              <a:t>glikozitler</a:t>
            </a:r>
            <a:r>
              <a:rPr lang="en-US" dirty="0" smtClean="0">
                <a:effectLst/>
                <a:ea typeface="ＭＳ Ｐゴシック" pitchFamily="34" charset="-128"/>
              </a:rPr>
              <a:t> </a:t>
            </a:r>
            <a:r>
              <a:rPr lang="en-US" dirty="0" err="1" smtClean="0">
                <a:effectLst/>
                <a:ea typeface="ＭＳ Ｐゴシック" pitchFamily="34" charset="-128"/>
              </a:rPr>
              <a:t>nedeniyle</a:t>
            </a:r>
            <a:r>
              <a:rPr lang="en-US" dirty="0" smtClean="0">
                <a:effectLst/>
                <a:ea typeface="ＭＳ Ｐゴシック" pitchFamily="34" charset="-128"/>
              </a:rPr>
              <a:t> </a:t>
            </a:r>
            <a:r>
              <a:rPr lang="en-US" dirty="0" err="1" smtClean="0">
                <a:effectLst/>
                <a:ea typeface="ＭＳ Ｐゴシック" pitchFamily="34" charset="-128"/>
              </a:rPr>
              <a:t>ilâç</a:t>
            </a:r>
            <a:r>
              <a:rPr lang="en-US" dirty="0" smtClean="0">
                <a:effectLst/>
                <a:ea typeface="ＭＳ Ｐゴシック" pitchFamily="34" charset="-128"/>
              </a:rPr>
              <a:t> </a:t>
            </a:r>
            <a:r>
              <a:rPr lang="en-US" dirty="0" err="1" smtClean="0">
                <a:effectLst/>
                <a:ea typeface="ＭＳ Ｐゴシック" pitchFamily="34" charset="-128"/>
              </a:rPr>
              <a:t>sanayinde</a:t>
            </a:r>
            <a:r>
              <a:rPr lang="en-US" dirty="0" smtClean="0">
                <a:effectLst/>
                <a:ea typeface="ＭＳ Ｐゴシック" pitchFamily="34" charset="-128"/>
              </a:rPr>
              <a:t> </a:t>
            </a:r>
            <a:r>
              <a:rPr lang="en-US" dirty="0" err="1" smtClean="0">
                <a:effectLst/>
                <a:ea typeface="ＭＳ Ｐゴシック" pitchFamily="34" charset="-128"/>
              </a:rPr>
              <a:t>kullanılan</a:t>
            </a:r>
            <a:r>
              <a:rPr lang="en-US" dirty="0" smtClean="0">
                <a:effectLst/>
                <a:ea typeface="ＭＳ Ｐゴシック" pitchFamily="34" charset="-128"/>
              </a:rPr>
              <a:t> </a:t>
            </a:r>
            <a:r>
              <a:rPr lang="en-US" dirty="0" err="1" smtClean="0">
                <a:effectLst/>
                <a:ea typeface="ＭＳ Ｐゴシック" pitchFamily="34" charset="-128"/>
              </a:rPr>
              <a:t>haşhas</a:t>
            </a:r>
            <a:r>
              <a:rPr lang="en-US" dirty="0" smtClean="0">
                <a:effectLst/>
                <a:ea typeface="ＭＳ Ｐゴシック" pitchFamily="34" charset="-128"/>
              </a:rPr>
              <a:t>̧, </a:t>
            </a:r>
            <a:r>
              <a:rPr lang="en-US" dirty="0" err="1" smtClean="0">
                <a:effectLst/>
                <a:ea typeface="ＭＳ Ｐゴシック" pitchFamily="34" charset="-128"/>
              </a:rPr>
              <a:t>melissa</a:t>
            </a:r>
            <a:r>
              <a:rPr lang="en-US" dirty="0" smtClean="0">
                <a:effectLst/>
                <a:ea typeface="ＭＳ Ｐゴシック" pitchFamily="34" charset="-128"/>
              </a:rPr>
              <a:t>, </a:t>
            </a:r>
            <a:r>
              <a:rPr lang="en-US" dirty="0" err="1" smtClean="0">
                <a:effectLst/>
                <a:ea typeface="ＭＳ Ｐゴシック" pitchFamily="34" charset="-128"/>
              </a:rPr>
              <a:t>adaçayı</a:t>
            </a:r>
            <a:r>
              <a:rPr lang="en-US" dirty="0" smtClean="0">
                <a:effectLst/>
                <a:ea typeface="ＭＳ Ｐゴシック" pitchFamily="34" charset="-128"/>
              </a:rPr>
              <a:t>, </a:t>
            </a:r>
            <a:r>
              <a:rPr lang="en-US" dirty="0" err="1" smtClean="0">
                <a:effectLst/>
                <a:ea typeface="ＭＳ Ｐゴシック" pitchFamily="34" charset="-128"/>
              </a:rPr>
              <a:t>meyankökü</a:t>
            </a:r>
            <a:r>
              <a:rPr lang="en-US" dirty="0" smtClean="0">
                <a:effectLst/>
                <a:ea typeface="ＭＳ Ｐゴシック" pitchFamily="34" charset="-128"/>
              </a:rPr>
              <a:t>, </a:t>
            </a:r>
            <a:r>
              <a:rPr lang="en-US" dirty="0" err="1" smtClean="0">
                <a:effectLst/>
                <a:ea typeface="ＭＳ Ｐゴシック" pitchFamily="34" charset="-128"/>
              </a:rPr>
              <a:t>banotu</a:t>
            </a:r>
            <a:r>
              <a:rPr lang="en-US" dirty="0" smtClean="0">
                <a:effectLst/>
                <a:ea typeface="ＭＳ Ｐゴシック" pitchFamily="34" charset="-128"/>
              </a:rPr>
              <a:t>, </a:t>
            </a:r>
            <a:r>
              <a:rPr lang="en-US" dirty="0" err="1" smtClean="0">
                <a:effectLst/>
                <a:ea typeface="ＭＳ Ｐゴシック" pitchFamily="34" charset="-128"/>
              </a:rPr>
              <a:t>yüksükotu</a:t>
            </a:r>
            <a:r>
              <a:rPr lang="en-US" dirty="0" smtClean="0">
                <a:effectLst/>
                <a:ea typeface="ＭＳ Ｐゴシック" pitchFamily="34" charset="-128"/>
              </a:rPr>
              <a:t>, </a:t>
            </a:r>
            <a:r>
              <a:rPr lang="en-US" dirty="0" err="1" smtClean="0">
                <a:effectLst/>
                <a:ea typeface="ＭＳ Ｐゴシック" pitchFamily="34" charset="-128"/>
              </a:rPr>
              <a:t>datura</a:t>
            </a:r>
            <a:r>
              <a:rPr lang="en-US" dirty="0" smtClean="0">
                <a:effectLst/>
                <a:ea typeface="ＭＳ Ｐゴシック" pitchFamily="34" charset="-128"/>
              </a:rPr>
              <a:t> </a:t>
            </a:r>
            <a:r>
              <a:rPr lang="en-US" dirty="0" err="1" smtClean="0">
                <a:effectLst/>
                <a:ea typeface="ＭＳ Ｐゴシック" pitchFamily="34" charset="-128"/>
              </a:rPr>
              <a:t>ve</a:t>
            </a:r>
            <a:r>
              <a:rPr lang="en-US" dirty="0" smtClean="0">
                <a:effectLst/>
                <a:ea typeface="ＭＳ Ｐゴシック" pitchFamily="34" charset="-128"/>
              </a:rPr>
              <a:t> </a:t>
            </a:r>
            <a:r>
              <a:rPr lang="en-US" dirty="0" err="1" smtClean="0">
                <a:effectLst/>
                <a:ea typeface="ＭＳ Ｐゴシック" pitchFamily="34" charset="-128"/>
              </a:rPr>
              <a:t>atropa</a:t>
            </a:r>
            <a:r>
              <a:rPr lang="en-US" dirty="0" smtClean="0">
                <a:effectLst/>
                <a:ea typeface="ＭＳ Ｐゴシック" pitchFamily="34" charset="-128"/>
              </a:rPr>
              <a:t> </a:t>
            </a:r>
            <a:r>
              <a:rPr lang="en-US" dirty="0" err="1" smtClean="0">
                <a:effectLst/>
                <a:ea typeface="ＭＳ Ｐゴシック" pitchFamily="34" charset="-128"/>
              </a:rPr>
              <a:t>gibi</a:t>
            </a:r>
            <a:r>
              <a:rPr lang="en-US" dirty="0" smtClean="0">
                <a:effectLst/>
                <a:ea typeface="ＭＳ Ｐゴシック" pitchFamily="34" charset="-128"/>
              </a:rPr>
              <a:t> </a:t>
            </a:r>
            <a:r>
              <a:rPr lang="en-US" dirty="0" err="1" smtClean="0">
                <a:effectLst/>
                <a:ea typeface="ＭＳ Ｐゴシック" pitchFamily="34" charset="-128"/>
              </a:rPr>
              <a:t>bitkiler</a:t>
            </a:r>
            <a:r>
              <a:rPr lang="en-US" dirty="0" smtClean="0">
                <a:effectLst/>
                <a:ea typeface="ＭＳ Ｐゴシック" pitchFamily="34" charset="-128"/>
              </a:rPr>
              <a:t> </a:t>
            </a:r>
            <a:r>
              <a:rPr lang="en-US" dirty="0" err="1" smtClean="0">
                <a:effectLst/>
                <a:ea typeface="ＭＳ Ｐゴシック" pitchFamily="34" charset="-128"/>
              </a:rPr>
              <a:t>yer</a:t>
            </a:r>
            <a:r>
              <a:rPr lang="en-US" dirty="0" smtClean="0">
                <a:effectLst/>
                <a:ea typeface="ＭＳ Ｐゴシック" pitchFamily="34" charset="-128"/>
              </a:rPr>
              <a:t> </a:t>
            </a:r>
            <a:r>
              <a:rPr lang="en-US" dirty="0" err="1" smtClean="0">
                <a:effectLst/>
                <a:ea typeface="ＭＳ Ｐゴシック" pitchFamily="34" charset="-128"/>
              </a:rPr>
              <a:t>almaktadır</a:t>
            </a:r>
            <a:r>
              <a:rPr lang="en-US" dirty="0" smtClean="0">
                <a:effectLst/>
                <a:ea typeface="ＭＳ Ｐゴシック" pitchFamily="34" charset="-128"/>
              </a:rPr>
              <a:t>.</a:t>
            </a:r>
          </a:p>
          <a:p>
            <a:pPr eaLnBrk="1" hangingPunct="1">
              <a:defRPr/>
            </a:pPr>
            <a:endParaRPr lang="en-US" dirty="0" smtClean="0">
              <a:effectLst>
                <a:outerShdw blurRad="38100" dist="38100" dir="2700000" algn="tl">
                  <a:srgbClr val="7C9BA5"/>
                </a:outerShdw>
              </a:effectLst>
              <a:ea typeface="ＭＳ Ｐゴシック" pitchFamily="34" charset="-128"/>
            </a:endParaRPr>
          </a:p>
        </p:txBody>
      </p:sp>
    </p:spTree>
    <p:extLst>
      <p:ext uri="{BB962C8B-B14F-4D97-AF65-F5344CB8AC3E}">
        <p14:creationId xmlns:p14="http://schemas.microsoft.com/office/powerpoint/2010/main" val="552990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fontScale="90000"/>
          </a:bodyPr>
          <a:lstStyle/>
          <a:p>
            <a:r>
              <a:rPr lang="tr-TR" b="1" dirty="0"/>
              <a:t>TIBBİ VE AROMATİK BİTKİLER</a:t>
            </a:r>
            <a:r>
              <a:rPr lang="en-US" dirty="0"/>
              <a:t/>
            </a:r>
            <a:br>
              <a:rPr lang="en-US" dirty="0"/>
            </a:br>
            <a:endParaRPr lang="en-US" dirty="0"/>
          </a:p>
        </p:txBody>
      </p:sp>
      <p:sp>
        <p:nvSpPr>
          <p:cNvPr id="3" name="Alt Başlık 2"/>
          <p:cNvSpPr>
            <a:spLocks noGrp="1"/>
          </p:cNvSpPr>
          <p:nvPr>
            <p:ph idx="1"/>
          </p:nvPr>
        </p:nvSpPr>
        <p:spPr/>
        <p:txBody>
          <a:bodyPr>
            <a:normAutofit fontScale="62500" lnSpcReduction="20000"/>
          </a:bodyPr>
          <a:lstStyle/>
          <a:p>
            <a:pPr>
              <a:buFont typeface="Wingdings" panose="05000000000000000000" pitchFamily="2" charset="2"/>
              <a:buChar char="Ø"/>
            </a:pPr>
            <a:r>
              <a:rPr lang="en-US" dirty="0" err="1" smtClean="0"/>
              <a:t>Tıbbi</a:t>
            </a:r>
            <a:r>
              <a:rPr lang="en-US" dirty="0" smtClean="0"/>
              <a:t> </a:t>
            </a:r>
            <a:r>
              <a:rPr lang="en-US" dirty="0" err="1"/>
              <a:t>Bitkiler</a:t>
            </a:r>
            <a:endParaRPr lang="en-US" dirty="0"/>
          </a:p>
          <a:p>
            <a:pPr>
              <a:buFont typeface="Wingdings" panose="05000000000000000000" pitchFamily="2" charset="2"/>
              <a:buChar char="Ø"/>
            </a:pPr>
            <a:r>
              <a:rPr lang="en-US" dirty="0" err="1" smtClean="0"/>
              <a:t>Aromatik</a:t>
            </a:r>
            <a:r>
              <a:rPr lang="en-US" dirty="0" smtClean="0"/>
              <a:t> </a:t>
            </a:r>
            <a:r>
              <a:rPr lang="en-US" dirty="0" err="1"/>
              <a:t>Bitkiler</a:t>
            </a:r>
            <a:endParaRPr lang="en-US" dirty="0"/>
          </a:p>
          <a:p>
            <a:pPr>
              <a:buFont typeface="Wingdings" panose="05000000000000000000" pitchFamily="2" charset="2"/>
              <a:buChar char="Ø"/>
            </a:pPr>
            <a:r>
              <a:rPr lang="en-US" dirty="0" err="1" smtClean="0"/>
              <a:t>Parfüm</a:t>
            </a:r>
            <a:r>
              <a:rPr lang="en-US" dirty="0" smtClean="0"/>
              <a:t> </a:t>
            </a:r>
            <a:r>
              <a:rPr lang="en-US" dirty="0" err="1"/>
              <a:t>bitkileri</a:t>
            </a:r>
            <a:endParaRPr lang="en-US" dirty="0"/>
          </a:p>
          <a:p>
            <a:pPr>
              <a:buFont typeface="Wingdings" panose="05000000000000000000" pitchFamily="2" charset="2"/>
              <a:buChar char="Ø"/>
            </a:pPr>
            <a:r>
              <a:rPr lang="en-US" dirty="0" smtClean="0"/>
              <a:t>Baharat </a:t>
            </a:r>
            <a:r>
              <a:rPr lang="en-US" dirty="0" err="1"/>
              <a:t>Bitkileri</a:t>
            </a:r>
            <a:endParaRPr lang="en-US" dirty="0"/>
          </a:p>
          <a:p>
            <a:pPr>
              <a:buFont typeface="Wingdings" panose="05000000000000000000" pitchFamily="2" charset="2"/>
              <a:buChar char="Ø"/>
            </a:pPr>
            <a:r>
              <a:rPr lang="en-US" dirty="0" err="1" smtClean="0"/>
              <a:t>Boya</a:t>
            </a:r>
            <a:r>
              <a:rPr lang="en-US" dirty="0" smtClean="0"/>
              <a:t> </a:t>
            </a:r>
            <a:r>
              <a:rPr lang="en-US" dirty="0" err="1"/>
              <a:t>Bitkileri</a:t>
            </a:r>
            <a:endParaRPr lang="en-US" dirty="0"/>
          </a:p>
          <a:p>
            <a:pPr>
              <a:buFont typeface="Wingdings" panose="05000000000000000000" pitchFamily="2" charset="2"/>
              <a:buChar char="Ø"/>
            </a:pPr>
            <a:r>
              <a:rPr lang="en-US" dirty="0" err="1" smtClean="0"/>
              <a:t>Keyf</a:t>
            </a:r>
            <a:r>
              <a:rPr lang="en-US" dirty="0" smtClean="0"/>
              <a:t> </a:t>
            </a:r>
            <a:r>
              <a:rPr lang="en-US" dirty="0" err="1"/>
              <a:t>Bitkileri</a:t>
            </a:r>
            <a:r>
              <a:rPr lang="en-US" dirty="0"/>
              <a:t> </a:t>
            </a:r>
            <a:endParaRPr lang="tr-TR" dirty="0" smtClean="0"/>
          </a:p>
          <a:p>
            <a:pPr algn="just">
              <a:buFont typeface="Wingdings" panose="05000000000000000000" pitchFamily="2" charset="2"/>
              <a:buChar char="Ø"/>
            </a:pPr>
            <a:r>
              <a:rPr lang="tr-TR" i="1" dirty="0"/>
              <a:t>Tıbbi bitkiler” </a:t>
            </a:r>
            <a:r>
              <a:rPr lang="tr-TR" dirty="0"/>
              <a:t>genellikle belirli rahatsızlık ve hastalıkların önlenmesinde, tedavisinde ve ilaç yapımında kullanılırken </a:t>
            </a:r>
            <a:r>
              <a:rPr lang="tr-TR" i="1" dirty="0"/>
              <a:t>“aromatik bitkiler” </a:t>
            </a:r>
            <a:r>
              <a:rPr lang="tr-TR" dirty="0"/>
              <a:t>daha çok koku ve tat         (= </a:t>
            </a:r>
            <a:r>
              <a:rPr lang="tr-TR" b="1" dirty="0"/>
              <a:t>aroma</a:t>
            </a:r>
            <a:r>
              <a:rPr lang="tr-TR" dirty="0"/>
              <a:t>) özelliklerine sahip olmalarından dolayı çeşni ve gıda veya içeceklerde katkı olarak kullanılır. </a:t>
            </a:r>
          </a:p>
          <a:p>
            <a:pPr algn="just"/>
            <a:r>
              <a:rPr lang="tr-TR" dirty="0"/>
              <a:t>Hem koku ve tat özellikleri olan, ayrıca tedavi özelliklerinden dolayı ilaç olarak kullanılan bitkilere </a:t>
            </a:r>
            <a:r>
              <a:rPr lang="tr-TR" i="1" dirty="0"/>
              <a:t>tıbbi ve aromatik bitkiler </a:t>
            </a:r>
            <a:r>
              <a:rPr lang="tr-TR" dirty="0"/>
              <a:t>denilmektedir. Bitkinin kokusu, genelde sahip olduğu uçucu bileşiklerden </a:t>
            </a:r>
            <a:r>
              <a:rPr lang="tr-TR" b="1" dirty="0"/>
              <a:t>(uçucu yağ) </a:t>
            </a:r>
            <a:r>
              <a:rPr lang="tr-TR" dirty="0"/>
              <a:t>kaynaklanmaktadır. Aromatik bitkilerden, genelde </a:t>
            </a:r>
            <a:r>
              <a:rPr lang="tr-TR" dirty="0" err="1"/>
              <a:t>distilasyon</a:t>
            </a:r>
            <a:r>
              <a:rPr lang="tr-TR" dirty="0"/>
              <a:t> ile elde edilen uçucu yağlar, koku ve tat özelliklerinden başka kozmetik ve parfümeride yaygın olarak kullanılır. </a:t>
            </a:r>
          </a:p>
          <a:p>
            <a:endParaRPr lang="en-US" dirty="0"/>
          </a:p>
          <a:p>
            <a:endParaRPr lang="en-US" dirty="0"/>
          </a:p>
        </p:txBody>
      </p:sp>
    </p:spTree>
    <p:extLst>
      <p:ext uri="{BB962C8B-B14F-4D97-AF65-F5344CB8AC3E}">
        <p14:creationId xmlns:p14="http://schemas.microsoft.com/office/powerpoint/2010/main" val="3709765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SİSTEMATİK BİRLİKLER VE BİTKİLERİN ADLANDIRILMASI</a:t>
            </a:r>
            <a:endParaRPr lang="tr-TR" dirty="0"/>
          </a:p>
        </p:txBody>
      </p:sp>
      <p:sp>
        <p:nvSpPr>
          <p:cNvPr id="3" name="2 İçerik Yer Tutucusu"/>
          <p:cNvSpPr>
            <a:spLocks noGrp="1"/>
          </p:cNvSpPr>
          <p:nvPr>
            <p:ph idx="1"/>
          </p:nvPr>
        </p:nvSpPr>
        <p:spPr/>
        <p:txBody>
          <a:bodyPr/>
          <a:lstStyle/>
          <a:p>
            <a:r>
              <a:rPr lang="tr-TR" dirty="0" smtClean="0"/>
              <a:t>Aksöğüt ağacının sistematiği</a:t>
            </a:r>
          </a:p>
          <a:p>
            <a:endParaRPr lang="tr-TR" dirty="0"/>
          </a:p>
        </p:txBody>
      </p:sp>
      <p:graphicFrame>
        <p:nvGraphicFramePr>
          <p:cNvPr id="4" name="3 Tablo"/>
          <p:cNvGraphicFramePr>
            <a:graphicFrameLocks noGrp="1"/>
          </p:cNvGraphicFramePr>
          <p:nvPr/>
        </p:nvGraphicFramePr>
        <p:xfrm>
          <a:off x="1763689" y="2852936"/>
          <a:ext cx="5724636" cy="3134360"/>
        </p:xfrm>
        <a:graphic>
          <a:graphicData uri="http://schemas.openxmlformats.org/drawingml/2006/table">
            <a:tbl>
              <a:tblPr firstRow="1" bandRow="1">
                <a:tableStyleId>{5C22544A-7EE6-4342-B048-85BDC9FD1C3A}</a:tableStyleId>
              </a:tblPr>
              <a:tblGrid>
                <a:gridCol w="1908212"/>
                <a:gridCol w="1945997"/>
                <a:gridCol w="1870427"/>
              </a:tblGrid>
              <a:tr h="370840">
                <a:tc>
                  <a:txBody>
                    <a:bodyPr/>
                    <a:lstStyle/>
                    <a:p>
                      <a:r>
                        <a:rPr lang="tr-TR" dirty="0" smtClean="0"/>
                        <a:t>Kol (</a:t>
                      </a:r>
                      <a:r>
                        <a:rPr lang="tr-TR" dirty="0" err="1" smtClean="0"/>
                        <a:t>Phylum</a:t>
                      </a:r>
                      <a:r>
                        <a:rPr lang="tr-TR" dirty="0" smtClean="0"/>
                        <a:t>)</a:t>
                      </a:r>
                      <a:endParaRPr lang="tr-TR" dirty="0"/>
                    </a:p>
                  </a:txBody>
                  <a:tcPr marL="68580" marR="68580"/>
                </a:tc>
                <a:tc>
                  <a:txBody>
                    <a:bodyPr/>
                    <a:lstStyle/>
                    <a:p>
                      <a:r>
                        <a:rPr lang="tr-TR" dirty="0" err="1" smtClean="0"/>
                        <a:t>Regnum</a:t>
                      </a:r>
                      <a:r>
                        <a:rPr lang="tr-TR" dirty="0" smtClean="0"/>
                        <a:t> </a:t>
                      </a:r>
                      <a:r>
                        <a:rPr lang="tr-TR" dirty="0" err="1" smtClean="0"/>
                        <a:t>Vegetabile</a:t>
                      </a:r>
                      <a:endParaRPr lang="tr-TR" dirty="0"/>
                    </a:p>
                  </a:txBody>
                  <a:tcPr marL="68580" marR="68580"/>
                </a:tc>
                <a:tc>
                  <a:txBody>
                    <a:bodyPr/>
                    <a:lstStyle/>
                    <a:p>
                      <a:r>
                        <a:rPr lang="tr-TR" dirty="0" smtClean="0"/>
                        <a:t>Bitkiler alemi</a:t>
                      </a:r>
                      <a:endParaRPr lang="tr-TR" dirty="0"/>
                    </a:p>
                  </a:txBody>
                  <a:tcPr marL="68580" marR="68580"/>
                </a:tc>
              </a:tr>
              <a:tr h="370840">
                <a:tc>
                  <a:txBody>
                    <a:bodyPr/>
                    <a:lstStyle/>
                    <a:p>
                      <a:r>
                        <a:rPr lang="tr-TR" dirty="0" smtClean="0"/>
                        <a:t>Bölüm (</a:t>
                      </a:r>
                      <a:r>
                        <a:rPr lang="tr-TR" dirty="0" err="1" smtClean="0"/>
                        <a:t>Divisio</a:t>
                      </a:r>
                      <a:r>
                        <a:rPr lang="tr-TR" dirty="0" smtClean="0"/>
                        <a:t>)</a:t>
                      </a:r>
                      <a:endParaRPr lang="tr-TR" dirty="0"/>
                    </a:p>
                  </a:txBody>
                  <a:tcPr marL="68580" marR="68580"/>
                </a:tc>
                <a:tc>
                  <a:txBody>
                    <a:bodyPr/>
                    <a:lstStyle/>
                    <a:p>
                      <a:r>
                        <a:rPr lang="tr-TR" i="1" dirty="0" err="1" smtClean="0"/>
                        <a:t>Spermatophyta</a:t>
                      </a:r>
                      <a:endParaRPr lang="tr-TR" i="1" dirty="0"/>
                    </a:p>
                  </a:txBody>
                  <a:tcPr marL="68580" marR="68580"/>
                </a:tc>
                <a:tc>
                  <a:txBody>
                    <a:bodyPr/>
                    <a:lstStyle/>
                    <a:p>
                      <a:r>
                        <a:rPr lang="tr-TR" dirty="0" smtClean="0"/>
                        <a:t>Tohumlu bitkiler</a:t>
                      </a:r>
                      <a:endParaRPr lang="tr-TR" dirty="0"/>
                    </a:p>
                  </a:txBody>
                  <a:tcPr marL="68580" marR="68580"/>
                </a:tc>
              </a:tr>
              <a:tr h="370840">
                <a:tc>
                  <a:txBody>
                    <a:bodyPr/>
                    <a:lstStyle/>
                    <a:p>
                      <a:r>
                        <a:rPr lang="tr-TR" dirty="0" smtClean="0"/>
                        <a:t>Sınıf</a:t>
                      </a:r>
                      <a:r>
                        <a:rPr lang="tr-TR" baseline="0" dirty="0" smtClean="0"/>
                        <a:t> (</a:t>
                      </a:r>
                      <a:r>
                        <a:rPr lang="tr-TR" baseline="0" dirty="0" err="1" smtClean="0"/>
                        <a:t>Classis</a:t>
                      </a:r>
                      <a:r>
                        <a:rPr lang="tr-TR" baseline="0" dirty="0" smtClean="0"/>
                        <a:t>)</a:t>
                      </a:r>
                      <a:endParaRPr lang="tr-TR" dirty="0"/>
                    </a:p>
                  </a:txBody>
                  <a:tcPr marL="68580" marR="68580"/>
                </a:tc>
                <a:tc>
                  <a:txBody>
                    <a:bodyPr/>
                    <a:lstStyle/>
                    <a:p>
                      <a:r>
                        <a:rPr lang="tr-TR" i="1" dirty="0" err="1" smtClean="0"/>
                        <a:t>Dicotyledonae</a:t>
                      </a:r>
                      <a:endParaRPr lang="tr-TR" i="1" dirty="0"/>
                    </a:p>
                  </a:txBody>
                  <a:tcPr marL="68580" marR="68580"/>
                </a:tc>
                <a:tc>
                  <a:txBody>
                    <a:bodyPr/>
                    <a:lstStyle/>
                    <a:p>
                      <a:r>
                        <a:rPr lang="tr-TR" dirty="0" smtClean="0"/>
                        <a:t>İki çim</a:t>
                      </a:r>
                      <a:r>
                        <a:rPr lang="tr-TR" baseline="0" dirty="0" smtClean="0"/>
                        <a:t> yapraklı bitkiler</a:t>
                      </a:r>
                      <a:endParaRPr lang="tr-TR" dirty="0"/>
                    </a:p>
                  </a:txBody>
                  <a:tcPr marL="68580" marR="68580"/>
                </a:tc>
              </a:tr>
              <a:tr h="370840">
                <a:tc>
                  <a:txBody>
                    <a:bodyPr/>
                    <a:lstStyle/>
                    <a:p>
                      <a:r>
                        <a:rPr lang="tr-TR" dirty="0" smtClean="0"/>
                        <a:t>Takım</a:t>
                      </a:r>
                      <a:r>
                        <a:rPr lang="tr-TR" baseline="0" dirty="0" smtClean="0"/>
                        <a:t> (</a:t>
                      </a:r>
                      <a:r>
                        <a:rPr lang="tr-TR" baseline="0" dirty="0" err="1" smtClean="0"/>
                        <a:t>Ordo</a:t>
                      </a:r>
                      <a:r>
                        <a:rPr lang="tr-TR" baseline="0" dirty="0" smtClean="0"/>
                        <a:t>)</a:t>
                      </a:r>
                      <a:endParaRPr lang="tr-TR" dirty="0"/>
                    </a:p>
                  </a:txBody>
                  <a:tcPr marL="68580" marR="68580"/>
                </a:tc>
                <a:tc>
                  <a:txBody>
                    <a:bodyPr/>
                    <a:lstStyle/>
                    <a:p>
                      <a:r>
                        <a:rPr lang="tr-TR" i="1" dirty="0" err="1" smtClean="0"/>
                        <a:t>Salicales</a:t>
                      </a:r>
                      <a:endParaRPr lang="tr-TR" i="1" dirty="0"/>
                    </a:p>
                  </a:txBody>
                  <a:tcPr marL="68580" marR="68580"/>
                </a:tc>
                <a:tc>
                  <a:txBody>
                    <a:bodyPr/>
                    <a:lstStyle/>
                    <a:p>
                      <a:endParaRPr lang="tr-TR"/>
                    </a:p>
                  </a:txBody>
                  <a:tcPr marL="68580" marR="68580"/>
                </a:tc>
              </a:tr>
              <a:tr h="370840">
                <a:tc>
                  <a:txBody>
                    <a:bodyPr/>
                    <a:lstStyle/>
                    <a:p>
                      <a:r>
                        <a:rPr lang="tr-TR" dirty="0" smtClean="0"/>
                        <a:t>Familya (</a:t>
                      </a:r>
                      <a:r>
                        <a:rPr lang="tr-TR" dirty="0" err="1" smtClean="0"/>
                        <a:t>Familia</a:t>
                      </a:r>
                      <a:r>
                        <a:rPr lang="tr-TR" dirty="0" smtClean="0"/>
                        <a:t>)</a:t>
                      </a:r>
                      <a:endParaRPr lang="tr-TR" dirty="0"/>
                    </a:p>
                  </a:txBody>
                  <a:tcPr marL="68580" marR="68580"/>
                </a:tc>
                <a:tc>
                  <a:txBody>
                    <a:bodyPr/>
                    <a:lstStyle/>
                    <a:p>
                      <a:r>
                        <a:rPr lang="tr-TR" i="1" dirty="0" err="1" smtClean="0"/>
                        <a:t>Salicaceae</a:t>
                      </a:r>
                      <a:endParaRPr lang="tr-TR" i="1" dirty="0"/>
                    </a:p>
                  </a:txBody>
                  <a:tcPr marL="68580" marR="68580"/>
                </a:tc>
                <a:tc>
                  <a:txBody>
                    <a:bodyPr/>
                    <a:lstStyle/>
                    <a:p>
                      <a:r>
                        <a:rPr lang="tr-TR" dirty="0" smtClean="0"/>
                        <a:t>Söğütgiller</a:t>
                      </a:r>
                      <a:endParaRPr lang="tr-TR" dirty="0"/>
                    </a:p>
                  </a:txBody>
                  <a:tcPr marL="68580" marR="68580"/>
                </a:tc>
              </a:tr>
              <a:tr h="370840">
                <a:tc>
                  <a:txBody>
                    <a:bodyPr/>
                    <a:lstStyle/>
                    <a:p>
                      <a:r>
                        <a:rPr lang="tr-TR" dirty="0" smtClean="0"/>
                        <a:t>Cins (</a:t>
                      </a:r>
                      <a:r>
                        <a:rPr lang="tr-TR" dirty="0" err="1" smtClean="0"/>
                        <a:t>Genus</a:t>
                      </a:r>
                      <a:r>
                        <a:rPr lang="tr-TR" dirty="0" smtClean="0"/>
                        <a:t>)</a:t>
                      </a:r>
                      <a:endParaRPr lang="tr-TR" dirty="0"/>
                    </a:p>
                  </a:txBody>
                  <a:tcPr marL="68580" marR="68580"/>
                </a:tc>
                <a:tc>
                  <a:txBody>
                    <a:bodyPr/>
                    <a:lstStyle/>
                    <a:p>
                      <a:r>
                        <a:rPr lang="tr-TR" i="1" dirty="0" err="1" smtClean="0"/>
                        <a:t>Salix</a:t>
                      </a:r>
                      <a:endParaRPr lang="tr-TR" i="1" dirty="0"/>
                    </a:p>
                  </a:txBody>
                  <a:tcPr marL="68580" marR="68580"/>
                </a:tc>
                <a:tc>
                  <a:txBody>
                    <a:bodyPr/>
                    <a:lstStyle/>
                    <a:p>
                      <a:r>
                        <a:rPr lang="tr-TR" dirty="0" smtClean="0"/>
                        <a:t>Söğüt cinsi</a:t>
                      </a:r>
                      <a:endParaRPr lang="tr-TR" dirty="0"/>
                    </a:p>
                  </a:txBody>
                  <a:tcPr marL="68580" marR="68580"/>
                </a:tc>
              </a:tr>
              <a:tr h="370840">
                <a:tc>
                  <a:txBody>
                    <a:bodyPr/>
                    <a:lstStyle/>
                    <a:p>
                      <a:r>
                        <a:rPr lang="tr-TR" dirty="0" smtClean="0"/>
                        <a:t>Tür (</a:t>
                      </a:r>
                      <a:r>
                        <a:rPr lang="tr-TR" dirty="0" err="1" smtClean="0"/>
                        <a:t>Species</a:t>
                      </a:r>
                      <a:r>
                        <a:rPr lang="tr-TR" dirty="0" smtClean="0"/>
                        <a:t>)</a:t>
                      </a:r>
                      <a:endParaRPr lang="tr-TR" dirty="0"/>
                    </a:p>
                  </a:txBody>
                  <a:tcPr marL="68580" marR="68580"/>
                </a:tc>
                <a:tc>
                  <a:txBody>
                    <a:bodyPr/>
                    <a:lstStyle/>
                    <a:p>
                      <a:r>
                        <a:rPr lang="tr-TR" i="1" dirty="0" err="1" smtClean="0"/>
                        <a:t>alba</a:t>
                      </a:r>
                      <a:endParaRPr lang="tr-TR" i="1" dirty="0"/>
                    </a:p>
                  </a:txBody>
                  <a:tcPr marL="68580" marR="68580"/>
                </a:tc>
                <a:tc>
                  <a:txBody>
                    <a:bodyPr/>
                    <a:lstStyle/>
                    <a:p>
                      <a:r>
                        <a:rPr lang="tr-TR" dirty="0" smtClean="0"/>
                        <a:t>Aksöğüt</a:t>
                      </a:r>
                      <a:endParaRPr lang="tr-TR" dirty="0"/>
                    </a:p>
                  </a:txBody>
                  <a:tcPr marL="68580" marR="68580"/>
                </a:tc>
              </a:tr>
            </a:tbl>
          </a:graphicData>
        </a:graphic>
      </p:graphicFrame>
      <p:pic>
        <p:nvPicPr>
          <p:cNvPr id="22532" name="Picture 4" descr="Soğut"/>
          <p:cNvPicPr>
            <a:picLocks noChangeAspect="1" noChangeArrowheads="1"/>
          </p:cNvPicPr>
          <p:nvPr/>
        </p:nvPicPr>
        <p:blipFill>
          <a:blip r:embed="rId2" cstate="print"/>
          <a:srcRect/>
          <a:stretch>
            <a:fillRect/>
          </a:stretch>
        </p:blipFill>
        <p:spPr bwMode="auto">
          <a:xfrm>
            <a:off x="6511622" y="-171400"/>
            <a:ext cx="1678781" cy="2857500"/>
          </a:xfrm>
          <a:prstGeom prst="rect">
            <a:avLst/>
          </a:prstGeom>
          <a:noFill/>
        </p:spPr>
      </p:pic>
    </p:spTree>
    <p:extLst>
      <p:ext uri="{BB962C8B-B14F-4D97-AF65-F5344CB8AC3E}">
        <p14:creationId xmlns:p14="http://schemas.microsoft.com/office/powerpoint/2010/main" val="168840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5900" y="548680"/>
            <a:ext cx="6172200" cy="5775920"/>
          </a:xfrm>
        </p:spPr>
        <p:txBody>
          <a:bodyPr>
            <a:normAutofit fontScale="92500" lnSpcReduction="20000"/>
          </a:bodyPr>
          <a:lstStyle/>
          <a:p>
            <a:r>
              <a:rPr lang="tr-TR" sz="3000" dirty="0"/>
              <a:t>Bitkilerin sınıflandırılmasında elimizdeki ölçü birimi veya en küçük birlik, tür </a:t>
            </a:r>
            <a:r>
              <a:rPr lang="tr-TR" sz="3000" b="1" dirty="0"/>
              <a:t>(</a:t>
            </a:r>
            <a:r>
              <a:rPr lang="tr-TR" sz="3000" b="1" dirty="0" err="1"/>
              <a:t>Species</a:t>
            </a:r>
            <a:r>
              <a:rPr lang="tr-TR" sz="3000" b="1" dirty="0"/>
              <a:t>) </a:t>
            </a:r>
            <a:r>
              <a:rPr lang="tr-TR" sz="3000" dirty="0"/>
              <a:t>dür.</a:t>
            </a:r>
          </a:p>
          <a:p>
            <a:r>
              <a:rPr lang="tr-TR" sz="3000" b="1" dirty="0"/>
              <a:t>Tür (</a:t>
            </a:r>
            <a:r>
              <a:rPr lang="tr-TR" sz="3000" b="1" dirty="0" err="1"/>
              <a:t>Species</a:t>
            </a:r>
            <a:r>
              <a:rPr lang="tr-TR" sz="3000" b="1" dirty="0"/>
              <a:t>): </a:t>
            </a:r>
            <a:r>
              <a:rPr lang="tr-TR" sz="3000" dirty="0"/>
              <a:t>Morfolojik ve biyolojik özelikleri ile birbirine benzeyen ve bu özelikleri kendinden sonra gelenlere de geçen bireylerden meydana gelen bitki birliğidir.</a:t>
            </a:r>
          </a:p>
          <a:p>
            <a:r>
              <a:rPr lang="tr-TR" sz="3000" b="1" dirty="0"/>
              <a:t>Cins (</a:t>
            </a:r>
            <a:r>
              <a:rPr lang="tr-TR" sz="3000" b="1" dirty="0" err="1"/>
              <a:t>Genus</a:t>
            </a:r>
            <a:r>
              <a:rPr lang="tr-TR" sz="3000" b="1" dirty="0"/>
              <a:t>): </a:t>
            </a:r>
            <a:r>
              <a:rPr lang="tr-TR" sz="3000" dirty="0"/>
              <a:t>Morfolojileri, çiçek ve meyveleri ile birbirine benzeyen aralarında bir akrabalık ve menşe birliği bulunan türler birliğine denir.</a:t>
            </a:r>
          </a:p>
          <a:p>
            <a:endParaRPr lang="tr-TR" dirty="0" smtClean="0"/>
          </a:p>
          <a:p>
            <a:pPr>
              <a:buNone/>
            </a:pPr>
            <a:r>
              <a:rPr lang="tr-TR" dirty="0" smtClean="0">
                <a:solidFill>
                  <a:srgbClr val="7030A0"/>
                </a:solidFill>
              </a:rPr>
              <a:t>                  </a:t>
            </a:r>
            <a:r>
              <a:rPr lang="tr-TR" i="1" dirty="0" err="1" smtClean="0">
                <a:solidFill>
                  <a:srgbClr val="7030A0"/>
                </a:solidFill>
              </a:rPr>
              <a:t>Salvia</a:t>
            </a:r>
            <a:r>
              <a:rPr lang="tr-TR" i="1" dirty="0" smtClean="0">
                <a:solidFill>
                  <a:srgbClr val="7030A0"/>
                </a:solidFill>
              </a:rPr>
              <a:t> </a:t>
            </a:r>
            <a:r>
              <a:rPr lang="tr-TR" i="1" dirty="0" err="1" smtClean="0">
                <a:solidFill>
                  <a:srgbClr val="7030A0"/>
                </a:solidFill>
              </a:rPr>
              <a:t>officinalis</a:t>
            </a:r>
            <a:r>
              <a:rPr lang="tr-TR" i="1" dirty="0" smtClean="0">
                <a:solidFill>
                  <a:srgbClr val="7030A0"/>
                </a:solidFill>
              </a:rPr>
              <a:t> </a:t>
            </a:r>
            <a:r>
              <a:rPr lang="tr-TR" dirty="0" smtClean="0">
                <a:solidFill>
                  <a:srgbClr val="7030A0"/>
                </a:solidFill>
              </a:rPr>
              <a:t>L. (Tıbbi adaçayı)</a:t>
            </a:r>
            <a:endParaRPr lang="tr-TR" dirty="0">
              <a:solidFill>
                <a:srgbClr val="7030A0"/>
              </a:solidFill>
            </a:endParaRPr>
          </a:p>
        </p:txBody>
      </p:sp>
    </p:spTree>
    <p:extLst>
      <p:ext uri="{BB962C8B-B14F-4D97-AF65-F5344CB8AC3E}">
        <p14:creationId xmlns:p14="http://schemas.microsoft.com/office/powerpoint/2010/main" val="3630453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5900" y="620688"/>
            <a:ext cx="6172200" cy="5904656"/>
          </a:xfrm>
        </p:spPr>
        <p:txBody>
          <a:bodyPr>
            <a:normAutofit fontScale="70000" lnSpcReduction="20000"/>
          </a:bodyPr>
          <a:lstStyle/>
          <a:p>
            <a:r>
              <a:rPr lang="tr-TR" dirty="0" smtClean="0"/>
              <a:t>Örneğin: Güllerin bugün dünyada yaşayan 200'e yakın türü vardır. Bu türler birbirinden yalnız bir  özeliği ile değil, birçok özelikleri yönünden ayrılık gösterirler. Fakat birçok bakımdan da birbirlerine benzerler, yani diğer çeşit bitkilere nazaran birbirleri ile akrabadırlar.</a:t>
            </a:r>
          </a:p>
          <a:p>
            <a:r>
              <a:rPr lang="tr-TR" dirty="0" smtClean="0"/>
              <a:t>İşte bu birbirine benzeyen güller gruplandırılmış ve bir cins (</a:t>
            </a:r>
            <a:r>
              <a:rPr lang="tr-TR" dirty="0" err="1" smtClean="0"/>
              <a:t>Genus</a:t>
            </a:r>
            <a:r>
              <a:rPr lang="tr-TR" dirty="0" smtClean="0"/>
              <a:t>) meydana gelmiştir. Güllerin bağlı olduğu cinsin adı "</a:t>
            </a:r>
            <a:r>
              <a:rPr lang="tr-TR" i="1" dirty="0" err="1" smtClean="0"/>
              <a:t>Rosa</a:t>
            </a:r>
            <a:r>
              <a:rPr lang="tr-TR" i="1" dirty="0" smtClean="0"/>
              <a:t> ‘ </a:t>
            </a:r>
            <a:r>
              <a:rPr lang="tr-TR" dirty="0" smtClean="0"/>
              <a:t>dır. </a:t>
            </a:r>
            <a:r>
              <a:rPr lang="tr-TR" dirty="0" err="1" smtClean="0"/>
              <a:t>Rosa</a:t>
            </a:r>
            <a:r>
              <a:rPr lang="tr-TR" dirty="0" smtClean="0"/>
              <a:t> adı kullanıldığı zaman bütün güller anlaşılır. Gül türlerini birbirinden ayırmak, ancak </a:t>
            </a:r>
            <a:r>
              <a:rPr lang="tr-TR" dirty="0" err="1" smtClean="0"/>
              <a:t>binominal</a:t>
            </a:r>
            <a:r>
              <a:rPr lang="tr-TR" dirty="0" smtClean="0"/>
              <a:t> sistem ile olur.</a:t>
            </a:r>
          </a:p>
          <a:p>
            <a:pPr>
              <a:buNone/>
            </a:pPr>
            <a:r>
              <a:rPr lang="tr-TR" dirty="0" smtClean="0"/>
              <a:t>               Cins </a:t>
            </a:r>
            <a:r>
              <a:rPr lang="tr-TR" b="1" dirty="0" smtClean="0"/>
              <a:t>(</a:t>
            </a:r>
            <a:r>
              <a:rPr lang="tr-TR" b="1" dirty="0" err="1" smtClean="0"/>
              <a:t>Genus</a:t>
            </a:r>
            <a:r>
              <a:rPr lang="tr-TR" b="1" dirty="0" smtClean="0"/>
              <a:t>),</a:t>
            </a:r>
            <a:r>
              <a:rPr lang="tr-TR" dirty="0" smtClean="0"/>
              <a:t>Tür</a:t>
            </a:r>
            <a:r>
              <a:rPr lang="tr-TR" b="1" dirty="0" smtClean="0"/>
              <a:t> (</a:t>
            </a:r>
            <a:r>
              <a:rPr lang="tr-TR" b="1" dirty="0" err="1" smtClean="0"/>
              <a:t>Species</a:t>
            </a:r>
            <a:r>
              <a:rPr lang="tr-TR" b="1" dirty="0" smtClean="0"/>
              <a:t>)</a:t>
            </a:r>
          </a:p>
          <a:p>
            <a:pPr>
              <a:buNone/>
            </a:pPr>
            <a:r>
              <a:rPr lang="tr-TR" i="1" dirty="0" smtClean="0"/>
              <a:t>                </a:t>
            </a:r>
            <a:r>
              <a:rPr lang="tr-TR" i="1" dirty="0" err="1" smtClean="0"/>
              <a:t>Rosa</a:t>
            </a:r>
            <a:r>
              <a:rPr lang="tr-TR" i="1" dirty="0" smtClean="0"/>
              <a:t> </a:t>
            </a:r>
            <a:r>
              <a:rPr lang="tr-TR" i="1" dirty="0" err="1" smtClean="0"/>
              <a:t>moschata</a:t>
            </a:r>
            <a:r>
              <a:rPr lang="tr-TR" i="1" dirty="0" smtClean="0"/>
              <a:t> : </a:t>
            </a:r>
            <a:r>
              <a:rPr lang="tr-TR" dirty="0" smtClean="0"/>
              <a:t>Mis gülü</a:t>
            </a:r>
          </a:p>
          <a:p>
            <a:pPr>
              <a:buNone/>
            </a:pPr>
            <a:r>
              <a:rPr lang="tr-TR" i="1" dirty="0" smtClean="0"/>
              <a:t>                </a:t>
            </a:r>
            <a:r>
              <a:rPr lang="tr-TR" i="1" dirty="0" err="1" smtClean="0"/>
              <a:t>Rosa</a:t>
            </a:r>
            <a:r>
              <a:rPr lang="tr-TR" i="1" dirty="0" smtClean="0"/>
              <a:t> </a:t>
            </a:r>
            <a:r>
              <a:rPr lang="tr-TR" i="1" dirty="0" err="1" smtClean="0"/>
              <a:t>damascena</a:t>
            </a:r>
            <a:r>
              <a:rPr lang="tr-TR" i="1" dirty="0" smtClean="0"/>
              <a:t> : </a:t>
            </a:r>
            <a:r>
              <a:rPr lang="tr-TR" dirty="0" smtClean="0"/>
              <a:t>Şam gülü, Isparta gülü</a:t>
            </a:r>
          </a:p>
          <a:p>
            <a:pPr>
              <a:buNone/>
            </a:pPr>
            <a:r>
              <a:rPr lang="tr-TR" i="1" dirty="0" smtClean="0"/>
              <a:t>                </a:t>
            </a:r>
            <a:r>
              <a:rPr lang="tr-TR" i="1" dirty="0" err="1" smtClean="0"/>
              <a:t>Rosa</a:t>
            </a:r>
            <a:r>
              <a:rPr lang="tr-TR" i="1" dirty="0" smtClean="0"/>
              <a:t> </a:t>
            </a:r>
            <a:r>
              <a:rPr lang="tr-TR" i="1" dirty="0" err="1" smtClean="0"/>
              <a:t>indica</a:t>
            </a:r>
            <a:r>
              <a:rPr lang="tr-TR" i="1" dirty="0" smtClean="0"/>
              <a:t> : </a:t>
            </a:r>
            <a:r>
              <a:rPr lang="tr-TR" dirty="0" smtClean="0"/>
              <a:t>Hint gülü</a:t>
            </a:r>
            <a:endParaRPr lang="tr-TR" dirty="0"/>
          </a:p>
        </p:txBody>
      </p:sp>
      <p:pic>
        <p:nvPicPr>
          <p:cNvPr id="1025" name="Picture 1" descr="H:\grupresim-89\gül\IMG_0069-7-9.11.05 (19).jpg"/>
          <p:cNvPicPr>
            <a:picLocks noChangeAspect="1" noChangeArrowheads="1"/>
          </p:cNvPicPr>
          <p:nvPr/>
        </p:nvPicPr>
        <p:blipFill>
          <a:blip r:embed="rId2" cstate="print"/>
          <a:srcRect/>
          <a:stretch>
            <a:fillRect/>
          </a:stretch>
        </p:blipFill>
        <p:spPr bwMode="auto">
          <a:xfrm rot="5400000">
            <a:off x="-262781" y="3810768"/>
            <a:ext cx="2351368" cy="1322766"/>
          </a:xfrm>
          <a:prstGeom prst="rect">
            <a:avLst/>
          </a:prstGeom>
          <a:noFill/>
        </p:spPr>
      </p:pic>
      <p:pic>
        <p:nvPicPr>
          <p:cNvPr id="1026" name="Picture 2" descr="H:\grupresim-89\gül\FethiyeIII-Sariveliler11-12.5.07 (176).jpg"/>
          <p:cNvPicPr>
            <a:picLocks noChangeAspect="1" noChangeArrowheads="1"/>
          </p:cNvPicPr>
          <p:nvPr/>
        </p:nvPicPr>
        <p:blipFill>
          <a:blip r:embed="rId3" cstate="print"/>
          <a:srcRect/>
          <a:stretch>
            <a:fillRect/>
          </a:stretch>
        </p:blipFill>
        <p:spPr bwMode="auto">
          <a:xfrm>
            <a:off x="7092280" y="4136533"/>
            <a:ext cx="1511357" cy="1511302"/>
          </a:xfrm>
          <a:prstGeom prst="rect">
            <a:avLst/>
          </a:prstGeom>
          <a:noFill/>
        </p:spPr>
      </p:pic>
    </p:spTree>
    <p:extLst>
      <p:ext uri="{BB962C8B-B14F-4D97-AF65-F5344CB8AC3E}">
        <p14:creationId xmlns:p14="http://schemas.microsoft.com/office/powerpoint/2010/main" val="30690974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TotalTime>
  <Words>1350</Words>
  <Application>Microsoft Office PowerPoint</Application>
  <PresentationFormat>Ekran Gösterisi (4:3)</PresentationFormat>
  <Paragraphs>145</Paragraphs>
  <Slides>19</Slides>
  <Notes>2</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ENDÜSTRİ BİTKİLERİ</vt:lpstr>
      <vt:lpstr>ENDÜSTRİ BİTKİLERİNİN GRUPLANDIRILMASI </vt:lpstr>
      <vt:lpstr>Yağ Bitkileri </vt:lpstr>
      <vt:lpstr>Nişasta ve Şeker Bitkileri </vt:lpstr>
      <vt:lpstr>Tütün-İlaç ve Baharat Bitkileri </vt:lpstr>
      <vt:lpstr>TIBBİ VE AROMATİK BİTKİLER </vt:lpstr>
      <vt:lpstr>SİSTEMATİK BİRLİKLER VE BİTKİLERİN ADLANDIRILMASI</vt:lpstr>
      <vt:lpstr>PowerPoint Sunusu</vt:lpstr>
      <vt:lpstr>PowerPoint Sunusu</vt:lpstr>
      <vt:lpstr>PowerPoint Sunusu</vt:lpstr>
      <vt:lpstr>PowerPoint Sunusu</vt:lpstr>
      <vt:lpstr>PowerPoint Sunusu</vt:lpstr>
      <vt:lpstr> 1- Bitkiye verilen ad, onun bir özelliğini (şekil, renk, koku v.b.) açıklar.</vt:lpstr>
      <vt:lpstr>2- Bazen bitkinin yetişme yerine göre (orman, bataklık, mera v.b.) ad verilir.</vt:lpstr>
      <vt:lpstr>3- Bazı adlar bitkinin coğrafi dağılışlarını açıklar.</vt:lpstr>
      <vt:lpstr>4- Bazı adlar Mitolojiden alınmıştır.</vt:lpstr>
      <vt:lpstr>5- Bazı adlar bitkiyi bulanın veya bitkiyi bulanın adını vermek istediği kimsenin adıdır.</vt:lpstr>
      <vt:lpstr>6- Bitkinin yetiştiği toprağın cinsi de bazen ad vermede rol oynar.</vt:lpstr>
      <vt:lpstr>Salvia fruticosa   Mill.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ENDÜSTRİ BİTKİLERİ</dc:title>
  <dc:creator>user</dc:creator>
  <cp:lastModifiedBy>user</cp:lastModifiedBy>
  <cp:revision>3</cp:revision>
  <dcterms:created xsi:type="dcterms:W3CDTF">2017-01-30T15:24:09Z</dcterms:created>
  <dcterms:modified xsi:type="dcterms:W3CDTF">2017-01-30T16:43:18Z</dcterms:modified>
</cp:coreProperties>
</file>