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0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26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34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1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83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20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23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7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44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15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BA810-2DD3-45A0-80D6-C8847BA74B8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5FADA-9767-4D37-B551-AA33D67187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56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k.oszk.hu/02100/02115/html/img/1-511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mage.freepik.com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k.oszk.hu/02100/02115/html/img/1-511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829" y="441428"/>
            <a:ext cx="897213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600" dirty="0"/>
              <a:t>A ...</a:t>
            </a:r>
            <a:r>
              <a:rPr lang="hu-HU" sz="2600" dirty="0" err="1"/>
              <a:t>etneki</a:t>
            </a:r>
            <a:r>
              <a:rPr lang="hu-HU" sz="2600" dirty="0"/>
              <a:t> ...</a:t>
            </a:r>
            <a:r>
              <a:rPr lang="hu-HU" sz="2600" dirty="0" err="1"/>
              <a:t>ikós</a:t>
            </a:r>
            <a:r>
              <a:rPr lang="hu-HU" sz="2600" dirty="0"/>
              <a:t> itat a Ti...án, </a:t>
            </a:r>
            <a:br>
              <a:rPr lang="hu-HU" sz="2600" dirty="0"/>
            </a:br>
            <a:r>
              <a:rPr lang="hu-HU" sz="2600" dirty="0"/>
              <a:t>sárga ...</a:t>
            </a:r>
            <a:r>
              <a:rPr lang="hu-HU" sz="2600" dirty="0" err="1" smtClean="0"/>
              <a:t>erép</a:t>
            </a:r>
            <a:r>
              <a:rPr lang="hu-HU" sz="2600" dirty="0" smtClean="0"/>
              <a:t>...</a:t>
            </a:r>
            <a:r>
              <a:rPr lang="hu-HU" sz="2600" dirty="0" err="1"/>
              <a:t>engő</a:t>
            </a:r>
            <a:r>
              <a:rPr lang="hu-HU" sz="2600" dirty="0"/>
              <a:t> ...</a:t>
            </a:r>
            <a:r>
              <a:rPr lang="hu-HU" sz="2600" dirty="0" err="1"/>
              <a:t>eng</a:t>
            </a:r>
            <a:r>
              <a:rPr lang="hu-HU" sz="2600" dirty="0"/>
              <a:t> a ...</a:t>
            </a:r>
            <a:r>
              <a:rPr lang="hu-HU" sz="2600" dirty="0" err="1"/>
              <a:t>etneki</a:t>
            </a:r>
            <a:r>
              <a:rPr lang="hu-HU" sz="2600" dirty="0"/>
              <a:t> ...</a:t>
            </a:r>
            <a:r>
              <a:rPr lang="hu-HU" sz="2600" dirty="0" err="1"/>
              <a:t>ikós</a:t>
            </a:r>
            <a:r>
              <a:rPr lang="hu-HU" sz="2600" dirty="0"/>
              <a:t> ...</a:t>
            </a:r>
            <a:r>
              <a:rPr lang="hu-HU" sz="2600" dirty="0" err="1"/>
              <a:t>ikaja</a:t>
            </a:r>
            <a:r>
              <a:rPr lang="hu-HU" sz="2600" dirty="0"/>
              <a:t> ...</a:t>
            </a:r>
            <a:r>
              <a:rPr lang="hu-HU" sz="2600" dirty="0" err="1"/>
              <a:t>akán</a:t>
            </a:r>
            <a:r>
              <a:rPr lang="hu-HU" sz="2600" dirty="0"/>
              <a:t>.</a:t>
            </a:r>
            <a:endParaRPr lang="hu-HU" sz="2600" dirty="0">
              <a:latin typeface="Candara" panose="020E0502030303020204" pitchFamily="34" charset="0"/>
            </a:endParaRPr>
          </a:p>
          <a:p>
            <a:pPr algn="ctr"/>
            <a:endParaRPr lang="hu-HU" sz="2600" dirty="0">
              <a:latin typeface="Candara" panose="020E0502030303020204" pitchFamily="34" charset="0"/>
            </a:endParaRPr>
          </a:p>
        </p:txBody>
      </p:sp>
      <p:pic>
        <p:nvPicPr>
          <p:cNvPr id="47106" name="Picture 2" descr="https://mek.oszk.hu/02100/02115/html/img/1-51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35" y="1734090"/>
            <a:ext cx="29241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97871" y="6054809"/>
            <a:ext cx="5486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https://mek.oszk.hu/02100/02115/html/img/1-511b.jpg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57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jóga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dzsúdó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karate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sí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err="1" smtClean="0">
                <a:latin typeface="Candara" panose="020E0502030303020204" pitchFamily="34" charset="0"/>
              </a:rPr>
              <a:t>kungfu</a:t>
            </a: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err="1" smtClean="0">
                <a:latin typeface="Candara" panose="020E0502030303020204" pitchFamily="34" charset="0"/>
              </a:rPr>
              <a:t>box</a:t>
            </a: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hoki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krikett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szörf</a:t>
            </a: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04576" y="1484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Helyek</a:t>
            </a:r>
            <a:endParaRPr lang="hu-HU" sz="10000" dirty="0"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9234" y="6122669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https://image.freepik.com/</a:t>
            </a:r>
            <a:endParaRPr lang="tr-TR" dirty="0"/>
          </a:p>
        </p:txBody>
      </p:sp>
      <p:pic>
        <p:nvPicPr>
          <p:cNvPr id="46082" name="Picture 2" descr="https://img.freepik.com/free-vector/isometric-icons-urban-transport-architecture-environment-set-with-isolated-images-modern-city-buildings-with-different-functions-vector-illustration_1284-29953.jpg?size=338&amp;ext=jpg&amp;fbclid=IwAR3gL0AUj1MkfCGoqdH53Ti-3PCRfw7tpil9REMRyisFeXF6iZoTvt8Qe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34" y="2119312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6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taxi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bank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diszkó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park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szupermarket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kaszinó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tánciskola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>
                <a:latin typeface="Candara" panose="020E0502030303020204" pitchFamily="34" charset="0"/>
              </a:rPr>
              <a:t>p</a:t>
            </a:r>
            <a:r>
              <a:rPr lang="hu-HU" sz="3000" dirty="0" smtClean="0">
                <a:latin typeface="Candara" panose="020E0502030303020204" pitchFamily="34" charset="0"/>
              </a:rPr>
              <a:t>arkoló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könyvesbolt</a:t>
            </a: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04576" y="1484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Technika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45058" name="Picture 2" descr="https://img.freepik.com/free-vector/network-gadget-set_1284-10695.jpg?size=338&amp;ext=jpg&amp;fbclid=IwAR31gS2EfJhf3hOXB11bujNA78N0ncKQaF84eWO3I6szvneDiHZPu2EZ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595" y="1804176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28323" y="5345429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televízió</a:t>
            </a:r>
          </a:p>
          <a:p>
            <a:pPr marL="514350" indent="-514350">
              <a:buAutoNum type="arabicPeriod"/>
            </a:pPr>
            <a:r>
              <a:rPr lang="hu-HU" sz="3000" dirty="0" err="1" smtClean="0">
                <a:latin typeface="Candara" panose="020E0502030303020204" pitchFamily="34" charset="0"/>
              </a:rPr>
              <a:t>Wi</a:t>
            </a:r>
            <a:r>
              <a:rPr lang="hu-HU" sz="3000" dirty="0" smtClean="0">
                <a:latin typeface="Candara" panose="020E0502030303020204" pitchFamily="34" charset="0"/>
              </a:rPr>
              <a:t>-fi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fájl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klikk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err="1" smtClean="0">
                <a:latin typeface="Candara" panose="020E0502030303020204" pitchFamily="34" charset="0"/>
              </a:rPr>
              <a:t>csetprogram</a:t>
            </a: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>
                <a:latin typeface="Candara" panose="020E0502030303020204" pitchFamily="34" charset="0"/>
              </a:rPr>
              <a:t>s</a:t>
            </a:r>
            <a:r>
              <a:rPr lang="hu-HU" sz="3000" dirty="0" smtClean="0">
                <a:latin typeface="Candara" panose="020E0502030303020204" pitchFamily="34" charset="0"/>
              </a:rPr>
              <a:t>zociális média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memória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poszt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klaviatúra</a:t>
            </a: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ungary isometric touristic icons set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532" y="2114050"/>
            <a:ext cx="4008619" cy="400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2544763" y="625475"/>
            <a:ext cx="7246937" cy="1092200"/>
          </a:xfrm>
        </p:spPr>
        <p:txBody>
          <a:bodyPr>
            <a:normAutofit fontScale="77500" lnSpcReduction="20000"/>
          </a:bodyPr>
          <a:lstStyle/>
          <a:p>
            <a:r>
              <a:rPr lang="hu-HU" sz="10000" dirty="0">
                <a:latin typeface="Candara" panose="020E0502030303020204" pitchFamily="34" charset="0"/>
              </a:rPr>
              <a:t>m</a:t>
            </a:r>
            <a:r>
              <a:rPr lang="hu-HU" sz="10000" dirty="0" smtClean="0">
                <a:latin typeface="Candara" panose="020E0502030303020204" pitchFamily="34" charset="0"/>
              </a:rPr>
              <a:t>agyar városok</a:t>
            </a:r>
            <a:endParaRPr lang="hu-HU" sz="10000" dirty="0"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99234" y="6122669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1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Budapest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Debrecen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Szeged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Miskolc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Kiskunfélegyháza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Mezőkövesd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Sátoraljaújhely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Pécs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Győr</a:t>
            </a: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69" y="117042"/>
            <a:ext cx="6896100" cy="3705225"/>
          </a:xfrm>
          <a:prstGeom prst="rect">
            <a:avLst/>
          </a:prstGeom>
        </p:spPr>
      </p:pic>
      <p:sp>
        <p:nvSpPr>
          <p:cNvPr id="5" name="Alcím 1"/>
          <p:cNvSpPr txBox="1">
            <a:spLocks/>
          </p:cNvSpPr>
          <p:nvPr/>
        </p:nvSpPr>
        <p:spPr>
          <a:xfrm>
            <a:off x="1524000" y="362051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19212"/>
            <a:ext cx="60388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829" y="441428"/>
            <a:ext cx="897213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600" dirty="0"/>
              <a:t>A </a:t>
            </a:r>
            <a:r>
              <a:rPr lang="hu-HU" sz="2600" dirty="0" err="1" smtClean="0"/>
              <a:t>csetneki</a:t>
            </a:r>
            <a:r>
              <a:rPr lang="hu-HU" sz="2600" dirty="0" smtClean="0"/>
              <a:t> csikós </a:t>
            </a:r>
            <a:r>
              <a:rPr lang="hu-HU" sz="2600" dirty="0"/>
              <a:t>itat a </a:t>
            </a:r>
            <a:r>
              <a:rPr lang="hu-HU" sz="2600" dirty="0" smtClean="0"/>
              <a:t>Tiszán</a:t>
            </a:r>
            <a:r>
              <a:rPr lang="hu-HU" sz="2600" dirty="0"/>
              <a:t>, </a:t>
            </a:r>
            <a:r>
              <a:rPr lang="hu-HU" sz="2600" dirty="0" smtClean="0"/>
              <a:t/>
            </a:r>
            <a:br>
              <a:rPr lang="hu-HU" sz="2600" dirty="0" smtClean="0"/>
            </a:br>
            <a:r>
              <a:rPr lang="hu-HU" sz="2600" dirty="0" smtClean="0"/>
              <a:t>sárga cserépcsengő cseng </a:t>
            </a:r>
            <a:r>
              <a:rPr lang="hu-HU" sz="2600" dirty="0"/>
              <a:t>a </a:t>
            </a:r>
            <a:r>
              <a:rPr lang="hu-HU" sz="2600" dirty="0" err="1" smtClean="0"/>
              <a:t>csetneki</a:t>
            </a:r>
            <a:r>
              <a:rPr lang="hu-HU" sz="2600" dirty="0" smtClean="0"/>
              <a:t> csikós </a:t>
            </a:r>
            <a:r>
              <a:rPr lang="hu-HU" sz="2600" dirty="0" err="1" smtClean="0"/>
              <a:t>csikaja</a:t>
            </a:r>
            <a:r>
              <a:rPr lang="hu-HU" sz="2600" dirty="0" smtClean="0"/>
              <a:t> nyakán</a:t>
            </a:r>
            <a:r>
              <a:rPr lang="hu-HU" sz="2600" dirty="0"/>
              <a:t>.</a:t>
            </a:r>
            <a:endParaRPr lang="hu-HU" sz="2600" dirty="0">
              <a:latin typeface="Candara" panose="020E0502030303020204" pitchFamily="34" charset="0"/>
            </a:endParaRPr>
          </a:p>
        </p:txBody>
      </p:sp>
      <p:pic>
        <p:nvPicPr>
          <p:cNvPr id="4" name="Picture 2" descr="https://mek.oszk.hu/02100/02115/html/img/1-51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35" y="1734090"/>
            <a:ext cx="29241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97871" y="6054809"/>
            <a:ext cx="5486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https://mek.oszk.hu/02100/02115/html/img/1-511b.jpg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64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7184571" y="2198916"/>
            <a:ext cx="3799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dirty="0">
                <a:latin typeface="Candara" panose="020E0502030303020204" pitchFamily="34" charset="0"/>
              </a:rPr>
              <a:t>...d...m b...</a:t>
            </a:r>
            <a:r>
              <a:rPr lang="hu-HU" sz="3000" dirty="0" err="1">
                <a:latin typeface="Candara" panose="020E0502030303020204" pitchFamily="34" charset="0"/>
              </a:rPr>
              <a:t>ty</a:t>
            </a:r>
            <a:r>
              <a:rPr lang="hu-HU" sz="3000" dirty="0">
                <a:latin typeface="Candara" panose="020E0502030303020204" pitchFamily="34" charset="0"/>
              </a:rPr>
              <a:t>...m </a:t>
            </a:r>
            <a:r>
              <a:rPr lang="hu-HU" sz="3000" dirty="0" smtClean="0">
                <a:latin typeface="Candara" panose="020E0502030303020204" pitchFamily="34" charset="0"/>
              </a:rPr>
              <a:t/>
            </a:r>
            <a:br>
              <a:rPr lang="hu-HU" sz="3000" dirty="0" smtClean="0">
                <a:latin typeface="Candara" panose="020E0502030303020204" pitchFamily="34" charset="0"/>
              </a:rPr>
            </a:br>
            <a:r>
              <a:rPr lang="hu-HU" sz="3000" dirty="0" smtClean="0">
                <a:latin typeface="Candara" panose="020E0502030303020204" pitchFamily="34" charset="0"/>
              </a:rPr>
              <a:t>p</a:t>
            </a:r>
            <a:r>
              <a:rPr lang="hu-HU" sz="3000" dirty="0">
                <a:latin typeface="Candara" panose="020E0502030303020204" pitchFamily="34" charset="0"/>
              </a:rPr>
              <a:t>...v...t l...tv...n </a:t>
            </a:r>
            <a:r>
              <a:rPr lang="hu-HU" sz="3000" dirty="0" smtClean="0">
                <a:latin typeface="Candara" panose="020E0502030303020204" pitchFamily="34" charset="0"/>
              </a:rPr>
              <a:t/>
            </a:r>
            <a:br>
              <a:rPr lang="hu-HU" sz="3000" dirty="0" smtClean="0">
                <a:latin typeface="Candara" panose="020E0502030303020204" pitchFamily="34" charset="0"/>
              </a:rPr>
            </a:br>
            <a:r>
              <a:rPr lang="hu-HU" sz="3000" dirty="0" smtClean="0">
                <a:latin typeface="Candara" panose="020E0502030303020204" pitchFamily="34" charset="0"/>
              </a:rPr>
              <a:t>sz</a:t>
            </a:r>
            <a:r>
              <a:rPr lang="hu-HU" sz="3000" dirty="0">
                <a:latin typeface="Candara" panose="020E0502030303020204" pitchFamily="34" charset="0"/>
              </a:rPr>
              <a:t>...j...t t...tv...n </a:t>
            </a:r>
            <a:r>
              <a:rPr lang="hu-HU" sz="3000" dirty="0" smtClean="0">
                <a:latin typeface="Candara" panose="020E0502030303020204" pitchFamily="34" charset="0"/>
              </a:rPr>
              <a:t/>
            </a:r>
            <a:br>
              <a:rPr lang="hu-HU" sz="3000" dirty="0" smtClean="0">
                <a:latin typeface="Candara" panose="020E0502030303020204" pitchFamily="34" charset="0"/>
              </a:rPr>
            </a:br>
            <a:r>
              <a:rPr lang="hu-HU" sz="3000" dirty="0" smtClean="0">
                <a:latin typeface="Candara" panose="020E0502030303020204" pitchFamily="34" charset="0"/>
              </a:rPr>
              <a:t>p</a:t>
            </a:r>
            <a:r>
              <a:rPr lang="hu-HU" sz="3000" dirty="0">
                <a:latin typeface="Candara" panose="020E0502030303020204" pitchFamily="34" charset="0"/>
              </a:rPr>
              <a:t>...v...v... v...</a:t>
            </a:r>
            <a:r>
              <a:rPr lang="hu-HU" sz="3000" dirty="0" err="1">
                <a:latin typeface="Candara" panose="020E0502030303020204" pitchFamily="34" charset="0"/>
              </a:rPr>
              <a:t>lt</a:t>
            </a:r>
            <a:r>
              <a:rPr lang="hu-HU" sz="3000" dirty="0">
                <a:latin typeface="Candara" panose="020E0502030303020204" pitchFamily="34" charset="0"/>
              </a:rPr>
              <a:t>.</a:t>
            </a:r>
          </a:p>
        </p:txBody>
      </p:sp>
      <p:pic>
        <p:nvPicPr>
          <p:cNvPr id="50178" name="Picture 2" descr="https://img.freepik.com/free-vector/creative-peacock-design_23-2147933602.jpg?size=338&amp;ext=jpg&amp;fbclid=IwAR3uKCkJe6n1ZtAaOJzDJTjNPOaHIvQp5mMmzbpJzmqAqodHc-NPDxUCI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5" y="1844992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0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09600" y="421880"/>
            <a:ext cx="53666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err="1" smtClean="0">
                <a:latin typeface="Candara" panose="020E0502030303020204" pitchFamily="34" charset="0"/>
              </a:rPr>
              <a:t>Zsila</a:t>
            </a:r>
            <a:r>
              <a:rPr lang="hu-HU" sz="3200" dirty="0" smtClean="0">
                <a:latin typeface="Candara" panose="020E0502030303020204" pitchFamily="34" charset="0"/>
              </a:rPr>
              <a:t> Ferenc: Szarka </a:t>
            </a:r>
          </a:p>
          <a:p>
            <a:pPr algn="ctr"/>
            <a:endParaRPr lang="hu-HU" sz="3200" dirty="0" smtClean="0">
              <a:latin typeface="Candara" panose="020E0502030303020204" pitchFamily="34" charset="0"/>
            </a:endParaRP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Ez a </a:t>
            </a:r>
            <a:r>
              <a:rPr lang="hu-HU" sz="3200" dirty="0" err="1" smtClean="0">
                <a:latin typeface="Candara" panose="020E0502030303020204" pitchFamily="34" charset="0"/>
              </a:rPr>
              <a:t>mad</a:t>
            </a:r>
            <a:r>
              <a:rPr lang="hu-HU" sz="3200" dirty="0" smtClean="0">
                <a:latin typeface="Candara" panose="020E0502030303020204" pitchFamily="34" charset="0"/>
              </a:rPr>
              <a:t>...r tarka,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Sokat b...r a farka,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Fekete meg </a:t>
            </a:r>
            <a:r>
              <a:rPr lang="hu-HU" sz="3200" dirty="0" err="1" smtClean="0">
                <a:latin typeface="Candara" panose="020E0502030303020204" pitchFamily="34" charset="0"/>
              </a:rPr>
              <a:t>feh</a:t>
            </a:r>
            <a:r>
              <a:rPr lang="hu-HU" sz="3200" dirty="0" smtClean="0">
                <a:latin typeface="Candara" panose="020E0502030303020204" pitchFamily="34" charset="0"/>
              </a:rPr>
              <a:t>...r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A tollkab...t rajta.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Sz...</a:t>
            </a:r>
            <a:r>
              <a:rPr lang="hu-HU" sz="3200" dirty="0" err="1" smtClean="0">
                <a:latin typeface="Candara" panose="020E0502030303020204" pitchFamily="34" charset="0"/>
              </a:rPr>
              <a:t>nfekete</a:t>
            </a:r>
            <a:r>
              <a:rPr lang="hu-HU" sz="3200" dirty="0" smtClean="0">
                <a:latin typeface="Candara" panose="020E0502030303020204" pitchFamily="34" charset="0"/>
              </a:rPr>
              <a:t> szeme,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...</a:t>
            </a:r>
            <a:r>
              <a:rPr lang="hu-HU" sz="3200" dirty="0" err="1" smtClean="0">
                <a:latin typeface="Candara" panose="020E0502030303020204" pitchFamily="34" charset="0"/>
              </a:rPr>
              <a:t>ber</a:t>
            </a:r>
            <a:r>
              <a:rPr lang="hu-HU" sz="3200" dirty="0" smtClean="0">
                <a:latin typeface="Candara" panose="020E0502030303020204" pitchFamily="34" charset="0"/>
              </a:rPr>
              <a:t> tekintete </a:t>
            </a:r>
          </a:p>
          <a:p>
            <a:pPr algn="ctr"/>
            <a:r>
              <a:rPr lang="hu-HU" sz="3200" dirty="0" err="1" smtClean="0">
                <a:latin typeface="Candara" panose="020E0502030303020204" pitchFamily="34" charset="0"/>
              </a:rPr>
              <a:t>Mindenfel</a:t>
            </a:r>
            <a:r>
              <a:rPr lang="hu-HU" sz="3200" dirty="0" smtClean="0">
                <a:latin typeface="Candara" panose="020E0502030303020204" pitchFamily="34" charset="0"/>
              </a:rPr>
              <a:t>... kutat,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Ki nem hagy egy lyukat.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...gr...l-...</a:t>
            </a:r>
            <a:r>
              <a:rPr lang="hu-HU" sz="3200" dirty="0" err="1" smtClean="0">
                <a:latin typeface="Candara" panose="020E0502030303020204" pitchFamily="34" charset="0"/>
              </a:rPr>
              <a:t>gra</a:t>
            </a:r>
            <a:r>
              <a:rPr lang="hu-HU" sz="3200" dirty="0" smtClean="0">
                <a:latin typeface="Candara" panose="020E0502030303020204" pitchFamily="34" charset="0"/>
              </a:rPr>
              <a:t> sündörög,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Ha meglesed, R...d csörög.</a:t>
            </a:r>
            <a:endParaRPr lang="hu-HU" sz="3000" dirty="0">
              <a:latin typeface="Candara" panose="020E0502030303020204" pitchFamily="34" charset="0"/>
            </a:endParaRPr>
          </a:p>
        </p:txBody>
      </p:sp>
      <p:pic>
        <p:nvPicPr>
          <p:cNvPr id="4" name="Picture 4" descr="A szarka cserregő hang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498915"/>
            <a:ext cx="4396740" cy="592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734879" y="6423523"/>
            <a:ext cx="1531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kép: wikipedia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14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09600" y="421880"/>
            <a:ext cx="53666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err="1" smtClean="0">
                <a:latin typeface="Candara" panose="020E0502030303020204" pitchFamily="34" charset="0"/>
              </a:rPr>
              <a:t>Zsila</a:t>
            </a:r>
            <a:r>
              <a:rPr lang="hu-HU" sz="3200" dirty="0" smtClean="0">
                <a:latin typeface="Candara" panose="020E0502030303020204" pitchFamily="34" charset="0"/>
              </a:rPr>
              <a:t> Ferenc: Szarka </a:t>
            </a:r>
          </a:p>
          <a:p>
            <a:pPr algn="ctr"/>
            <a:endParaRPr lang="hu-HU" sz="3200" dirty="0" smtClean="0">
              <a:latin typeface="Candara" panose="020E0502030303020204" pitchFamily="34" charset="0"/>
            </a:endParaRP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Ez a madár tarka,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Sokat bír a farka,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Fekete meg fehér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A tollkabát rajta.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Szénfekete szeme, </a:t>
            </a:r>
          </a:p>
          <a:p>
            <a:pPr algn="ctr"/>
            <a:r>
              <a:rPr lang="hu-HU" sz="3200" dirty="0">
                <a:latin typeface="Candara" panose="020E0502030303020204" pitchFamily="34" charset="0"/>
              </a:rPr>
              <a:t>é</a:t>
            </a:r>
            <a:r>
              <a:rPr lang="hu-HU" sz="3200" dirty="0" smtClean="0">
                <a:latin typeface="Candara" panose="020E0502030303020204" pitchFamily="34" charset="0"/>
              </a:rPr>
              <a:t>ber tekintete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Mindenfelé kutat,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Ki nem hagy egy lyukat.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Ágról-ágra sündörög, </a:t>
            </a:r>
          </a:p>
          <a:p>
            <a:pPr algn="ctr"/>
            <a:r>
              <a:rPr lang="hu-HU" sz="3200" dirty="0" smtClean="0">
                <a:latin typeface="Candara" panose="020E0502030303020204" pitchFamily="34" charset="0"/>
              </a:rPr>
              <a:t>Ha meglesed, Rád csörög.</a:t>
            </a:r>
            <a:endParaRPr lang="hu-HU" sz="3000" dirty="0">
              <a:latin typeface="Candara" panose="020E0502030303020204" pitchFamily="34" charset="0"/>
            </a:endParaRPr>
          </a:p>
        </p:txBody>
      </p:sp>
      <p:pic>
        <p:nvPicPr>
          <p:cNvPr id="35844" name="Picture 4" descr="A szarka cserregő hang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498915"/>
            <a:ext cx="4396740" cy="592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734879" y="6423523"/>
            <a:ext cx="1531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kép: wikipedia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08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CSOPORTMUNKA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841" y="1254555"/>
            <a:ext cx="6000317" cy="486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3291" y="1388833"/>
            <a:ext cx="10097636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600" dirty="0" smtClean="0">
                <a:latin typeface="Candara" panose="020E0502030303020204" pitchFamily="34" charset="0"/>
              </a:rPr>
              <a:t>FAYDALI KURALLAR</a:t>
            </a:r>
            <a:br>
              <a:rPr lang="hu-HU" sz="2600" dirty="0" smtClean="0">
                <a:latin typeface="Candara" panose="020E0502030303020204" pitchFamily="34" charset="0"/>
              </a:rPr>
            </a:br>
            <a:r>
              <a:rPr lang="hu-HU" sz="2600" dirty="0" smtClean="0">
                <a:latin typeface="Candara" panose="020E0502030303020204" pitchFamily="34" charset="0"/>
              </a:rPr>
              <a:t/>
            </a:r>
            <a:br>
              <a:rPr lang="hu-HU" sz="2600" dirty="0" smtClean="0">
                <a:latin typeface="Candara" panose="020E0502030303020204" pitchFamily="34" charset="0"/>
              </a:rPr>
            </a:br>
            <a:r>
              <a:rPr lang="hu-HU" sz="2600" dirty="0" smtClean="0">
                <a:latin typeface="Candara" panose="020E0502030303020204" pitchFamily="34" charset="0"/>
              </a:rPr>
              <a:t>1. </a:t>
            </a:r>
            <a:r>
              <a:rPr lang="tr-TR" sz="2600" u="sng" dirty="0" smtClean="0">
                <a:latin typeface="Candara" panose="020E0502030303020204" pitchFamily="34" charset="0"/>
              </a:rPr>
              <a:t>İsimler ve sıfatların </a:t>
            </a:r>
            <a:r>
              <a:rPr lang="tr-TR" sz="2600" dirty="0" smtClean="0">
                <a:latin typeface="Candara" panose="020E0502030303020204" pitchFamily="34" charset="0"/>
              </a:rPr>
              <a:t>son harfi olarak </a:t>
            </a:r>
            <a:r>
              <a:rPr lang="hu-HU" sz="2600" i="1" dirty="0" err="1" smtClean="0">
                <a:latin typeface="Candara" panose="020E0502030303020204" pitchFamily="34" charset="0"/>
              </a:rPr>
              <a:t>ó,ő,ú,ű</a:t>
            </a:r>
            <a:r>
              <a:rPr lang="hu-HU" sz="2600" i="1" dirty="0" smtClean="0">
                <a:latin typeface="Candara" panose="020E0502030303020204" pitchFamily="34" charset="0"/>
              </a:rPr>
              <a:t> </a:t>
            </a:r>
            <a:r>
              <a:rPr lang="tr-TR" sz="2600" dirty="0" smtClean="0">
                <a:latin typeface="Candara" panose="020E0502030303020204" pitchFamily="34" charset="0"/>
              </a:rPr>
              <a:t>her zaman </a:t>
            </a:r>
            <a:r>
              <a:rPr lang="tr-TR" sz="2600" b="1" dirty="0" smtClean="0">
                <a:latin typeface="Candara" panose="020E0502030303020204" pitchFamily="34" charset="0"/>
              </a:rPr>
              <a:t>uzundur</a:t>
            </a:r>
            <a:r>
              <a:rPr lang="hu-HU" sz="2600" b="1" dirty="0" smtClean="0">
                <a:latin typeface="Candara" panose="020E0502030303020204" pitchFamily="34" charset="0"/>
              </a:rPr>
              <a:t/>
            </a:r>
            <a:br>
              <a:rPr lang="hu-HU" sz="2600" b="1" dirty="0" smtClean="0">
                <a:latin typeface="Candara" panose="020E0502030303020204" pitchFamily="34" charset="0"/>
              </a:rPr>
            </a:br>
            <a:r>
              <a:rPr lang="hu-HU" sz="2600" dirty="0" smtClean="0">
                <a:latin typeface="Candara" panose="020E0502030303020204" pitchFamily="34" charset="0"/>
              </a:rPr>
              <a:t> </a:t>
            </a:r>
            <a:r>
              <a:rPr lang="hu-HU" sz="2600" dirty="0">
                <a:latin typeface="Candara" panose="020E0502030303020204" pitchFamily="34" charset="0"/>
              </a:rPr>
              <a:t>(rádi</a:t>
            </a:r>
            <a:r>
              <a:rPr lang="hu-HU" sz="2600" u="sng" dirty="0">
                <a:latin typeface="Candara" panose="020E0502030303020204" pitchFamily="34" charset="0"/>
              </a:rPr>
              <a:t>ó</a:t>
            </a:r>
            <a:r>
              <a:rPr lang="hu-HU" sz="2600" dirty="0">
                <a:latin typeface="Candara" panose="020E0502030303020204" pitchFamily="34" charset="0"/>
              </a:rPr>
              <a:t>, televízi</a:t>
            </a:r>
            <a:r>
              <a:rPr lang="hu-HU" sz="2600" u="sng" dirty="0">
                <a:latin typeface="Candara" panose="020E0502030303020204" pitchFamily="34" charset="0"/>
              </a:rPr>
              <a:t>ó</a:t>
            </a:r>
            <a:r>
              <a:rPr lang="hu-HU" sz="2600" dirty="0">
                <a:latin typeface="Candara" panose="020E0502030303020204" pitchFamily="34" charset="0"/>
              </a:rPr>
              <a:t>, </a:t>
            </a:r>
            <a:r>
              <a:rPr lang="hu-HU" sz="2600" dirty="0" smtClean="0">
                <a:latin typeface="Candara" panose="020E0502030303020204" pitchFamily="34" charset="0"/>
              </a:rPr>
              <a:t>diszk</a:t>
            </a:r>
            <a:r>
              <a:rPr lang="hu-HU" sz="2600" u="sng" dirty="0" smtClean="0">
                <a:latin typeface="Candara" panose="020E0502030303020204" pitchFamily="34" charset="0"/>
              </a:rPr>
              <a:t>ó</a:t>
            </a:r>
            <a:r>
              <a:rPr lang="hu-HU" sz="2600" dirty="0" smtClean="0">
                <a:latin typeface="Candara" panose="020E0502030303020204" pitchFamily="34" charset="0"/>
              </a:rPr>
              <a:t>, kil</a:t>
            </a:r>
            <a:r>
              <a:rPr lang="hu-HU" sz="2600" u="sng" dirty="0" smtClean="0">
                <a:latin typeface="Candara" panose="020E0502030303020204" pitchFamily="34" charset="0"/>
              </a:rPr>
              <a:t>ó</a:t>
            </a:r>
            <a:r>
              <a:rPr lang="hu-HU" sz="2600" dirty="0" smtClean="0">
                <a:latin typeface="Candara" panose="020E0502030303020204" pitchFamily="34" charset="0"/>
              </a:rPr>
              <a:t>, aut</a:t>
            </a:r>
            <a:r>
              <a:rPr lang="hu-HU" sz="2600" u="sng" dirty="0" smtClean="0">
                <a:latin typeface="Candara" panose="020E0502030303020204" pitchFamily="34" charset="0"/>
              </a:rPr>
              <a:t>ó</a:t>
            </a:r>
            <a:r>
              <a:rPr lang="hu-HU" sz="2600" dirty="0" smtClean="0">
                <a:latin typeface="Candara" panose="020E0502030303020204" pitchFamily="34" charset="0"/>
              </a:rPr>
              <a:t>, mikr</a:t>
            </a:r>
            <a:r>
              <a:rPr lang="hu-HU" sz="2600" u="sng" dirty="0" smtClean="0">
                <a:latin typeface="Candara" panose="020E0502030303020204" pitchFamily="34" charset="0"/>
              </a:rPr>
              <a:t>ó</a:t>
            </a:r>
            <a:r>
              <a:rPr lang="hu-HU" sz="2600" dirty="0" smtClean="0">
                <a:latin typeface="Candara" panose="020E0502030303020204" pitchFamily="34" charset="0"/>
              </a:rPr>
              <a:t>, vide</a:t>
            </a:r>
            <a:r>
              <a:rPr lang="hu-HU" sz="2600" u="sng" dirty="0" smtClean="0">
                <a:latin typeface="Candara" panose="020E0502030303020204" pitchFamily="34" charset="0"/>
              </a:rPr>
              <a:t>ó</a:t>
            </a:r>
            <a:r>
              <a:rPr lang="hu-HU" sz="2600" dirty="0" smtClean="0">
                <a:latin typeface="Candara" panose="020E0502030303020204" pitchFamily="34" charset="0"/>
              </a:rPr>
              <a:t>)</a:t>
            </a:r>
          </a:p>
          <a:p>
            <a:pPr algn="ctr"/>
            <a:endParaRPr lang="hu-HU" sz="2600" dirty="0" smtClean="0">
              <a:latin typeface="Candara" panose="020E0502030303020204" pitchFamily="34" charset="0"/>
            </a:endParaRPr>
          </a:p>
          <a:p>
            <a:pPr algn="ctr"/>
            <a:r>
              <a:rPr lang="hu-HU" sz="2600" dirty="0" smtClean="0">
                <a:latin typeface="Candara" panose="020E0502030303020204" pitchFamily="34" charset="0"/>
              </a:rPr>
              <a:t>2. </a:t>
            </a:r>
            <a:r>
              <a:rPr lang="tr-TR" sz="2600" u="sng" dirty="0" smtClean="0">
                <a:latin typeface="Candara" panose="020E0502030303020204" pitchFamily="34" charset="0"/>
              </a:rPr>
              <a:t>İsimlerin</a:t>
            </a:r>
            <a:r>
              <a:rPr lang="tr-TR" sz="2600" dirty="0" smtClean="0">
                <a:latin typeface="Candara" panose="020E0502030303020204" pitchFamily="34" charset="0"/>
              </a:rPr>
              <a:t> sonunda</a:t>
            </a:r>
            <a:r>
              <a:rPr lang="hu-HU" sz="2600" dirty="0" smtClean="0">
                <a:latin typeface="Candara" panose="020E0502030303020204" pitchFamily="34" charset="0"/>
              </a:rPr>
              <a:t> </a:t>
            </a:r>
            <a:r>
              <a:rPr lang="hu-HU" sz="2600" b="1" i="1" dirty="0" smtClean="0">
                <a:latin typeface="Candara" panose="020E0502030303020204" pitchFamily="34" charset="0"/>
              </a:rPr>
              <a:t>á</a:t>
            </a:r>
            <a:r>
              <a:rPr lang="tr-TR" sz="2600" b="1" dirty="0" smtClean="0">
                <a:latin typeface="Candara" panose="020E0502030303020204" pitchFamily="34" charset="0"/>
              </a:rPr>
              <a:t> harf yoktur</a:t>
            </a:r>
            <a:r>
              <a:rPr lang="hu-HU" sz="2600" dirty="0" smtClean="0">
                <a:latin typeface="Candara" panose="020E0502030303020204" pitchFamily="34" charset="0"/>
              </a:rPr>
              <a:t>, </a:t>
            </a:r>
            <a:r>
              <a:rPr lang="tr-TR" sz="2600" dirty="0" smtClean="0">
                <a:latin typeface="Candara" panose="020E0502030303020204" pitchFamily="34" charset="0"/>
              </a:rPr>
              <a:t>sadece</a:t>
            </a:r>
            <a:r>
              <a:rPr lang="hu-HU" sz="2600" dirty="0" smtClean="0">
                <a:latin typeface="Candara" panose="020E0502030303020204" pitchFamily="34" charset="0"/>
              </a:rPr>
              <a:t> </a:t>
            </a:r>
            <a:r>
              <a:rPr lang="hu-HU" sz="2600" i="1" dirty="0" smtClean="0">
                <a:latin typeface="Candara" panose="020E0502030303020204" pitchFamily="34" charset="0"/>
              </a:rPr>
              <a:t>a</a:t>
            </a:r>
            <a:r>
              <a:rPr lang="hu-HU" sz="2600" dirty="0" smtClean="0">
                <a:latin typeface="Candara" panose="020E0502030303020204" pitchFamily="34" charset="0"/>
              </a:rPr>
              <a:t> </a:t>
            </a:r>
            <a:r>
              <a:rPr lang="hu-HU" sz="2600" dirty="0">
                <a:latin typeface="Candara" panose="020E0502030303020204" pitchFamily="34" charset="0"/>
              </a:rPr>
              <a:t>(fizik</a:t>
            </a:r>
            <a:r>
              <a:rPr lang="hu-HU" sz="2600" u="sng" dirty="0">
                <a:latin typeface="Candara" panose="020E0502030303020204" pitchFamily="34" charset="0"/>
              </a:rPr>
              <a:t>a</a:t>
            </a:r>
            <a:r>
              <a:rPr lang="hu-HU" sz="2600" dirty="0">
                <a:latin typeface="Candara" panose="020E0502030303020204" pitchFamily="34" charset="0"/>
              </a:rPr>
              <a:t>, matematik</a:t>
            </a:r>
            <a:r>
              <a:rPr lang="hu-HU" sz="2600" u="sng" dirty="0">
                <a:latin typeface="Candara" panose="020E0502030303020204" pitchFamily="34" charset="0"/>
              </a:rPr>
              <a:t>a</a:t>
            </a:r>
            <a:r>
              <a:rPr lang="hu-HU" sz="2600" dirty="0">
                <a:latin typeface="Candara" panose="020E0502030303020204" pitchFamily="34" charset="0"/>
              </a:rPr>
              <a:t>, salát</a:t>
            </a:r>
            <a:r>
              <a:rPr lang="hu-HU" sz="2600" u="sng" dirty="0">
                <a:latin typeface="Candara" panose="020E0502030303020204" pitchFamily="34" charset="0"/>
              </a:rPr>
              <a:t>a</a:t>
            </a:r>
            <a:r>
              <a:rPr lang="hu-HU" sz="2600" dirty="0">
                <a:latin typeface="Candara" panose="020E0502030303020204" pitchFamily="34" charset="0"/>
              </a:rPr>
              <a:t>,</a:t>
            </a:r>
          </a:p>
          <a:p>
            <a:pPr algn="ctr"/>
            <a:r>
              <a:rPr lang="hu-HU" sz="2600" dirty="0">
                <a:latin typeface="Candara" panose="020E0502030303020204" pitchFamily="34" charset="0"/>
              </a:rPr>
              <a:t>Amerik</a:t>
            </a:r>
            <a:r>
              <a:rPr lang="hu-HU" sz="2600" u="sng" dirty="0">
                <a:latin typeface="Candara" panose="020E0502030303020204" pitchFamily="34" charset="0"/>
              </a:rPr>
              <a:t>a</a:t>
            </a:r>
            <a:r>
              <a:rPr lang="hu-HU" sz="2600" dirty="0">
                <a:latin typeface="Candara" panose="020E0502030303020204" pitchFamily="34" charset="0"/>
              </a:rPr>
              <a:t>, </a:t>
            </a:r>
            <a:r>
              <a:rPr lang="hu-HU" sz="2600" dirty="0" smtClean="0">
                <a:latin typeface="Candara" panose="020E0502030303020204" pitchFamily="34" charset="0"/>
              </a:rPr>
              <a:t>Afrik</a:t>
            </a:r>
            <a:r>
              <a:rPr lang="hu-HU" sz="2600" u="sng" dirty="0" smtClean="0">
                <a:latin typeface="Candara" panose="020E0502030303020204" pitchFamily="34" charset="0"/>
              </a:rPr>
              <a:t>a</a:t>
            </a:r>
            <a:r>
              <a:rPr lang="hu-HU" sz="2600" dirty="0" smtClean="0">
                <a:latin typeface="Candara" panose="020E0502030303020204" pitchFamily="34" charset="0"/>
              </a:rPr>
              <a:t>, Ázsi</a:t>
            </a:r>
            <a:r>
              <a:rPr lang="hu-HU" sz="2600" u="sng" dirty="0" smtClean="0">
                <a:latin typeface="Candara" panose="020E0502030303020204" pitchFamily="34" charset="0"/>
              </a:rPr>
              <a:t>a</a:t>
            </a:r>
            <a:r>
              <a:rPr lang="hu-HU" sz="2600" dirty="0" smtClean="0">
                <a:latin typeface="Candara" panose="020E0502030303020204" pitchFamily="34" charset="0"/>
              </a:rPr>
              <a:t>)</a:t>
            </a:r>
          </a:p>
          <a:p>
            <a:pPr algn="ctr"/>
            <a:endParaRPr lang="hu-HU" sz="2600" dirty="0" smtClean="0">
              <a:latin typeface="Candara" panose="020E0502030303020204" pitchFamily="34" charset="0"/>
            </a:endParaRPr>
          </a:p>
          <a:p>
            <a:pPr algn="ctr"/>
            <a:r>
              <a:rPr lang="hu-HU" sz="2600" dirty="0" smtClean="0">
                <a:latin typeface="Candara" panose="020E0502030303020204" pitchFamily="34" charset="0"/>
              </a:rPr>
              <a:t>3. </a:t>
            </a:r>
            <a:r>
              <a:rPr lang="tr-TR" sz="2600" dirty="0" smtClean="0">
                <a:latin typeface="Candara" panose="020E0502030303020204" pitchFamily="34" charset="0"/>
              </a:rPr>
              <a:t>Kelimelerın sonunda </a:t>
            </a:r>
            <a:r>
              <a:rPr lang="tr-TR" sz="2600" i="1" dirty="0" smtClean="0">
                <a:latin typeface="Candara" panose="020E0502030303020204" pitchFamily="34" charset="0"/>
              </a:rPr>
              <a:t>i</a:t>
            </a:r>
            <a:r>
              <a:rPr lang="tr-TR" sz="2600" dirty="0" smtClean="0">
                <a:latin typeface="Candara" panose="020E0502030303020204" pitchFamily="34" charset="0"/>
              </a:rPr>
              <a:t> harf her zaman </a:t>
            </a:r>
            <a:r>
              <a:rPr lang="tr-TR" sz="2600" b="1" dirty="0" smtClean="0">
                <a:latin typeface="Candara" panose="020E0502030303020204" pitchFamily="34" charset="0"/>
              </a:rPr>
              <a:t>kısadır</a:t>
            </a:r>
            <a:r>
              <a:rPr lang="tr-TR" sz="2600" dirty="0" smtClean="0">
                <a:latin typeface="Candara" panose="020E0502030303020204" pitchFamily="34" charset="0"/>
              </a:rPr>
              <a:t>. İstisna</a:t>
            </a:r>
            <a:r>
              <a:rPr lang="hu-HU" sz="2600" dirty="0" smtClean="0">
                <a:latin typeface="Candara" panose="020E0502030303020204" pitchFamily="34" charset="0"/>
              </a:rPr>
              <a:t>: </a:t>
            </a:r>
            <a:r>
              <a:rPr lang="hu-HU" sz="2600" i="1" dirty="0" smtClean="0">
                <a:latin typeface="Candara" panose="020E0502030303020204" pitchFamily="34" charset="0"/>
              </a:rPr>
              <a:t>sí</a:t>
            </a:r>
            <a:r>
              <a:rPr lang="hu-HU" sz="2600" dirty="0">
                <a:latin typeface="Candara" panose="020E0502030303020204" pitchFamily="34" charset="0"/>
              </a:rPr>
              <a:t>.</a:t>
            </a:r>
          </a:p>
        </p:txBody>
      </p:sp>
      <p:pic>
        <p:nvPicPr>
          <p:cNvPr id="38914" name="Picture 2" descr="https://img.freepik.com/free-vector/skiing-cartoon-style_1196-459.jpg?size=338&amp;ext=jpg&amp;fbclid=IwAR3gL0AUj1MkfCGoqdH53Ti-3PCRfw7tpil9REMRyisFeXF6iZoTvt8Qe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4775517"/>
            <a:ext cx="1751965" cy="175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454006" y="6527483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16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15462" y="57295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Sportok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40962" name="Picture 2" descr="https://img.freepik.com/free-vector/people-doing-different-actions_52683-2299.jpg?size=626&amp;ext=jpg&amp;fbclid=IwAR2FI-3Hy8blWcWC-oTjn0pC20rESsaX99098yub_6ekNRpjUfaExrBsUz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137" y="2091559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7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207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2020-05-08T20:52:07Z</dcterms:created>
  <dcterms:modified xsi:type="dcterms:W3CDTF">2020-05-08T20:53:41Z</dcterms:modified>
</cp:coreProperties>
</file>