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2"/>
  </p:notesMasterIdLst>
  <p:sldIdLst>
    <p:sldId id="256" r:id="rId2"/>
    <p:sldId id="262" r:id="rId3"/>
    <p:sldId id="284" r:id="rId4"/>
    <p:sldId id="286" r:id="rId5"/>
    <p:sldId id="296" r:id="rId6"/>
    <p:sldId id="298" r:id="rId7"/>
    <p:sldId id="299" r:id="rId8"/>
    <p:sldId id="300" r:id="rId9"/>
    <p:sldId id="302" r:id="rId10"/>
    <p:sldId id="280"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26.01.2020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a:extLst>
              <a:ext uri="{FF2B5EF4-FFF2-40B4-BE49-F238E27FC236}">
                <a16:creationId xmlns:a16="http://schemas.microsoft.com/office/drawing/2014/main" id="{F86E131D-D423-FB45-BE86-A0D2F0E12CE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ECCAE3-8FFA-244E-94D4-2EDA001EC535}" type="slidenum">
              <a:rPr lang="tr-TR" altLang="tr-TR" smtClean="0">
                <a:latin typeface="Calibri" panose="020F0502020204030204" pitchFamily="34" charset="0"/>
              </a:rPr>
              <a:pPr/>
              <a:t>2</a:t>
            </a:fld>
            <a:endParaRPr lang="tr-TR" altLang="tr-TR">
              <a:latin typeface="Calibri" panose="020F0502020204030204" pitchFamily="34" charset="0"/>
            </a:endParaRPr>
          </a:p>
        </p:txBody>
      </p:sp>
      <p:sp>
        <p:nvSpPr>
          <p:cNvPr id="52226" name="Rectangle 2">
            <a:extLst>
              <a:ext uri="{FF2B5EF4-FFF2-40B4-BE49-F238E27FC236}">
                <a16:creationId xmlns:a16="http://schemas.microsoft.com/office/drawing/2014/main" id="{29A18A5E-F48C-EE4D-B42E-0CBDF6239C4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Rectangle 3">
            <a:extLst>
              <a:ext uri="{FF2B5EF4-FFF2-40B4-BE49-F238E27FC236}">
                <a16:creationId xmlns:a16="http://schemas.microsoft.com/office/drawing/2014/main" id="{F38C2DBB-1C61-6C4C-A8A3-8D4CB2B0F93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Tree>
    <p:extLst>
      <p:ext uri="{BB962C8B-B14F-4D97-AF65-F5344CB8AC3E}">
        <p14:creationId xmlns:p14="http://schemas.microsoft.com/office/powerpoint/2010/main" val="35954436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53C330CA-C4E4-324F-AB03-5490DEAC20CB}"/>
              </a:ext>
            </a:extLst>
          </p:cNvPr>
          <p:cNvSpPr>
            <a:spLocks noGrp="1"/>
          </p:cNvSpPr>
          <p:nvPr>
            <p:ph type="dt" sz="half" idx="10"/>
          </p:nvPr>
        </p:nvSpPr>
        <p:spPr/>
        <p:txBody>
          <a:bodyPr/>
          <a:lstStyle>
            <a:lvl1pPr>
              <a:defRPr/>
            </a:lvl1pPr>
          </a:lstStyle>
          <a:p>
            <a:pPr>
              <a:defRPr/>
            </a:pPr>
            <a:fld id="{714B5FD8-C490-E94D-947C-C019A0981738}" type="datetimeFigureOut">
              <a:rPr lang="tr-TR"/>
              <a:pPr>
                <a:defRPr/>
              </a:pPr>
              <a:t>26.01.2020</a:t>
            </a:fld>
            <a:endParaRPr lang="tr-TR"/>
          </a:p>
        </p:txBody>
      </p:sp>
      <p:sp>
        <p:nvSpPr>
          <p:cNvPr id="5" name="4 Altbilgi Yer Tutucusu">
            <a:extLst>
              <a:ext uri="{FF2B5EF4-FFF2-40B4-BE49-F238E27FC236}">
                <a16:creationId xmlns:a16="http://schemas.microsoft.com/office/drawing/2014/main" id="{5CC82730-50A6-9441-8BAE-A3E11CD9B255}"/>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DF2B66D1-0734-1E4B-8EEA-1A2DD51594C6}"/>
              </a:ext>
            </a:extLst>
          </p:cNvPr>
          <p:cNvSpPr>
            <a:spLocks noGrp="1"/>
          </p:cNvSpPr>
          <p:nvPr>
            <p:ph type="sldNum" sz="quarter" idx="12"/>
          </p:nvPr>
        </p:nvSpPr>
        <p:spPr/>
        <p:txBody>
          <a:bodyPr/>
          <a:lstStyle>
            <a:lvl1pPr>
              <a:defRPr/>
            </a:lvl1pPr>
          </a:lstStyle>
          <a:p>
            <a:pPr>
              <a:defRPr/>
            </a:pPr>
            <a:fld id="{CBA5E542-E1E3-2446-AC1E-0B813958C2A1}" type="slidenum">
              <a:rPr lang="tr-TR" altLang="tr-TR"/>
              <a:pPr>
                <a:defRPr/>
              </a:pPr>
              <a:t>‹#›</a:t>
            </a:fld>
            <a:endParaRPr lang="tr-TR" altLang="tr-TR"/>
          </a:p>
        </p:txBody>
      </p:sp>
    </p:spTree>
    <p:extLst>
      <p:ext uri="{BB962C8B-B14F-4D97-AF65-F5344CB8AC3E}">
        <p14:creationId xmlns:p14="http://schemas.microsoft.com/office/powerpoint/2010/main" val="1259097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26.01.2020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26.01.2020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CB15223C-870B-714A-87EA-46362811E771}"/>
              </a:ext>
            </a:extLst>
          </p:cNvPr>
          <p:cNvSpPr>
            <a:spLocks noGrp="1" noChangeArrowheads="1"/>
          </p:cNvSpPr>
          <p:nvPr>
            <p:ph type="title"/>
          </p:nvPr>
        </p:nvSpPr>
        <p:spPr>
          <a:xfrm>
            <a:off x="1981200" y="152401"/>
            <a:ext cx="8229600" cy="487363"/>
          </a:xfrm>
        </p:spPr>
        <p:txBody>
          <a:bodyPr rtlCol="0">
            <a:normAutofit fontScale="90000"/>
          </a:bodyPr>
          <a:lstStyle/>
          <a:p>
            <a:pPr>
              <a:defRPr/>
            </a:pPr>
            <a:r>
              <a:rPr lang="tr-TR" sz="3200" b="1" dirty="0">
                <a:latin typeface="Arial" panose="020B0604020202020204" pitchFamily="34" charset="0"/>
                <a:cs typeface="Arial" panose="020B0604020202020204" pitchFamily="34" charset="0"/>
              </a:rPr>
              <a:t>ÖRNEK: proses</a:t>
            </a:r>
          </a:p>
        </p:txBody>
      </p:sp>
      <p:sp>
        <p:nvSpPr>
          <p:cNvPr id="51203" name="Rectangle 3">
            <a:extLst>
              <a:ext uri="{FF2B5EF4-FFF2-40B4-BE49-F238E27FC236}">
                <a16:creationId xmlns:a16="http://schemas.microsoft.com/office/drawing/2014/main" id="{FD115E37-23E0-F94B-9E2D-D81A6F7289FA}"/>
              </a:ext>
            </a:extLst>
          </p:cNvPr>
          <p:cNvSpPr>
            <a:spLocks noGrp="1"/>
          </p:cNvSpPr>
          <p:nvPr>
            <p:ph type="body" idx="1"/>
          </p:nvPr>
        </p:nvSpPr>
        <p:spPr>
          <a:xfrm>
            <a:off x="1676400" y="685800"/>
            <a:ext cx="8534400" cy="1219200"/>
          </a:xfrm>
        </p:spPr>
        <p:txBody>
          <a:bodyPr>
            <a:normAutofit fontScale="92500" lnSpcReduction="10000"/>
          </a:bodyPr>
          <a:lstStyle/>
          <a:p>
            <a:pPr algn="just" eaLnBrk="1" hangingPunct="1"/>
            <a:r>
              <a:rPr lang="tr-TR" altLang="tr-TR" sz="2400" b="1" dirty="0">
                <a:latin typeface="Arial" panose="020B0604020202020204" pitchFamily="34" charset="0"/>
                <a:cs typeface="Arial" panose="020B0604020202020204" pitchFamily="34" charset="0"/>
              </a:rPr>
              <a:t>Burada ………… akım şeması tehlikelere bağlı olarak saptanmış olan kritik kontrol noktalarını bulalım</a:t>
            </a:r>
          </a:p>
        </p:txBody>
      </p:sp>
      <p:sp>
        <p:nvSpPr>
          <p:cNvPr id="51204" name="Rectangle 7">
            <a:extLst>
              <a:ext uri="{FF2B5EF4-FFF2-40B4-BE49-F238E27FC236}">
                <a16:creationId xmlns:a16="http://schemas.microsoft.com/office/drawing/2014/main" id="{A7046506-5BF3-2547-8056-AC25CA39756A}"/>
              </a:ext>
            </a:extLst>
          </p:cNvPr>
          <p:cNvSpPr>
            <a:spLocks noChangeArrowheads="1"/>
          </p:cNvSpPr>
          <p:nvPr/>
        </p:nvSpPr>
        <p:spPr bwMode="auto">
          <a:xfrm>
            <a:off x="2133600" y="2133601"/>
            <a:ext cx="8153400"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1800" dirty="0"/>
              <a:t>…….</a:t>
            </a:r>
          </a:p>
          <a:p>
            <a:pPr eaLnBrk="1" hangingPunct="1">
              <a:spcBef>
                <a:spcPct val="0"/>
              </a:spcBef>
              <a:buFontTx/>
              <a:buNone/>
            </a:pPr>
            <a:endParaRPr lang="tr-TR" altLang="tr-TR" sz="1800" dirty="0"/>
          </a:p>
          <a:p>
            <a:pPr eaLnBrk="1" hangingPunct="1">
              <a:spcBef>
                <a:spcPct val="0"/>
              </a:spcBef>
              <a:buFontTx/>
              <a:buNone/>
            </a:pPr>
            <a:r>
              <a:rPr lang="tr-TR" altLang="tr-TR" sz="1800" dirty="0"/>
              <a:t>……………………………………….                   ……………</a:t>
            </a:r>
          </a:p>
          <a:p>
            <a:pPr eaLnBrk="1" hangingPunct="1">
              <a:spcBef>
                <a:spcPct val="0"/>
              </a:spcBef>
              <a:buFontTx/>
              <a:buNone/>
            </a:pPr>
            <a:endParaRPr lang="tr-TR" altLang="tr-TR" sz="1800" dirty="0"/>
          </a:p>
          <a:p>
            <a:pPr eaLnBrk="1" hangingPunct="1">
              <a:spcBef>
                <a:spcPct val="0"/>
              </a:spcBef>
              <a:buFontTx/>
              <a:buNone/>
            </a:pPr>
            <a:r>
              <a:rPr lang="tr-TR" altLang="tr-TR" sz="1800" dirty="0"/>
              <a:t>……………………………………… 	            …………….</a:t>
            </a:r>
          </a:p>
          <a:p>
            <a:pPr eaLnBrk="1" hangingPunct="1">
              <a:spcBef>
                <a:spcPct val="0"/>
              </a:spcBef>
              <a:buFontTx/>
              <a:buNone/>
            </a:pPr>
            <a:endParaRPr lang="tr-TR" altLang="tr-TR" sz="1800" dirty="0"/>
          </a:p>
          <a:p>
            <a:pPr eaLnBrk="1" hangingPunct="1">
              <a:spcBef>
                <a:spcPct val="0"/>
              </a:spcBef>
              <a:buFontTx/>
              <a:buNone/>
            </a:pPr>
            <a:r>
              <a:rPr lang="tr-TR" altLang="tr-TR" sz="1800" dirty="0"/>
              <a:t>             KONTROL</a:t>
            </a:r>
          </a:p>
          <a:p>
            <a:pPr eaLnBrk="1" hangingPunct="1">
              <a:spcBef>
                <a:spcPct val="0"/>
              </a:spcBef>
              <a:buFontTx/>
              <a:buNone/>
            </a:pPr>
            <a:endParaRPr lang="tr-TR" altLang="tr-TR" sz="1800" dirty="0"/>
          </a:p>
          <a:p>
            <a:pPr eaLnBrk="1" hangingPunct="1">
              <a:spcBef>
                <a:spcPct val="0"/>
              </a:spcBef>
              <a:buFontTx/>
              <a:buNone/>
            </a:pPr>
            <a:r>
              <a:rPr lang="tr-TR" altLang="tr-TR" sz="1800" dirty="0"/>
              <a:t>         AMBALAJLAMA</a:t>
            </a:r>
          </a:p>
          <a:p>
            <a:pPr eaLnBrk="1" hangingPunct="1">
              <a:spcBef>
                <a:spcPct val="0"/>
              </a:spcBef>
              <a:buFontTx/>
              <a:buNone/>
            </a:pPr>
            <a:endParaRPr lang="tr-TR" altLang="tr-TR" sz="1800" dirty="0"/>
          </a:p>
          <a:p>
            <a:pPr>
              <a:spcBef>
                <a:spcPct val="0"/>
              </a:spcBef>
              <a:buNone/>
            </a:pPr>
            <a:r>
              <a:rPr lang="tr-TR" altLang="tr-TR" sz="1800" dirty="0"/>
              <a:t>            DEPOLAMA</a:t>
            </a:r>
          </a:p>
          <a:p>
            <a:pPr eaLnBrk="1" hangingPunct="1">
              <a:spcBef>
                <a:spcPct val="0"/>
              </a:spcBef>
              <a:buFontTx/>
              <a:buNone/>
            </a:pPr>
            <a:endParaRPr lang="tr-TR" altLang="tr-TR" sz="1800" dirty="0"/>
          </a:p>
          <a:p>
            <a:pPr eaLnBrk="1" hangingPunct="1">
              <a:spcBef>
                <a:spcPct val="0"/>
              </a:spcBef>
              <a:buFontTx/>
              <a:buNone/>
            </a:pPr>
            <a:endParaRPr lang="tr-TR" altLang="tr-TR" sz="1800" dirty="0"/>
          </a:p>
        </p:txBody>
      </p:sp>
      <p:sp>
        <p:nvSpPr>
          <p:cNvPr id="51205" name="AutoShape 8">
            <a:extLst>
              <a:ext uri="{FF2B5EF4-FFF2-40B4-BE49-F238E27FC236}">
                <a16:creationId xmlns:a16="http://schemas.microsoft.com/office/drawing/2014/main" id="{907158CF-84EB-0647-8550-2A74CA7AE7B7}"/>
              </a:ext>
            </a:extLst>
          </p:cNvPr>
          <p:cNvSpPr>
            <a:spLocks noChangeArrowheads="1"/>
          </p:cNvSpPr>
          <p:nvPr/>
        </p:nvSpPr>
        <p:spPr bwMode="auto">
          <a:xfrm>
            <a:off x="3276600" y="2514600"/>
            <a:ext cx="228600" cy="2286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51206" name="AutoShape 9">
            <a:extLst>
              <a:ext uri="{FF2B5EF4-FFF2-40B4-BE49-F238E27FC236}">
                <a16:creationId xmlns:a16="http://schemas.microsoft.com/office/drawing/2014/main" id="{B99A8DB7-AE5A-FB4A-9873-79C2C681205F}"/>
              </a:ext>
            </a:extLst>
          </p:cNvPr>
          <p:cNvSpPr>
            <a:spLocks noChangeArrowheads="1"/>
          </p:cNvSpPr>
          <p:nvPr/>
        </p:nvSpPr>
        <p:spPr bwMode="auto">
          <a:xfrm>
            <a:off x="3276600" y="3048000"/>
            <a:ext cx="228600" cy="2286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51207" name="AutoShape 10">
            <a:extLst>
              <a:ext uri="{FF2B5EF4-FFF2-40B4-BE49-F238E27FC236}">
                <a16:creationId xmlns:a16="http://schemas.microsoft.com/office/drawing/2014/main" id="{F33E68FD-61FC-944E-B9CE-A6EF88668188}"/>
              </a:ext>
            </a:extLst>
          </p:cNvPr>
          <p:cNvSpPr>
            <a:spLocks noChangeArrowheads="1"/>
          </p:cNvSpPr>
          <p:nvPr/>
        </p:nvSpPr>
        <p:spPr bwMode="auto">
          <a:xfrm>
            <a:off x="3276600" y="3581400"/>
            <a:ext cx="228600" cy="2286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51208" name="AutoShape 11">
            <a:extLst>
              <a:ext uri="{FF2B5EF4-FFF2-40B4-BE49-F238E27FC236}">
                <a16:creationId xmlns:a16="http://schemas.microsoft.com/office/drawing/2014/main" id="{C881039E-3D11-014F-9B34-4FDCEE47133F}"/>
              </a:ext>
            </a:extLst>
          </p:cNvPr>
          <p:cNvSpPr>
            <a:spLocks noChangeArrowheads="1"/>
          </p:cNvSpPr>
          <p:nvPr/>
        </p:nvSpPr>
        <p:spPr bwMode="auto">
          <a:xfrm>
            <a:off x="3276600" y="4191000"/>
            <a:ext cx="228600" cy="2286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51209" name="AutoShape 12">
            <a:extLst>
              <a:ext uri="{FF2B5EF4-FFF2-40B4-BE49-F238E27FC236}">
                <a16:creationId xmlns:a16="http://schemas.microsoft.com/office/drawing/2014/main" id="{5F6A2ED0-2339-8640-9401-CEC2562038A6}"/>
              </a:ext>
            </a:extLst>
          </p:cNvPr>
          <p:cNvSpPr>
            <a:spLocks noChangeArrowheads="1"/>
          </p:cNvSpPr>
          <p:nvPr/>
        </p:nvSpPr>
        <p:spPr bwMode="auto">
          <a:xfrm>
            <a:off x="3276600" y="4724400"/>
            <a:ext cx="228600" cy="2286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51211" name="AutoShape 14">
            <a:extLst>
              <a:ext uri="{FF2B5EF4-FFF2-40B4-BE49-F238E27FC236}">
                <a16:creationId xmlns:a16="http://schemas.microsoft.com/office/drawing/2014/main" id="{F07A6A3F-D7EE-A840-A9C8-B0032F53C6ED}"/>
              </a:ext>
            </a:extLst>
          </p:cNvPr>
          <p:cNvSpPr>
            <a:spLocks noChangeArrowheads="1"/>
          </p:cNvSpPr>
          <p:nvPr/>
        </p:nvSpPr>
        <p:spPr bwMode="auto">
          <a:xfrm>
            <a:off x="4953000" y="2743200"/>
            <a:ext cx="457200" cy="228600"/>
          </a:xfrm>
          <a:prstGeom prst="leftArrow">
            <a:avLst>
              <a:gd name="adj1" fmla="val 50000"/>
              <a:gd name="adj2" fmla="val 50000"/>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51212" name="AutoShape 15">
            <a:extLst>
              <a:ext uri="{FF2B5EF4-FFF2-40B4-BE49-F238E27FC236}">
                <a16:creationId xmlns:a16="http://schemas.microsoft.com/office/drawing/2014/main" id="{103489C2-CDE4-C74A-BA82-B4E2FD60A9D3}"/>
              </a:ext>
            </a:extLst>
          </p:cNvPr>
          <p:cNvSpPr>
            <a:spLocks noChangeArrowheads="1"/>
          </p:cNvSpPr>
          <p:nvPr/>
        </p:nvSpPr>
        <p:spPr bwMode="auto">
          <a:xfrm>
            <a:off x="4953000" y="3284537"/>
            <a:ext cx="457200" cy="228600"/>
          </a:xfrm>
          <a:prstGeom prst="leftArrow">
            <a:avLst>
              <a:gd name="adj1" fmla="val 50000"/>
              <a:gd name="adj2" fmla="val 50000"/>
            </a:avLst>
          </a:prstGeom>
          <a:solidFill>
            <a:schemeClr val="accent1"/>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51213" name="Rectangle 17">
            <a:extLst>
              <a:ext uri="{FF2B5EF4-FFF2-40B4-BE49-F238E27FC236}">
                <a16:creationId xmlns:a16="http://schemas.microsoft.com/office/drawing/2014/main" id="{B3A3D82A-AC09-CF4C-947E-8B5FC60AAD6D}"/>
              </a:ext>
            </a:extLst>
          </p:cNvPr>
          <p:cNvSpPr>
            <a:spLocks noChangeArrowheads="1"/>
          </p:cNvSpPr>
          <p:nvPr/>
        </p:nvSpPr>
        <p:spPr bwMode="auto">
          <a:xfrm>
            <a:off x="1800726" y="6023253"/>
            <a:ext cx="1014663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tr-TR" altLang="tr-TR" sz="1800" b="1" dirty="0">
                <a:solidFill>
                  <a:srgbClr val="FF0066"/>
                </a:solidFill>
                <a:latin typeface="Comic Sans MS" panose="030F0902030302020204" pitchFamily="66" charset="0"/>
              </a:rPr>
              <a:t>…………………..üretim akım şeması</a:t>
            </a:r>
          </a:p>
        </p:txBody>
      </p:sp>
    </p:spTree>
    <p:extLst>
      <p:ext uri="{BB962C8B-B14F-4D97-AF65-F5344CB8AC3E}">
        <p14:creationId xmlns:p14="http://schemas.microsoft.com/office/powerpoint/2010/main" val="3223898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67B8EC46-AEA3-E442-85B8-55E388B1C00D}"/>
              </a:ext>
            </a:extLst>
          </p:cNvPr>
          <p:cNvSpPr>
            <a:spLocks noGrp="1"/>
          </p:cNvSpPr>
          <p:nvPr>
            <p:ph idx="1"/>
          </p:nvPr>
        </p:nvSpPr>
        <p:spPr>
          <a:xfrm>
            <a:off x="1536031" y="0"/>
            <a:ext cx="9144000" cy="6858000"/>
          </a:xfrm>
        </p:spPr>
        <p:txBody>
          <a:bodyPr rtlCol="0">
            <a:normAutofit fontScale="77500" lnSpcReduction="20000"/>
          </a:bodyPr>
          <a:lstStyle/>
          <a:p>
            <a:pPr algn="just">
              <a:buNone/>
              <a:defRPr/>
            </a:pPr>
            <a:r>
              <a:rPr lang="tr-TR" b="1" dirty="0">
                <a:latin typeface="Arial" panose="020B0604020202020204" pitchFamily="34" charset="0"/>
                <a:cs typeface="Arial" panose="020B0604020202020204" pitchFamily="34" charset="0"/>
              </a:rPr>
              <a:t>	</a:t>
            </a:r>
            <a:r>
              <a:rPr lang="tr-TR" sz="4000" b="1" i="1" u="sng" dirty="0">
                <a:solidFill>
                  <a:srgbClr val="0000CC"/>
                </a:solidFill>
                <a:latin typeface="Arial" panose="020B0604020202020204" pitchFamily="34" charset="0"/>
                <a:cs typeface="Arial" panose="020B0604020202020204" pitchFamily="34" charset="0"/>
              </a:rPr>
              <a:t>HACCP uygulanmasının avantajları</a:t>
            </a:r>
          </a:p>
          <a:p>
            <a:pPr algn="just">
              <a:buNone/>
              <a:defRPr/>
            </a:pPr>
            <a:r>
              <a:rPr lang="tr-TR" b="1" dirty="0">
                <a:latin typeface="Arial" panose="020B0604020202020204" pitchFamily="34" charset="0"/>
                <a:cs typeface="Arial" panose="020B0604020202020204" pitchFamily="34" charset="0"/>
              </a:rPr>
              <a:t>1-İşlemin kritik yerlerinde kontrolün çok iyi yapılmasını sağlar.</a:t>
            </a:r>
          </a:p>
          <a:p>
            <a:pPr algn="just">
              <a:buNone/>
              <a:defRPr/>
            </a:pPr>
            <a:r>
              <a:rPr lang="tr-TR" b="1" dirty="0">
                <a:latin typeface="Arial" panose="020B0604020202020204" pitchFamily="34" charset="0"/>
                <a:cs typeface="Arial" panose="020B0604020202020204" pitchFamily="34" charset="0"/>
              </a:rPr>
              <a:t>2-Kontrol, zaman, sıcaklık, görsel muayene gibi ucuz ve hızlı parametreler ile kolayca yapılabilir.</a:t>
            </a:r>
          </a:p>
          <a:p>
            <a:pPr algn="just">
              <a:buNone/>
              <a:defRPr/>
            </a:pPr>
            <a:r>
              <a:rPr lang="tr-TR" b="1" dirty="0">
                <a:latin typeface="Arial" panose="020B0604020202020204" pitchFamily="34" charset="0"/>
                <a:cs typeface="Arial" panose="020B0604020202020204" pitchFamily="34" charset="0"/>
              </a:rPr>
              <a:t>3-Kontrol sonuçları kullanılarak hızlı çözümler bulunabilir.</a:t>
            </a:r>
          </a:p>
          <a:p>
            <a:pPr algn="just">
              <a:buNone/>
              <a:defRPr/>
            </a:pPr>
            <a:r>
              <a:rPr lang="tr-TR" b="1" dirty="0">
                <a:latin typeface="Arial" panose="020B0604020202020204" pitchFamily="34" charset="0"/>
                <a:cs typeface="Arial" panose="020B0604020202020204" pitchFamily="34" charset="0"/>
              </a:rPr>
              <a:t>4-Kontrol işleminde laboratuarlardan çok işlem operatörleri etkilidir.</a:t>
            </a:r>
          </a:p>
          <a:p>
            <a:pPr algn="just">
              <a:buNone/>
              <a:defRPr/>
            </a:pPr>
            <a:r>
              <a:rPr lang="tr-TR" b="1" dirty="0">
                <a:latin typeface="Arial" panose="020B0604020202020204" pitchFamily="34" charset="0"/>
                <a:cs typeface="Arial" panose="020B0604020202020204" pitchFamily="34" charset="0"/>
              </a:rPr>
              <a:t>5-Potansiyel tehlikeler hesaba alınır.</a:t>
            </a:r>
          </a:p>
          <a:p>
            <a:pPr algn="just">
              <a:buNone/>
              <a:defRPr/>
            </a:pPr>
            <a:r>
              <a:rPr lang="tr-TR" b="1" dirty="0">
                <a:latin typeface="Arial" panose="020B0604020202020204" pitchFamily="34" charset="0"/>
                <a:cs typeface="Arial" panose="020B0604020202020204" pitchFamily="34" charset="0"/>
              </a:rPr>
              <a:t>6-HACCP, yeniliğe kolayca adapte edilebildiğinden işlem değişikliklerinde veya yeni işlemlerin dizaynı aşamasındaki uygulamalarda zorluk çekilmez.</a:t>
            </a:r>
          </a:p>
          <a:p>
            <a:pPr algn="just">
              <a:buNone/>
              <a:defRPr/>
            </a:pPr>
            <a:r>
              <a:rPr lang="tr-TR" b="1" dirty="0">
                <a:latin typeface="Arial" panose="020B0604020202020204" pitchFamily="34" charset="0"/>
                <a:cs typeface="Arial" panose="020B0604020202020204" pitchFamily="34" charset="0"/>
              </a:rPr>
              <a:t>7-Güvenilir ürün elde edilmesinde teknik personel kadar teknik olmayan personel de, diğer bir deyişle bütün düzeylerdeki personel rol oynar.</a:t>
            </a:r>
          </a:p>
          <a:p>
            <a:pPr algn="just">
              <a:buNone/>
              <a:defRPr/>
            </a:pPr>
            <a:r>
              <a:rPr lang="tr-TR" b="1" dirty="0">
                <a:latin typeface="Arial" panose="020B0604020202020204" pitchFamily="34" charset="0"/>
                <a:cs typeface="Arial" panose="020B0604020202020204" pitchFamily="34" charset="0"/>
              </a:rPr>
              <a:t>	</a:t>
            </a:r>
          </a:p>
          <a:p>
            <a:pPr algn="just">
              <a:buNone/>
              <a:defRPr/>
            </a:pPr>
            <a:r>
              <a:rPr lang="tr-TR" b="1" i="1" dirty="0">
                <a:solidFill>
                  <a:srgbClr val="0000CC"/>
                </a:solidFill>
                <a:latin typeface="Arial" panose="020B0604020202020204" pitchFamily="34" charset="0"/>
                <a:cs typeface="Arial" panose="020B0604020202020204" pitchFamily="34" charset="0"/>
              </a:rPr>
              <a:t>	</a:t>
            </a:r>
            <a:r>
              <a:rPr lang="tr-TR" sz="4000" b="1" i="1" u="sng" dirty="0">
                <a:solidFill>
                  <a:srgbClr val="0000CC"/>
                </a:solidFill>
                <a:latin typeface="Arial" panose="020B0604020202020204" pitchFamily="34" charset="0"/>
                <a:cs typeface="Arial" panose="020B0604020202020204" pitchFamily="34" charset="0"/>
              </a:rPr>
              <a:t>HACCP uygulamasının sınırlamaları</a:t>
            </a:r>
          </a:p>
          <a:p>
            <a:pPr algn="just">
              <a:buNone/>
              <a:defRPr/>
            </a:pPr>
            <a:r>
              <a:rPr lang="tr-TR" b="1" dirty="0">
                <a:latin typeface="Arial" panose="020B0604020202020204" pitchFamily="34" charset="0"/>
                <a:cs typeface="Arial" panose="020B0604020202020204" pitchFamily="34" charset="0"/>
              </a:rPr>
              <a:t>1-Her uygulamasının çok özel olması</a:t>
            </a:r>
          </a:p>
          <a:p>
            <a:pPr algn="just">
              <a:buNone/>
              <a:defRPr/>
            </a:pPr>
            <a:r>
              <a:rPr lang="tr-TR" b="1" dirty="0">
                <a:latin typeface="Arial" panose="020B0604020202020204" pitchFamily="34" charset="0"/>
                <a:cs typeface="Arial" panose="020B0604020202020204" pitchFamily="34" charset="0"/>
              </a:rPr>
              <a:t>2-İyi eğitilmiş personele ihtiyaç duyulması</a:t>
            </a:r>
          </a:p>
          <a:p>
            <a:pPr algn="just">
              <a:buNone/>
              <a:defRPr/>
            </a:pPr>
            <a:r>
              <a:rPr lang="tr-TR" b="1" dirty="0">
                <a:latin typeface="Arial" panose="020B0604020202020204" pitchFamily="34" charset="0"/>
                <a:cs typeface="Arial" panose="020B0604020202020204" pitchFamily="34" charset="0"/>
              </a:rPr>
              <a:t>3-</a:t>
            </a:r>
            <a:r>
              <a:rPr lang="tr-TR" b="1" dirty="0" err="1">
                <a:latin typeface="Arial" panose="020B0604020202020204" pitchFamily="34" charset="0"/>
                <a:cs typeface="Arial" panose="020B0604020202020204" pitchFamily="34" charset="0"/>
              </a:rPr>
              <a:t>HACCP'in</a:t>
            </a:r>
            <a:r>
              <a:rPr lang="tr-TR" b="1" dirty="0">
                <a:latin typeface="Arial" panose="020B0604020202020204" pitchFamily="34" charset="0"/>
                <a:cs typeface="Arial" panose="020B0604020202020204" pitchFamily="34" charset="0"/>
              </a:rPr>
              <a:t>     anında çözüm isteğinin her zaman uygulanabilir</a:t>
            </a:r>
            <a:br>
              <a:rPr lang="tr-TR" b="1" dirty="0">
                <a:latin typeface="Arial" panose="020B0604020202020204" pitchFamily="34" charset="0"/>
                <a:cs typeface="Arial" panose="020B0604020202020204" pitchFamily="34" charset="0"/>
              </a:rPr>
            </a:br>
            <a:r>
              <a:rPr lang="tr-TR" b="1" dirty="0">
                <a:latin typeface="Arial" panose="020B0604020202020204" pitchFamily="34" charset="0"/>
                <a:cs typeface="Arial" panose="020B0604020202020204" pitchFamily="34" charset="0"/>
              </a:rPr>
              <a:t>olmaması</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1162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800BADEA-FE9F-2D4F-B6AF-A6BA5548EA37}"/>
              </a:ext>
            </a:extLst>
          </p:cNvPr>
          <p:cNvSpPr>
            <a:spLocks noGrp="1"/>
          </p:cNvSpPr>
          <p:nvPr>
            <p:ph idx="1"/>
          </p:nvPr>
        </p:nvSpPr>
        <p:spPr>
          <a:xfrm>
            <a:off x="1403685" y="324852"/>
            <a:ext cx="9144000" cy="6858000"/>
          </a:xfrm>
        </p:spPr>
        <p:txBody>
          <a:bodyPr rtlCol="0">
            <a:normAutofit fontScale="55000" lnSpcReduction="20000"/>
          </a:bodyPr>
          <a:lstStyle/>
          <a:p>
            <a:pPr algn="just">
              <a:buNone/>
              <a:defRPr/>
            </a:pPr>
            <a:r>
              <a:rPr lang="tr-TR" b="1" dirty="0">
                <a:latin typeface="Arial" panose="020B0604020202020204" pitchFamily="34" charset="0"/>
                <a:cs typeface="Arial" panose="020B0604020202020204" pitchFamily="34" charset="0"/>
              </a:rPr>
              <a:t>	</a:t>
            </a:r>
            <a:r>
              <a:rPr lang="tr-TR" sz="5800" b="1" dirty="0">
                <a:solidFill>
                  <a:srgbClr val="FF0000"/>
                </a:solidFill>
                <a:latin typeface="Arial" panose="020B0604020202020204" pitchFamily="34" charset="0"/>
                <a:cs typeface="Arial" panose="020B0604020202020204" pitchFamily="34" charset="0"/>
              </a:rPr>
              <a:t>ISO 9000</a:t>
            </a:r>
          </a:p>
          <a:p>
            <a:pPr algn="just">
              <a:defRPr/>
            </a:pPr>
            <a:r>
              <a:rPr lang="tr-TR" b="1" dirty="0">
                <a:latin typeface="Arial" panose="020B0604020202020204" pitchFamily="34" charset="0"/>
                <a:cs typeface="Arial" panose="020B0604020202020204" pitchFamily="34" charset="0"/>
              </a:rPr>
              <a:t>Bir gıdanın kalitesi onun, mikrobiyolojik, besin değeri ve duyusal özelliklerinin bileşiminden oluşmaktadır. </a:t>
            </a:r>
          </a:p>
          <a:p>
            <a:pPr algn="just">
              <a:defRPr/>
            </a:pPr>
            <a:r>
              <a:rPr lang="tr-TR" b="1" dirty="0">
                <a:latin typeface="Arial" panose="020B0604020202020204" pitchFamily="34" charset="0"/>
                <a:cs typeface="Arial" panose="020B0604020202020204" pitchFamily="34" charset="0"/>
              </a:rPr>
              <a:t>Kalite sadece işçiyle, sahip olunan ekipmanla ya da ürünün özellikleriyle ilgili değildir. Kalite, işletmedeki </a:t>
            </a:r>
            <a:r>
              <a:rPr lang="tr-TR" b="1" dirty="0" err="1">
                <a:latin typeface="Arial" panose="020B0604020202020204" pitchFamily="34" charset="0"/>
                <a:cs typeface="Arial" panose="020B0604020202020204" pitchFamily="34" charset="0"/>
              </a:rPr>
              <a:t>organizasyonel</a:t>
            </a:r>
            <a:r>
              <a:rPr lang="tr-TR" b="1" dirty="0">
                <a:latin typeface="Arial" panose="020B0604020202020204" pitchFamily="34" charset="0"/>
                <a:cs typeface="Arial" panose="020B0604020202020204" pitchFamily="34" charset="0"/>
              </a:rPr>
              <a:t> yapının bir aynasıdır. </a:t>
            </a:r>
          </a:p>
          <a:p>
            <a:pPr algn="just">
              <a:defRPr/>
            </a:pPr>
            <a:r>
              <a:rPr lang="tr-TR" b="1" dirty="0">
                <a:latin typeface="Arial" panose="020B0604020202020204" pitchFamily="34" charset="0"/>
                <a:cs typeface="Arial" panose="020B0604020202020204" pitchFamily="34" charset="0"/>
              </a:rPr>
              <a:t>İşletmelerde </a:t>
            </a:r>
            <a:r>
              <a:rPr lang="tr-TR" b="1" dirty="0" err="1">
                <a:latin typeface="Arial" panose="020B0604020202020204" pitchFamily="34" charset="0"/>
                <a:cs typeface="Arial" panose="020B0604020202020204" pitchFamily="34" charset="0"/>
              </a:rPr>
              <a:t>organizasyonel</a:t>
            </a:r>
            <a:r>
              <a:rPr lang="tr-TR" b="1" dirty="0">
                <a:latin typeface="Arial" panose="020B0604020202020204" pitchFamily="34" charset="0"/>
                <a:cs typeface="Arial" panose="020B0604020202020204" pitchFamily="34" charset="0"/>
              </a:rPr>
              <a:t> yapının istenilen düzeyde olması için "Kalite Güvence Sistemleri " geliştirilmiştir. Bir işletmedeki   "Kalite Güvence Sistemi </a:t>
            </a:r>
            <a:r>
              <a:rPr lang="tr-TR" b="1" dirty="0" err="1">
                <a:latin typeface="Arial" panose="020B0604020202020204" pitchFamily="34" charset="0"/>
                <a:cs typeface="Arial" panose="020B0604020202020204" pitchFamily="34" charset="0"/>
              </a:rPr>
              <a:t>organizasyonel</a:t>
            </a:r>
            <a:r>
              <a:rPr lang="tr-TR" b="1" dirty="0">
                <a:latin typeface="Arial" panose="020B0604020202020204" pitchFamily="34" charset="0"/>
                <a:cs typeface="Arial" panose="020B0604020202020204" pitchFamily="34" charset="0"/>
              </a:rPr>
              <a:t> yapının, belirlenmiş sorumlulukların, prosedürlerin ve kalite yönetimini uygulamak için bulunan kaynakların tamamının birleşiminden oluşmaktadır. </a:t>
            </a:r>
          </a:p>
          <a:p>
            <a:pPr algn="just">
              <a:defRPr/>
            </a:pPr>
            <a:r>
              <a:rPr lang="tr-TR" b="1" dirty="0">
                <a:latin typeface="Arial" panose="020B0604020202020204" pitchFamily="34" charset="0"/>
                <a:cs typeface="Arial" panose="020B0604020202020204" pitchFamily="34" charset="0"/>
              </a:rPr>
              <a:t>ISO 9000 en önemli kalite yönetim,</a:t>
            </a:r>
            <a:r>
              <a:rPr lang="tr-TR" b="1" dirty="0" err="1">
                <a:latin typeface="Arial" panose="020B0604020202020204" pitchFamily="34" charset="0"/>
                <a:cs typeface="Arial" panose="020B0604020202020204" pitchFamily="34" charset="0"/>
              </a:rPr>
              <a:t>şistemidir</a:t>
            </a:r>
            <a:r>
              <a:rPr lang="tr-TR" b="1" dirty="0">
                <a:latin typeface="Arial" panose="020B0604020202020204" pitchFamily="34" charset="0"/>
                <a:cs typeface="Arial" panose="020B0604020202020204" pitchFamily="34" charset="0"/>
              </a:rPr>
              <a:t>. Temelde müşteri gereksinimlerinin karşılanması amacıyla ortaya çıkmış ve satın almada, ürün şevkine kadar tüm sorumlulukların tüm şirket çalışanlarınca paylaşıldığı bir sistemdir. </a:t>
            </a:r>
          </a:p>
          <a:p>
            <a:pPr algn="just">
              <a:defRPr/>
            </a:pPr>
            <a:r>
              <a:rPr lang="tr-TR" b="1" dirty="0">
                <a:latin typeface="Arial" panose="020B0604020202020204" pitchFamily="34" charset="0"/>
                <a:cs typeface="Arial" panose="020B0604020202020204" pitchFamily="34" charset="0"/>
              </a:rPr>
              <a:t>ISO 9000 Kalite Standardının kullanımı, firmanın yönetiminin iyileşmesini, faaliyetlerin daha iyi planlanmasını, problemlerin daha hızlı çözülmesini, verimliliğin, kazancın ve saygınlığın artmasını sağlar.</a:t>
            </a:r>
          </a:p>
          <a:p>
            <a:pPr algn="just">
              <a:defRPr/>
            </a:pPr>
            <a:endParaRPr lang="tr-TR" b="1" dirty="0">
              <a:latin typeface="Arial" panose="020B0604020202020204" pitchFamily="34" charset="0"/>
              <a:cs typeface="Arial" panose="020B0604020202020204" pitchFamily="34" charset="0"/>
            </a:endParaRPr>
          </a:p>
          <a:p>
            <a:pPr algn="just">
              <a:buNone/>
              <a:defRPr/>
            </a:pPr>
            <a:r>
              <a:rPr lang="tr-TR" b="1" dirty="0">
                <a:latin typeface="Arial" panose="020B0604020202020204" pitchFamily="34" charset="0"/>
                <a:cs typeface="Arial" panose="020B0604020202020204" pitchFamily="34" charset="0"/>
              </a:rPr>
              <a:t>	</a:t>
            </a:r>
            <a:r>
              <a:rPr lang="tr-TR" sz="4400" b="1" i="1" u="sng" dirty="0">
                <a:solidFill>
                  <a:srgbClr val="0000CC"/>
                </a:solidFill>
                <a:latin typeface="Arial" panose="020B0604020202020204" pitchFamily="34" charset="0"/>
                <a:cs typeface="Arial" panose="020B0604020202020204" pitchFamily="34" charset="0"/>
              </a:rPr>
              <a:t>ISO 9000'in yararları</a:t>
            </a:r>
          </a:p>
          <a:p>
            <a:pPr algn="just">
              <a:defRPr/>
            </a:pPr>
            <a:r>
              <a:rPr lang="tr-TR" b="1" dirty="0">
                <a:latin typeface="Arial" panose="020B0604020202020204" pitchFamily="34" charset="0"/>
                <a:cs typeface="Arial" panose="020B0604020202020204" pitchFamily="34" charset="0"/>
              </a:rPr>
              <a:t>Avrupa Birliği (AB) ve USA için yasal zorunluluktur. Bu ülkelerle yapılacak ticarette zorunlu standart olarak kullanılmaktadır.</a:t>
            </a:r>
          </a:p>
          <a:p>
            <a:pPr algn="just">
              <a:defRPr/>
            </a:pPr>
            <a:r>
              <a:rPr lang="tr-TR" b="1" dirty="0">
                <a:latin typeface="Arial" panose="020B0604020202020204" pitchFamily="34" charset="0"/>
                <a:cs typeface="Arial" panose="020B0604020202020204" pitchFamily="34" charset="0"/>
              </a:rPr>
              <a:t>Küçük firmaların büyük firmalarla rekabeti için gereklidir.</a:t>
            </a:r>
          </a:p>
          <a:p>
            <a:pPr algn="just">
              <a:defRPr/>
            </a:pPr>
            <a:r>
              <a:rPr lang="tr-TR" b="1" dirty="0">
                <a:latin typeface="Arial" panose="020B0604020202020204" pitchFamily="34" charset="0"/>
                <a:cs typeface="Arial" panose="020B0604020202020204" pitchFamily="34" charset="0"/>
              </a:rPr>
              <a:t>İşletmede verimliliği artırmaktadır.</a:t>
            </a:r>
          </a:p>
          <a:p>
            <a:pPr algn="just">
              <a:defRPr/>
            </a:pPr>
            <a:r>
              <a:rPr lang="tr-TR" b="1" dirty="0">
                <a:latin typeface="Arial" panose="020B0604020202020204" pitchFamily="34" charset="0"/>
                <a:cs typeface="Arial" panose="020B0604020202020204" pitchFamily="34" charset="0"/>
              </a:rPr>
              <a:t>Pek çok alıcı önce ISO 9000'e uygunluk belgesi talep etmektedir. Müşteri güvenini artırmaktadır.</a:t>
            </a:r>
          </a:p>
          <a:p>
            <a:pPr algn="just">
              <a:defRPr/>
            </a:pPr>
            <a:r>
              <a:rPr lang="tr-TR" b="1" dirty="0">
                <a:latin typeface="Arial" panose="020B0604020202020204" pitchFamily="34" charset="0"/>
                <a:cs typeface="Arial" panose="020B0604020202020204" pitchFamily="34" charset="0"/>
              </a:rPr>
              <a:t>Doğru bilgiye ulaşmada en kısa yoldur.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160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D59066E0-87A0-2940-93B9-3679E013984D}"/>
              </a:ext>
            </a:extLst>
          </p:cNvPr>
          <p:cNvSpPr>
            <a:spLocks noGrp="1"/>
          </p:cNvSpPr>
          <p:nvPr>
            <p:ph idx="1"/>
          </p:nvPr>
        </p:nvSpPr>
        <p:spPr>
          <a:xfrm>
            <a:off x="1524000" y="0"/>
            <a:ext cx="9144000" cy="6858000"/>
          </a:xfrm>
        </p:spPr>
        <p:txBody>
          <a:bodyPr rtlCol="0">
            <a:normAutofit fontScale="70000" lnSpcReduction="20000"/>
          </a:bodyPr>
          <a:lstStyle/>
          <a:p>
            <a:pPr algn="just">
              <a:buNone/>
              <a:defRPr/>
            </a:pPr>
            <a:r>
              <a:rPr lang="tr-TR" sz="5100" b="1" dirty="0">
                <a:solidFill>
                  <a:srgbClr val="FF0000"/>
                </a:solidFill>
                <a:latin typeface="Arial" panose="020B0604020202020204" pitchFamily="34" charset="0"/>
                <a:cs typeface="Arial" panose="020B0604020202020204" pitchFamily="34" charset="0"/>
              </a:rPr>
              <a:t>	HT (HURDLE TECHNOLOGY)</a:t>
            </a:r>
          </a:p>
          <a:p>
            <a:pPr algn="just">
              <a:defRPr/>
            </a:pPr>
            <a:r>
              <a:rPr lang="tr-TR" b="1" dirty="0">
                <a:latin typeface="Arial" panose="020B0604020202020204" pitchFamily="34" charset="0"/>
                <a:cs typeface="Arial" panose="020B0604020202020204" pitchFamily="34" charset="0"/>
              </a:rPr>
              <a:t>Engeller Teknolojisi Kuramı; ürün tasarımı, enerji ve kaynak tasarımı açısından sağladığı avantajlarla güncel uygulamalarda popüler bir kavram olmuştur. Çoğu gıdanın </a:t>
            </a:r>
            <a:r>
              <a:rPr lang="tr-TR" b="1" dirty="0" err="1">
                <a:latin typeface="Arial" panose="020B0604020202020204" pitchFamily="34" charset="0"/>
                <a:cs typeface="Arial" panose="020B0604020202020204" pitchFamily="34" charset="0"/>
              </a:rPr>
              <a:t>mikrobiyal</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stabilitesi</a:t>
            </a:r>
            <a:r>
              <a:rPr lang="tr-TR" b="1" dirty="0">
                <a:latin typeface="Arial" panose="020B0604020202020204" pitchFamily="34" charset="0"/>
                <a:cs typeface="Arial" panose="020B0604020202020204" pitchFamily="34" charset="0"/>
              </a:rPr>
              <a:t>  ve   güvenliği  mevcut  </a:t>
            </a:r>
            <a:r>
              <a:rPr lang="tr-TR" b="1" dirty="0" err="1">
                <a:latin typeface="Arial" panose="020B0604020202020204" pitchFamily="34" charset="0"/>
                <a:cs typeface="Arial" panose="020B0604020202020204" pitchFamily="34" charset="0"/>
              </a:rPr>
              <a:t>m.o</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ların</a:t>
            </a:r>
            <a:r>
              <a:rPr lang="tr-TR" b="1" dirty="0">
                <a:latin typeface="Arial" panose="020B0604020202020204" pitchFamily="34" charset="0"/>
                <a:cs typeface="Arial" panose="020B0604020202020204" pitchFamily="34" charset="0"/>
              </a:rPr>
              <a:t> aşamayacakları birçok engel faktörün kombinasyonuna dayandırılmıştır. Bu engel parametrelerin aralarındaki etkileşim ise ürün dayanıklılığı ve güvencesinde engeller bileşkesi niteliğinde ifade edilmiştir. Engel parametrelerin bileşkesi niteliğindeki teknikler engeller teknolojisini oluşturur ve "birleştirilmiş yöntemler etkisi" olarak da adlandırılır. Engel parametreleri başlıca 4 ana grupta incelenir.</a:t>
            </a:r>
          </a:p>
          <a:p>
            <a:pPr algn="just">
              <a:defRPr/>
            </a:pPr>
            <a:endParaRPr lang="tr-TR" b="1" dirty="0">
              <a:latin typeface="Arial" panose="020B0604020202020204" pitchFamily="34" charset="0"/>
              <a:cs typeface="Arial" panose="020B0604020202020204" pitchFamily="34" charset="0"/>
            </a:endParaRPr>
          </a:p>
          <a:p>
            <a:pPr lvl="1" algn="just">
              <a:defRPr/>
            </a:pPr>
            <a:r>
              <a:rPr lang="tr-TR" b="1" dirty="0">
                <a:solidFill>
                  <a:srgbClr val="0000CC"/>
                </a:solidFill>
                <a:latin typeface="Arial" panose="020B0604020202020204" pitchFamily="34" charset="0"/>
                <a:cs typeface="Arial" panose="020B0604020202020204" pitchFamily="34" charset="0"/>
              </a:rPr>
              <a:t>Fiziksel engeller</a:t>
            </a:r>
            <a:r>
              <a:rPr lang="tr-TR" b="1" dirty="0">
                <a:latin typeface="Arial" panose="020B0604020202020204" pitchFamily="34" charset="0"/>
                <a:cs typeface="Arial" panose="020B0604020202020204" pitchFamily="34" charset="0"/>
              </a:rPr>
              <a:t> (ısı uygulaması, depolama sıcaklığı, radyasyon vb….)</a:t>
            </a:r>
          </a:p>
          <a:p>
            <a:pPr lvl="1" algn="just">
              <a:defRPr/>
            </a:pPr>
            <a:r>
              <a:rPr lang="tr-TR" b="1" dirty="0">
                <a:solidFill>
                  <a:srgbClr val="0000CC"/>
                </a:solidFill>
                <a:latin typeface="Arial" panose="020B0604020202020204" pitchFamily="34" charset="0"/>
                <a:cs typeface="Arial" panose="020B0604020202020204" pitchFamily="34" charset="0"/>
              </a:rPr>
              <a:t>Fizikokimyasal engeller </a:t>
            </a:r>
            <a:r>
              <a:rPr lang="tr-TR" b="1" dirty="0">
                <a:latin typeface="Arial" panose="020B0604020202020204" pitchFamily="34" charset="0"/>
                <a:cs typeface="Arial" panose="020B0604020202020204" pitchFamily="34" charset="0"/>
              </a:rPr>
              <a:t>(</a:t>
            </a:r>
            <a:r>
              <a:rPr lang="tr-TR" b="1" dirty="0" err="1">
                <a:latin typeface="Arial" panose="020B0604020202020204" pitchFamily="34" charset="0"/>
                <a:cs typeface="Arial" panose="020B0604020202020204" pitchFamily="34" charset="0"/>
              </a:rPr>
              <a:t>aw</a:t>
            </a: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pH</a:t>
            </a:r>
            <a:r>
              <a:rPr lang="tr-TR" b="1" dirty="0">
                <a:latin typeface="Arial" panose="020B0604020202020204" pitchFamily="34" charset="0"/>
                <a:cs typeface="Arial" panose="020B0604020202020204" pitchFamily="34" charset="0"/>
              </a:rPr>
              <a:t>, Eh, tuz, nitrat, </a:t>
            </a:r>
            <a:r>
              <a:rPr lang="tr-TR" b="1" dirty="0" err="1">
                <a:latin typeface="Arial" panose="020B0604020202020204" pitchFamily="34" charset="0"/>
                <a:cs typeface="Arial" panose="020B0604020202020204" pitchFamily="34" charset="0"/>
              </a:rPr>
              <a:t>nitrit</a:t>
            </a:r>
            <a:r>
              <a:rPr lang="tr-TR" b="1" dirty="0">
                <a:latin typeface="Arial" panose="020B0604020202020204" pitchFamily="34" charset="0"/>
                <a:cs typeface="Arial" panose="020B0604020202020204" pitchFamily="34" charset="0"/>
              </a:rPr>
              <a:t> vb………)</a:t>
            </a:r>
          </a:p>
          <a:p>
            <a:pPr lvl="1" algn="just">
              <a:defRPr/>
            </a:pPr>
            <a:r>
              <a:rPr lang="tr-TR" b="1" dirty="0" err="1">
                <a:solidFill>
                  <a:srgbClr val="0000CC"/>
                </a:solidFill>
                <a:latin typeface="Arial" panose="020B0604020202020204" pitchFamily="34" charset="0"/>
                <a:cs typeface="Arial" panose="020B0604020202020204" pitchFamily="34" charset="0"/>
              </a:rPr>
              <a:t>Mikrobiyal</a:t>
            </a:r>
            <a:r>
              <a:rPr lang="tr-TR" b="1" dirty="0">
                <a:solidFill>
                  <a:srgbClr val="0000CC"/>
                </a:solidFill>
                <a:latin typeface="Arial" panose="020B0604020202020204" pitchFamily="34" charset="0"/>
                <a:cs typeface="Arial" panose="020B0604020202020204" pitchFamily="34" charset="0"/>
              </a:rPr>
              <a:t> kökenli engeller </a:t>
            </a:r>
            <a:r>
              <a:rPr lang="tr-TR" b="1" dirty="0">
                <a:latin typeface="Arial" panose="020B0604020202020204" pitchFamily="34" charset="0"/>
                <a:cs typeface="Arial" panose="020B0604020202020204" pitchFamily="34" charset="0"/>
              </a:rPr>
              <a:t>(rakip flora, </a:t>
            </a:r>
            <a:r>
              <a:rPr lang="tr-TR" b="1" dirty="0" err="1">
                <a:latin typeface="Arial" panose="020B0604020202020204" pitchFamily="34" charset="0"/>
                <a:cs typeface="Arial" panose="020B0604020202020204" pitchFamily="34" charset="0"/>
              </a:rPr>
              <a:t>starter</a:t>
            </a:r>
            <a:r>
              <a:rPr lang="tr-TR" b="1" dirty="0">
                <a:latin typeface="Arial" panose="020B0604020202020204" pitchFamily="34" charset="0"/>
                <a:cs typeface="Arial" panose="020B0604020202020204" pitchFamily="34" charset="0"/>
              </a:rPr>
              <a:t> kültürler….)</a:t>
            </a:r>
          </a:p>
          <a:p>
            <a:pPr lvl="1" algn="just">
              <a:defRPr/>
            </a:pPr>
            <a:r>
              <a:rPr lang="tr-TR" b="1" dirty="0">
                <a:solidFill>
                  <a:srgbClr val="0000CC"/>
                </a:solidFill>
                <a:latin typeface="Arial" panose="020B0604020202020204" pitchFamily="34" charset="0"/>
                <a:cs typeface="Arial" panose="020B0604020202020204" pitchFamily="34" charset="0"/>
              </a:rPr>
              <a:t>Diğer çeşitli engeller</a:t>
            </a:r>
            <a:r>
              <a:rPr lang="tr-TR" b="1" dirty="0">
                <a:latin typeface="Arial" panose="020B0604020202020204" pitchFamily="34" charset="0"/>
                <a:cs typeface="Arial" panose="020B0604020202020204" pitchFamily="34" charset="0"/>
              </a:rPr>
              <a:t> (serbest yağ asitleri, klor vb….)</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Bu engeller ya gıdaya çeşitli maddelerin katılmasıyla (sodyum klorür, </a:t>
            </a:r>
            <a:r>
              <a:rPr lang="tr-TR" b="1" dirty="0" err="1">
                <a:latin typeface="Arial" panose="020B0604020202020204" pitchFamily="34" charset="0"/>
                <a:cs typeface="Arial" panose="020B0604020202020204" pitchFamily="34" charset="0"/>
              </a:rPr>
              <a:t>nitrit</a:t>
            </a:r>
            <a:r>
              <a:rPr lang="tr-TR" b="1" dirty="0">
                <a:latin typeface="Arial" panose="020B0604020202020204" pitchFamily="34" charset="0"/>
                <a:cs typeface="Arial" panose="020B0604020202020204" pitchFamily="34" charset="0"/>
              </a:rPr>
              <a:t>, nitrat, </a:t>
            </a:r>
            <a:r>
              <a:rPr lang="tr-TR" b="1" dirty="0" err="1">
                <a:latin typeface="Arial" panose="020B0604020202020204" pitchFamily="34" charset="0"/>
                <a:cs typeface="Arial" panose="020B0604020202020204" pitchFamily="34" charset="0"/>
              </a:rPr>
              <a:t>askorbik</a:t>
            </a:r>
            <a:r>
              <a:rPr lang="tr-TR" b="1" dirty="0">
                <a:latin typeface="Arial" panose="020B0604020202020204" pitchFamily="34" charset="0"/>
                <a:cs typeface="Arial" panose="020B0604020202020204" pitchFamily="34" charset="0"/>
              </a:rPr>
              <a:t> asit) yada gıdaya uygulanacak işlemlerle (sterilizasyon, pastörizasyon, dondurma) oluşturulabilir. Engel parametrelerini seçerken ürünün niteliği yanında, uygulanan işlem ile işlemin gıdanın besin değeri, tat-koku gibi duyusal özellikleri üzerine olumsuz etkilerinin en az düzeyde olmasına ve en ekonomik yolun seçilmesine özen gösterilmelidir.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1772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2 İçerik Yer Tutucusu">
            <a:extLst>
              <a:ext uri="{FF2B5EF4-FFF2-40B4-BE49-F238E27FC236}">
                <a16:creationId xmlns:a16="http://schemas.microsoft.com/office/drawing/2014/main" id="{FC707610-A8C3-BC4F-9E75-F8B602C56017}"/>
              </a:ext>
            </a:extLst>
          </p:cNvPr>
          <p:cNvSpPr>
            <a:spLocks noGrp="1"/>
          </p:cNvSpPr>
          <p:nvPr>
            <p:ph idx="1"/>
          </p:nvPr>
        </p:nvSpPr>
        <p:spPr>
          <a:xfrm>
            <a:off x="1524000" y="0"/>
            <a:ext cx="9144000" cy="6858000"/>
          </a:xfrm>
        </p:spPr>
        <p:txBody>
          <a:bodyPr/>
          <a:lstStyle/>
          <a:p>
            <a:pPr algn="just" eaLnBrk="1" hangingPunct="1"/>
            <a:r>
              <a:rPr lang="tr-TR" altLang="tr-TR" sz="2800" b="1" dirty="0">
                <a:latin typeface="Arial" panose="020B0604020202020204" pitchFamily="34" charset="0"/>
                <a:cs typeface="Arial" panose="020B0604020202020204" pitchFamily="34" charset="0"/>
              </a:rPr>
              <a:t>Birleştirilmiş yöntemlerle engel faktörler ve etkileşim sonuçları şu şekilde </a:t>
            </a:r>
            <a:r>
              <a:rPr lang="tr-TR" altLang="tr-TR" sz="2800" b="1" dirty="0" err="1">
                <a:latin typeface="Arial" panose="020B0604020202020204" pitchFamily="34" charset="0"/>
                <a:cs typeface="Arial" panose="020B0604020202020204" pitchFamily="34" charset="0"/>
              </a:rPr>
              <a:t>şematize</a:t>
            </a:r>
            <a:r>
              <a:rPr lang="tr-TR" altLang="tr-TR" sz="2800" b="1" dirty="0">
                <a:latin typeface="Arial" panose="020B0604020202020204" pitchFamily="34" charset="0"/>
                <a:cs typeface="Arial" panose="020B0604020202020204" pitchFamily="34" charset="0"/>
              </a:rPr>
              <a:t> edilebilir</a:t>
            </a:r>
            <a:endParaRPr lang="tr-TR" altLang="tr-TR" sz="2800" b="1" dirty="0">
              <a:solidFill>
                <a:srgbClr val="FF0000"/>
              </a:solidFill>
              <a:latin typeface="Arial" panose="020B0604020202020204" pitchFamily="34" charset="0"/>
              <a:cs typeface="Arial" panose="020B0604020202020204" pitchFamily="34" charset="0"/>
            </a:endParaRPr>
          </a:p>
          <a:p>
            <a:pPr algn="just" eaLnBrk="1" hangingPunct="1"/>
            <a:r>
              <a:rPr lang="tr-TR" altLang="tr-TR" sz="2800" b="1" dirty="0" err="1">
                <a:solidFill>
                  <a:srgbClr val="006600"/>
                </a:solidFill>
                <a:latin typeface="Arial" panose="020B0604020202020204" pitchFamily="34" charset="0"/>
                <a:cs typeface="Arial" panose="020B0604020202020204" pitchFamily="34" charset="0"/>
              </a:rPr>
              <a:t>A</a:t>
            </a:r>
            <a:r>
              <a:rPr lang="tr-TR" altLang="tr-TR" sz="2800" b="1" baseline="-25000" dirty="0" err="1">
                <a:solidFill>
                  <a:srgbClr val="006600"/>
                </a:solidFill>
                <a:latin typeface="Arial" panose="020B0604020202020204" pitchFamily="34" charset="0"/>
                <a:cs typeface="Arial" panose="020B0604020202020204" pitchFamily="34" charset="0"/>
              </a:rPr>
              <a:t>w</a:t>
            </a:r>
            <a:endParaRPr lang="tr-TR" altLang="tr-TR" sz="2800" b="1" dirty="0">
              <a:solidFill>
                <a:srgbClr val="006600"/>
              </a:solidFill>
              <a:latin typeface="Arial" panose="020B0604020202020204" pitchFamily="34" charset="0"/>
              <a:cs typeface="Arial" panose="020B0604020202020204" pitchFamily="34" charset="0"/>
            </a:endParaRPr>
          </a:p>
          <a:p>
            <a:pPr algn="just" eaLnBrk="1" hangingPunct="1"/>
            <a:r>
              <a:rPr lang="tr-TR" altLang="tr-TR" sz="2800" b="1" dirty="0" err="1">
                <a:solidFill>
                  <a:srgbClr val="006600"/>
                </a:solidFill>
                <a:latin typeface="Arial" panose="020B0604020202020204" pitchFamily="34" charset="0"/>
                <a:cs typeface="Arial" panose="020B0604020202020204" pitchFamily="34" charset="0"/>
              </a:rPr>
              <a:t>pH</a:t>
            </a:r>
            <a:endParaRPr lang="tr-TR" altLang="tr-TR" sz="2800" b="1" dirty="0">
              <a:solidFill>
                <a:srgbClr val="006600"/>
              </a:solidFill>
              <a:latin typeface="Arial" panose="020B0604020202020204" pitchFamily="34" charset="0"/>
              <a:cs typeface="Arial" panose="020B0604020202020204" pitchFamily="34" charset="0"/>
            </a:endParaRPr>
          </a:p>
          <a:p>
            <a:pPr algn="just" eaLnBrk="1" hangingPunct="1"/>
            <a:r>
              <a:rPr lang="tr-TR" altLang="tr-TR" sz="2800" b="1" dirty="0">
                <a:solidFill>
                  <a:srgbClr val="006600"/>
                </a:solidFill>
                <a:latin typeface="Arial" panose="020B0604020202020204" pitchFamily="34" charset="0"/>
                <a:cs typeface="Arial" panose="020B0604020202020204" pitchFamily="34" charset="0"/>
              </a:rPr>
              <a:t>Koruyucu</a:t>
            </a:r>
          </a:p>
          <a:p>
            <a:pPr algn="just" eaLnBrk="1" hangingPunct="1"/>
            <a:r>
              <a:rPr lang="tr-TR" altLang="tr-TR" sz="2800" b="1" dirty="0">
                <a:solidFill>
                  <a:srgbClr val="006600"/>
                </a:solidFill>
                <a:latin typeface="Arial" panose="020B0604020202020204" pitchFamily="34" charset="0"/>
                <a:cs typeface="Arial" panose="020B0604020202020204" pitchFamily="34" charset="0"/>
              </a:rPr>
              <a:t>Eh</a:t>
            </a:r>
          </a:p>
          <a:p>
            <a:pPr algn="just" eaLnBrk="1" hangingPunct="1"/>
            <a:r>
              <a:rPr lang="tr-TR" altLang="tr-TR" sz="2800" b="1" dirty="0" err="1">
                <a:solidFill>
                  <a:srgbClr val="006600"/>
                </a:solidFill>
                <a:latin typeface="Arial" panose="020B0604020202020204" pitchFamily="34" charset="0"/>
                <a:cs typeface="Arial" panose="020B0604020202020204" pitchFamily="34" charset="0"/>
              </a:rPr>
              <a:t>F.t</a:t>
            </a:r>
            <a:r>
              <a:rPr lang="tr-TR" altLang="tr-TR" sz="2800" b="1" dirty="0">
                <a:solidFill>
                  <a:srgbClr val="006600"/>
                </a:solidFill>
                <a:latin typeface="Arial" panose="020B0604020202020204" pitchFamily="34" charset="0"/>
                <a:cs typeface="Arial" panose="020B0604020202020204" pitchFamily="34" charset="0"/>
              </a:rPr>
              <a:t>(°C)</a:t>
            </a:r>
          </a:p>
          <a:p>
            <a:pPr algn="just" eaLnBrk="1" hangingPunct="1"/>
            <a:r>
              <a:rPr lang="tr-TR" altLang="tr-TR" sz="2800" b="1" dirty="0">
                <a:solidFill>
                  <a:srgbClr val="006600"/>
                </a:solidFill>
                <a:latin typeface="Arial" panose="020B0604020202020204" pitchFamily="34" charset="0"/>
                <a:cs typeface="Arial" panose="020B0604020202020204" pitchFamily="34" charset="0"/>
              </a:rPr>
              <a:t>RF</a:t>
            </a:r>
            <a:r>
              <a:rPr lang="tr-TR" altLang="tr-TR" sz="2800" b="1" dirty="0">
                <a:latin typeface="Arial" panose="020B0604020202020204" pitchFamily="34" charset="0"/>
                <a:cs typeface="Arial" panose="020B0604020202020204" pitchFamily="34" charset="0"/>
              </a:rPr>
              <a:t>(Rakip flora)</a:t>
            </a:r>
          </a:p>
          <a:p>
            <a:pPr algn="just" eaLnBrk="1" hangingPunct="1"/>
            <a:r>
              <a:rPr lang="tr-TR" altLang="tr-TR" sz="2800" b="1" dirty="0">
                <a:solidFill>
                  <a:srgbClr val="006600"/>
                </a:solidFill>
                <a:latin typeface="Arial" panose="020B0604020202020204" pitchFamily="34" charset="0"/>
                <a:cs typeface="Arial" panose="020B0604020202020204" pitchFamily="34" charset="0"/>
              </a:rPr>
              <a:t>I </a:t>
            </a:r>
            <a:r>
              <a:rPr lang="tr-TR" altLang="tr-TR" sz="2800" b="1" dirty="0">
                <a:latin typeface="Arial" panose="020B0604020202020204" pitchFamily="34" charset="0"/>
                <a:cs typeface="Arial" panose="020B0604020202020204" pitchFamily="34" charset="0"/>
              </a:rPr>
              <a:t>(İyonize radyasyon)</a:t>
            </a:r>
          </a:p>
          <a:p>
            <a:pPr algn="just" eaLnBrk="1" hangingPunct="1"/>
            <a:endParaRPr lang="tr-TR" altLang="tr-TR" sz="2800" b="1" dirty="0">
              <a:latin typeface="Arial" panose="020B0604020202020204" pitchFamily="34" charset="0"/>
              <a:cs typeface="Arial" panose="020B0604020202020204" pitchFamily="34" charset="0"/>
            </a:endParaRPr>
          </a:p>
        </p:txBody>
      </p:sp>
      <p:sp>
        <p:nvSpPr>
          <p:cNvPr id="61442" name="3 Metin kutusu">
            <a:extLst>
              <a:ext uri="{FF2B5EF4-FFF2-40B4-BE49-F238E27FC236}">
                <a16:creationId xmlns:a16="http://schemas.microsoft.com/office/drawing/2014/main" id="{2A15ADCF-78C8-1345-B069-77522B225E5E}"/>
              </a:ext>
            </a:extLst>
          </p:cNvPr>
          <p:cNvSpPr txBox="1">
            <a:spLocks noChangeArrowheads="1"/>
          </p:cNvSpPr>
          <p:nvPr/>
        </p:nvSpPr>
        <p:spPr bwMode="auto">
          <a:xfrm>
            <a:off x="7880184" y="2549466"/>
            <a:ext cx="28575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tr-TR" altLang="tr-TR" sz="2400" b="1" dirty="0">
                <a:solidFill>
                  <a:srgbClr val="FF0000"/>
                </a:solidFill>
                <a:latin typeface="Arial" panose="020B0604020202020204" pitchFamily="34" charset="0"/>
                <a:cs typeface="Arial" panose="020B0604020202020204" pitchFamily="34" charset="0"/>
              </a:rPr>
              <a:t>Engel Etkisi</a:t>
            </a:r>
          </a:p>
          <a:p>
            <a:pPr algn="ctr" eaLnBrk="1" hangingPunct="1">
              <a:spcBef>
                <a:spcPct val="0"/>
              </a:spcBef>
              <a:buFontTx/>
              <a:buNone/>
            </a:pPr>
            <a:r>
              <a:rPr lang="tr-TR" altLang="tr-TR" sz="2400" b="1" dirty="0">
                <a:solidFill>
                  <a:srgbClr val="FF0000"/>
                </a:solidFill>
                <a:latin typeface="Arial" panose="020B0604020202020204" pitchFamily="34" charset="0"/>
                <a:cs typeface="Arial" panose="020B0604020202020204" pitchFamily="34" charset="0"/>
              </a:rPr>
              <a:t>(</a:t>
            </a:r>
            <a:r>
              <a:rPr lang="tr-TR" altLang="tr-TR" sz="2400" b="1" dirty="0" err="1">
                <a:solidFill>
                  <a:srgbClr val="FF0000"/>
                </a:solidFill>
                <a:latin typeface="Arial" panose="020B0604020202020204" pitchFamily="34" charset="0"/>
                <a:cs typeface="Arial" panose="020B0604020202020204" pitchFamily="34" charset="0"/>
              </a:rPr>
              <a:t>Hurdle</a:t>
            </a:r>
            <a:r>
              <a:rPr lang="tr-TR" altLang="tr-TR" sz="2400" b="1" dirty="0">
                <a:solidFill>
                  <a:srgbClr val="FF0000"/>
                </a:solidFill>
                <a:latin typeface="Arial" panose="020B0604020202020204" pitchFamily="34" charset="0"/>
                <a:cs typeface="Arial" panose="020B0604020202020204" pitchFamily="34" charset="0"/>
              </a:rPr>
              <a:t> </a:t>
            </a:r>
            <a:r>
              <a:rPr lang="tr-TR" altLang="tr-TR" sz="2400" b="1" dirty="0" err="1">
                <a:solidFill>
                  <a:srgbClr val="FF0000"/>
                </a:solidFill>
                <a:latin typeface="Arial" panose="020B0604020202020204" pitchFamily="34" charset="0"/>
                <a:cs typeface="Arial" panose="020B0604020202020204" pitchFamily="34" charset="0"/>
              </a:rPr>
              <a:t>effect</a:t>
            </a:r>
            <a:r>
              <a:rPr lang="tr-TR" altLang="tr-TR" sz="2400" b="1" dirty="0">
                <a:solidFill>
                  <a:srgbClr val="FF0000"/>
                </a:solidFill>
                <a:latin typeface="Arial" panose="020B0604020202020204" pitchFamily="34" charset="0"/>
                <a:cs typeface="Arial" panose="020B0604020202020204" pitchFamily="34" charset="0"/>
              </a:rPr>
              <a:t>)</a:t>
            </a:r>
          </a:p>
        </p:txBody>
      </p:sp>
      <p:sp>
        <p:nvSpPr>
          <p:cNvPr id="11" name="10 Sağ Ayraç">
            <a:extLst>
              <a:ext uri="{FF2B5EF4-FFF2-40B4-BE49-F238E27FC236}">
                <a16:creationId xmlns:a16="http://schemas.microsoft.com/office/drawing/2014/main" id="{4EC798BF-93D0-BF42-9397-E5D6B0F69F2B}"/>
              </a:ext>
            </a:extLst>
          </p:cNvPr>
          <p:cNvSpPr/>
          <p:nvPr/>
        </p:nvSpPr>
        <p:spPr>
          <a:xfrm>
            <a:off x="4810127" y="1744578"/>
            <a:ext cx="1482390" cy="2827421"/>
          </a:xfrm>
          <a:prstGeom prst="rightBrace">
            <a:avLst>
              <a:gd name="adj1" fmla="val 8333"/>
              <a:gd name="adj2" fmla="val 50000"/>
            </a:avLst>
          </a:prstGeom>
          <a:ln w="31750">
            <a:solidFill>
              <a:srgbClr val="0066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1444" name="11 Metin kutusu">
            <a:extLst>
              <a:ext uri="{FF2B5EF4-FFF2-40B4-BE49-F238E27FC236}">
                <a16:creationId xmlns:a16="http://schemas.microsoft.com/office/drawing/2014/main" id="{37C09F8B-E8BD-F348-B33B-E65B718A3EBD}"/>
              </a:ext>
            </a:extLst>
          </p:cNvPr>
          <p:cNvSpPr txBox="1">
            <a:spLocks noChangeArrowheads="1"/>
          </p:cNvSpPr>
          <p:nvPr/>
        </p:nvSpPr>
        <p:spPr bwMode="auto">
          <a:xfrm>
            <a:off x="6891588" y="3616326"/>
            <a:ext cx="4857750"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tr-TR" altLang="tr-TR" sz="1800" b="1" dirty="0">
                <a:latin typeface="Arial" panose="020B0604020202020204" pitchFamily="34" charset="0"/>
                <a:cs typeface="Arial" panose="020B0604020202020204" pitchFamily="34" charset="0"/>
              </a:rPr>
              <a:t>Gıda korumada </a:t>
            </a:r>
            <a:r>
              <a:rPr lang="tr-TR" altLang="tr-TR" sz="1800" b="1" dirty="0" err="1">
                <a:latin typeface="Arial" panose="020B0604020202020204" pitchFamily="34" charset="0"/>
                <a:cs typeface="Arial" panose="020B0604020202020204" pitchFamily="34" charset="0"/>
              </a:rPr>
              <a:t>stabilite</a:t>
            </a:r>
            <a:r>
              <a:rPr lang="tr-TR" altLang="tr-TR" sz="1800" b="1" dirty="0">
                <a:latin typeface="Arial" panose="020B0604020202020204" pitchFamily="34" charset="0"/>
                <a:cs typeface="Arial" panose="020B0604020202020204" pitchFamily="34" charset="0"/>
              </a:rPr>
              <a:t> ve güvenlik</a:t>
            </a:r>
          </a:p>
          <a:p>
            <a:pPr eaLnBrk="1" hangingPunct="1">
              <a:spcBef>
                <a:spcPct val="0"/>
              </a:spcBef>
              <a:buFontTx/>
              <a:buNone/>
            </a:pPr>
            <a:endParaRPr lang="tr-TR" altLang="tr-TR" sz="1800" b="1" dirty="0">
              <a:latin typeface="Arial" panose="020B0604020202020204" pitchFamily="34" charset="0"/>
              <a:cs typeface="Arial" panose="020B0604020202020204" pitchFamily="34" charset="0"/>
            </a:endParaRPr>
          </a:p>
          <a:p>
            <a:pPr eaLnBrk="1" hangingPunct="1">
              <a:spcBef>
                <a:spcPct val="0"/>
              </a:spcBef>
              <a:buFontTx/>
              <a:buNone/>
            </a:pPr>
            <a:r>
              <a:rPr lang="tr-TR" altLang="tr-TR" sz="1800" b="1" dirty="0">
                <a:solidFill>
                  <a:srgbClr val="FF0000"/>
                </a:solidFill>
                <a:latin typeface="Arial" panose="020B0604020202020204" pitchFamily="34" charset="0"/>
                <a:cs typeface="Arial" panose="020B0604020202020204" pitchFamily="34" charset="0"/>
              </a:rPr>
              <a:t>* </a:t>
            </a:r>
            <a:r>
              <a:rPr lang="tr-TR" altLang="tr-TR" sz="1800" b="1" dirty="0">
                <a:latin typeface="Arial" panose="020B0604020202020204" pitchFamily="34" charset="0"/>
                <a:cs typeface="Arial" panose="020B0604020202020204" pitchFamily="34" charset="0"/>
              </a:rPr>
              <a:t>İstenmeyen fermantasyonun önlenmesi     </a:t>
            </a:r>
          </a:p>
          <a:p>
            <a:pPr eaLnBrk="1" hangingPunct="1">
              <a:spcBef>
                <a:spcPct val="0"/>
              </a:spcBef>
              <a:buFontTx/>
              <a:buNone/>
            </a:pPr>
            <a:r>
              <a:rPr lang="tr-TR" altLang="tr-TR" sz="1800" b="1" dirty="0">
                <a:solidFill>
                  <a:srgbClr val="FF0000"/>
                </a:solidFill>
                <a:latin typeface="Arial" panose="020B0604020202020204" pitchFamily="34" charset="0"/>
                <a:cs typeface="Arial" panose="020B0604020202020204" pitchFamily="34" charset="0"/>
              </a:rPr>
              <a:t>* </a:t>
            </a:r>
            <a:r>
              <a:rPr lang="tr-TR" altLang="tr-TR" sz="1800" b="1" dirty="0">
                <a:latin typeface="Arial" panose="020B0604020202020204" pitchFamily="34" charset="0"/>
                <a:cs typeface="Arial" panose="020B0604020202020204" pitchFamily="34" charset="0"/>
              </a:rPr>
              <a:t>Gıda zehirlenmelerinin önlenmesi</a:t>
            </a:r>
          </a:p>
          <a:p>
            <a:pPr eaLnBrk="1" hangingPunct="1">
              <a:spcBef>
                <a:spcPct val="0"/>
              </a:spcBef>
              <a:buFontTx/>
              <a:buNone/>
            </a:pPr>
            <a:r>
              <a:rPr lang="tr-TR" altLang="tr-TR" sz="1800" b="1" dirty="0">
                <a:solidFill>
                  <a:srgbClr val="FF0000"/>
                </a:solidFill>
                <a:latin typeface="Arial" panose="020B0604020202020204" pitchFamily="34" charset="0"/>
                <a:cs typeface="Arial" panose="020B0604020202020204" pitchFamily="34" charset="0"/>
              </a:rPr>
              <a:t>*</a:t>
            </a:r>
            <a:r>
              <a:rPr lang="tr-TR" altLang="tr-TR" sz="1800" b="1" dirty="0">
                <a:latin typeface="Arial" panose="020B0604020202020204" pitchFamily="34" charset="0"/>
                <a:cs typeface="Arial" panose="020B0604020202020204" pitchFamily="34" charset="0"/>
              </a:rPr>
              <a:t> Diğer </a:t>
            </a:r>
            <a:r>
              <a:rPr lang="tr-TR" altLang="tr-TR" sz="1800" b="1" dirty="0" err="1">
                <a:latin typeface="Arial" panose="020B0604020202020204" pitchFamily="34" charset="0"/>
                <a:cs typeface="Arial" panose="020B0604020202020204" pitchFamily="34" charset="0"/>
              </a:rPr>
              <a:t>mikrobiyal</a:t>
            </a:r>
            <a:r>
              <a:rPr lang="tr-TR" altLang="tr-TR" sz="1800" b="1" dirty="0">
                <a:latin typeface="Arial" panose="020B0604020202020204" pitchFamily="34" charset="0"/>
                <a:cs typeface="Arial" panose="020B0604020202020204" pitchFamily="34" charset="0"/>
              </a:rPr>
              <a:t> bozulmaların önlenmesi</a:t>
            </a:r>
          </a:p>
          <a:p>
            <a:pPr eaLnBrk="1" hangingPunct="1">
              <a:spcBef>
                <a:spcPct val="0"/>
              </a:spcBef>
              <a:buFontTx/>
              <a:buNone/>
            </a:pPr>
            <a:endParaRPr lang="tr-TR" altLang="tr-TR" sz="1800" b="1" dirty="0">
              <a:latin typeface="Arial" panose="020B0604020202020204" pitchFamily="34" charset="0"/>
              <a:cs typeface="Arial" panose="020B0604020202020204" pitchFamily="34" charset="0"/>
            </a:endParaRPr>
          </a:p>
          <a:p>
            <a:pPr eaLnBrk="1" hangingPunct="1">
              <a:spcBef>
                <a:spcPct val="0"/>
              </a:spcBef>
              <a:buFontTx/>
              <a:buNone/>
            </a:pPr>
            <a:endParaRPr lang="tr-TR" altLang="tr-TR" sz="1800" b="1" dirty="0">
              <a:latin typeface="Arial" panose="020B0604020202020204" pitchFamily="34" charset="0"/>
              <a:cs typeface="Arial" panose="020B0604020202020204" pitchFamily="34" charset="0"/>
            </a:endParaRPr>
          </a:p>
          <a:p>
            <a:pPr algn="ctr" eaLnBrk="1" hangingPunct="1">
              <a:spcBef>
                <a:spcPct val="0"/>
              </a:spcBef>
              <a:buFontTx/>
              <a:buNone/>
            </a:pPr>
            <a:r>
              <a:rPr lang="tr-TR" altLang="tr-TR" sz="2000" b="1" dirty="0">
                <a:solidFill>
                  <a:srgbClr val="FF0000"/>
                </a:solidFill>
                <a:latin typeface="Arial" panose="020B0604020202020204" pitchFamily="34" charset="0"/>
                <a:cs typeface="Arial" panose="020B0604020202020204" pitchFamily="34" charset="0"/>
              </a:rPr>
              <a:t>GÜVENLİ ve DAYANIKLI ÜRÜN</a:t>
            </a:r>
          </a:p>
          <a:p>
            <a:pPr eaLnBrk="1" hangingPunct="1">
              <a:spcBef>
                <a:spcPct val="0"/>
              </a:spcBef>
              <a:buFontTx/>
              <a:buNone/>
            </a:pPr>
            <a:endParaRPr lang="tr-TR" altLang="tr-TR" sz="1800" b="1" dirty="0">
              <a:latin typeface="Arial" panose="020B0604020202020204" pitchFamily="34" charset="0"/>
              <a:cs typeface="Arial" panose="020B0604020202020204" pitchFamily="34" charset="0"/>
            </a:endParaRPr>
          </a:p>
        </p:txBody>
      </p:sp>
      <p:sp>
        <p:nvSpPr>
          <p:cNvPr id="14" name="13 Aşağı Ok">
            <a:extLst>
              <a:ext uri="{FF2B5EF4-FFF2-40B4-BE49-F238E27FC236}">
                <a16:creationId xmlns:a16="http://schemas.microsoft.com/office/drawing/2014/main" id="{0A6E8FD6-118B-0947-A46B-38623498F0B5}"/>
              </a:ext>
            </a:extLst>
          </p:cNvPr>
          <p:cNvSpPr/>
          <p:nvPr/>
        </p:nvSpPr>
        <p:spPr>
          <a:xfrm>
            <a:off x="9166059" y="3996532"/>
            <a:ext cx="285750" cy="214313"/>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5" name="14 Aşağı Ok">
            <a:extLst>
              <a:ext uri="{FF2B5EF4-FFF2-40B4-BE49-F238E27FC236}">
                <a16:creationId xmlns:a16="http://schemas.microsoft.com/office/drawing/2014/main" id="{C6E170F5-2996-7144-9059-AF23B6BCBF84}"/>
              </a:ext>
            </a:extLst>
          </p:cNvPr>
          <p:cNvSpPr/>
          <p:nvPr/>
        </p:nvSpPr>
        <p:spPr>
          <a:xfrm>
            <a:off x="9166059" y="5068096"/>
            <a:ext cx="285750" cy="42862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1447" name="15 Dikdörtgen">
            <a:extLst>
              <a:ext uri="{FF2B5EF4-FFF2-40B4-BE49-F238E27FC236}">
                <a16:creationId xmlns:a16="http://schemas.microsoft.com/office/drawing/2014/main" id="{DC0DE82B-5697-C84B-A76E-60C129F8005B}"/>
              </a:ext>
            </a:extLst>
          </p:cNvPr>
          <p:cNvSpPr>
            <a:spLocks noChangeArrowheads="1"/>
          </p:cNvSpPr>
          <p:nvPr/>
        </p:nvSpPr>
        <p:spPr bwMode="auto">
          <a:xfrm>
            <a:off x="1524000" y="6345238"/>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tr-TR" altLang="tr-TR" sz="2000" b="1" dirty="0">
                <a:solidFill>
                  <a:srgbClr val="7030A0"/>
                </a:solidFill>
                <a:latin typeface="Arial" panose="020B0604020202020204" pitchFamily="34" charset="0"/>
                <a:cs typeface="Arial" panose="020B0604020202020204" pitchFamily="34" charset="0"/>
              </a:rPr>
              <a:t>MİKROBİYEL GELİŞMENİN ENGELLENMESİ (ENGELLER KAVRAMI)</a:t>
            </a:r>
            <a:endParaRPr lang="tr-TR" altLang="tr-TR" sz="2000"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3070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1 Başlık">
            <a:extLst>
              <a:ext uri="{FF2B5EF4-FFF2-40B4-BE49-F238E27FC236}">
                <a16:creationId xmlns:a16="http://schemas.microsoft.com/office/drawing/2014/main" id="{3DA01C5C-80AB-A349-BC41-8280327E5B74}"/>
              </a:ext>
            </a:extLst>
          </p:cNvPr>
          <p:cNvSpPr>
            <a:spLocks noGrp="1"/>
          </p:cNvSpPr>
          <p:nvPr>
            <p:ph type="title"/>
          </p:nvPr>
        </p:nvSpPr>
        <p:spPr>
          <a:xfrm>
            <a:off x="1981200" y="274639"/>
            <a:ext cx="8229600" cy="5940425"/>
          </a:xfrm>
        </p:spPr>
        <p:txBody>
          <a:bodyPr/>
          <a:lstStyle/>
          <a:p>
            <a:pPr eaLnBrk="1" hangingPunct="1"/>
            <a:r>
              <a:rPr lang="tr-TR" altLang="tr-TR" sz="8000" b="1" dirty="0">
                <a:latin typeface="Comic Sans MS" panose="030F0902030302020204" pitchFamily="66" charset="0"/>
              </a:rPr>
              <a:t>YÖNETİM VE SANİTASYON</a:t>
            </a:r>
          </a:p>
        </p:txBody>
      </p:sp>
    </p:spTree>
    <p:extLst>
      <p:ext uri="{BB962C8B-B14F-4D97-AF65-F5344CB8AC3E}">
        <p14:creationId xmlns:p14="http://schemas.microsoft.com/office/powerpoint/2010/main" val="3321310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5DFA3F52-9397-8845-A5AD-823C59BCB284}"/>
              </a:ext>
            </a:extLst>
          </p:cNvPr>
          <p:cNvSpPr>
            <a:spLocks noGrp="1"/>
          </p:cNvSpPr>
          <p:nvPr>
            <p:ph idx="1"/>
          </p:nvPr>
        </p:nvSpPr>
        <p:spPr>
          <a:xfrm>
            <a:off x="790072" y="974558"/>
            <a:ext cx="10579769" cy="7286625"/>
          </a:xfrm>
        </p:spPr>
        <p:txBody>
          <a:bodyPr rtlCol="0">
            <a:normAutofit/>
          </a:bodyPr>
          <a:lstStyle/>
          <a:p>
            <a:pPr algn="just">
              <a:buNone/>
              <a:defRPr/>
            </a:pPr>
            <a:r>
              <a:rPr lang="tr-TR" b="1" dirty="0">
                <a:latin typeface="Arial" panose="020B0604020202020204" pitchFamily="34" charset="0"/>
                <a:cs typeface="Arial" panose="020B0604020202020204" pitchFamily="34" charset="0"/>
              </a:rPr>
              <a:t>	</a:t>
            </a:r>
            <a:r>
              <a:rPr lang="tr-TR" b="1" dirty="0">
                <a:solidFill>
                  <a:srgbClr val="FF0000"/>
                </a:solidFill>
                <a:latin typeface="Arial" panose="020B0604020202020204" pitchFamily="34" charset="0"/>
                <a:cs typeface="Arial" panose="020B0604020202020204" pitchFamily="34" charset="0"/>
              </a:rPr>
              <a:t>Yönetimin sanitasyon programındaki rolü</a:t>
            </a:r>
          </a:p>
          <a:p>
            <a:pPr algn="just">
              <a:defRPr/>
            </a:pPr>
            <a:r>
              <a:rPr lang="tr-TR" b="1" dirty="0">
                <a:latin typeface="Arial" panose="020B0604020202020204" pitchFamily="34" charset="0"/>
                <a:cs typeface="Arial" panose="020B0604020202020204" pitchFamily="34" charset="0"/>
              </a:rPr>
              <a:t>Yönetim   sanitasyon  programının  etkinliğinde   kilit  rol   oynar.Yönetim sanitasyon programının en büyük destekleyicisi ya da engelleyicisi olabilir.</a:t>
            </a:r>
          </a:p>
          <a:p>
            <a:pPr algn="just">
              <a:defRPr/>
            </a:pPr>
            <a:r>
              <a:rPr lang="tr-TR" b="1" dirty="0">
                <a:latin typeface="Arial" panose="020B0604020202020204" pitchFamily="34" charset="0"/>
                <a:cs typeface="Arial" panose="020B0604020202020204" pitchFamily="34" charset="0"/>
              </a:rPr>
              <a:t>Gıda endüstrisinde çoğu yönetici yaptıkları işlerin başarısı için, organize edilmiş bir sanitasyon programının gerektiğine maalesef ki ikna edilememişlerdir. Sanitasyon programlan yönetim tarafından her zaman yoğun bir şekilde desteklenmeyebilir çünkü sonuçta daima tam olarak ölçülemeyen bir maliyetleri vardır ve çoğunlukla alt ve orta yönetim elemanları sanitasyon kavramını üst yönetime izah etmekte zorluk çeker.</a:t>
            </a:r>
          </a:p>
        </p:txBody>
      </p:sp>
    </p:spTree>
    <p:extLst>
      <p:ext uri="{BB962C8B-B14F-4D97-AF65-F5344CB8AC3E}">
        <p14:creationId xmlns:p14="http://schemas.microsoft.com/office/powerpoint/2010/main" val="1006171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E405895C-CB7D-614B-9D35-1CA3C4CA60A8}"/>
              </a:ext>
            </a:extLst>
          </p:cNvPr>
          <p:cNvSpPr>
            <a:spLocks noGrp="1"/>
          </p:cNvSpPr>
          <p:nvPr>
            <p:ph idx="1"/>
          </p:nvPr>
        </p:nvSpPr>
        <p:spPr>
          <a:xfrm>
            <a:off x="1463842" y="493294"/>
            <a:ext cx="9144000" cy="6858000"/>
          </a:xfrm>
        </p:spPr>
        <p:txBody>
          <a:bodyPr rtlCol="0">
            <a:normAutofit/>
          </a:bodyPr>
          <a:lstStyle/>
          <a:p>
            <a:pPr algn="just">
              <a:buNone/>
              <a:defRPr/>
            </a:pPr>
            <a:r>
              <a:rPr lang="tr-TR" sz="1600" b="1" dirty="0">
                <a:latin typeface="Arial" panose="020B0604020202020204" pitchFamily="34" charset="0"/>
                <a:cs typeface="Arial" panose="020B0604020202020204" pitchFamily="34" charset="0"/>
              </a:rPr>
              <a:t>	</a:t>
            </a:r>
            <a:r>
              <a:rPr lang="tr-TR" sz="1600" b="1" dirty="0">
                <a:solidFill>
                  <a:srgbClr val="FF0000"/>
                </a:solidFill>
                <a:latin typeface="Arial" panose="020B0604020202020204" pitchFamily="34" charset="0"/>
                <a:cs typeface="Arial" panose="020B0604020202020204" pitchFamily="34" charset="0"/>
              </a:rPr>
              <a:t>Sanitasyon işleminin yönetimi</a:t>
            </a:r>
          </a:p>
          <a:p>
            <a:pPr>
              <a:buNone/>
              <a:defRPr/>
            </a:pPr>
            <a:r>
              <a:rPr lang="tr-TR" sz="1600" b="1" dirty="0">
                <a:latin typeface="Arial" panose="020B0604020202020204" pitchFamily="34" charset="0"/>
                <a:cs typeface="Arial" panose="020B0604020202020204" pitchFamily="34" charset="0"/>
              </a:rPr>
              <a:t>	Sanitasyon yönetimi 3 temel sorumluluğa sahiptir.</a:t>
            </a:r>
          </a:p>
          <a:p>
            <a:pPr>
              <a:buNone/>
              <a:defRPr/>
            </a:pPr>
            <a:endParaRPr lang="tr-TR" sz="1600" b="1" dirty="0">
              <a:latin typeface="Arial" panose="020B0604020202020204" pitchFamily="34" charset="0"/>
              <a:cs typeface="Arial" panose="020B0604020202020204" pitchFamily="34" charset="0"/>
            </a:endParaRPr>
          </a:p>
          <a:p>
            <a:pPr>
              <a:defRPr/>
            </a:pPr>
            <a:r>
              <a:rPr lang="tr-TR" sz="1600" b="1" dirty="0">
                <a:latin typeface="Arial" panose="020B0604020202020204" pitchFamily="34" charset="0"/>
                <a:cs typeface="Arial" panose="020B0604020202020204" pitchFamily="34" charset="0"/>
              </a:rPr>
              <a:t>Sorumlulukların  delegasyonu  ya  da  işçilere   ne yapmaları gerektiğinin söylenmesi</a:t>
            </a:r>
          </a:p>
          <a:p>
            <a:pPr marL="0" indent="0">
              <a:buNone/>
              <a:defRPr/>
            </a:pPr>
            <a:endParaRPr lang="tr-TR" sz="1600" b="1" dirty="0">
              <a:latin typeface="Arial" panose="020B0604020202020204" pitchFamily="34" charset="0"/>
              <a:cs typeface="Arial" panose="020B0604020202020204" pitchFamily="34" charset="0"/>
            </a:endParaRPr>
          </a:p>
          <a:p>
            <a:pPr>
              <a:defRPr/>
            </a:pPr>
            <a:r>
              <a:rPr lang="tr-TR" sz="1600" b="1" dirty="0">
                <a:latin typeface="Arial" panose="020B0604020202020204" pitchFamily="34" charset="0"/>
                <a:cs typeface="Arial" panose="020B0604020202020204" pitchFamily="34" charset="0"/>
              </a:rPr>
              <a:t>İşçilerin sorumluluklarını nasıl yerine getirecekleri konusunda eğitilmesi</a:t>
            </a:r>
          </a:p>
          <a:p>
            <a:pPr marL="0" indent="0">
              <a:buNone/>
              <a:defRPr/>
            </a:pPr>
            <a:endParaRPr lang="tr-TR" sz="1600" b="1" dirty="0">
              <a:latin typeface="Arial" panose="020B0604020202020204" pitchFamily="34" charset="0"/>
              <a:cs typeface="Arial" panose="020B0604020202020204" pitchFamily="34" charset="0"/>
            </a:endParaRPr>
          </a:p>
          <a:p>
            <a:pPr>
              <a:defRPr/>
            </a:pPr>
            <a:r>
              <a:rPr lang="tr-TR" sz="1600" b="1" dirty="0">
                <a:latin typeface="Arial" panose="020B0604020202020204" pitchFamily="34" charset="0"/>
                <a:cs typeface="Arial" panose="020B0604020202020204" pitchFamily="34" charset="0"/>
              </a:rPr>
              <a:t>Yönetimin, tüm sorumlulukların tam olarak yerine  getirileceğinden emin olması</a:t>
            </a:r>
          </a:p>
          <a:p>
            <a:pPr>
              <a:buNone/>
              <a:defRPr/>
            </a:pPr>
            <a:r>
              <a:rPr lang="tr-TR" sz="1600" b="1" dirty="0">
                <a:latin typeface="Arial" panose="020B0604020202020204" pitchFamily="34" charset="0"/>
                <a:cs typeface="Arial" panose="020B0604020202020204" pitchFamily="34" charset="0"/>
              </a:rPr>
              <a:t>	</a:t>
            </a:r>
          </a:p>
          <a:p>
            <a:pPr>
              <a:buNone/>
              <a:defRPr/>
            </a:pPr>
            <a:r>
              <a:rPr lang="tr-TR" sz="1600" b="1" dirty="0">
                <a:latin typeface="Arial" panose="020B0604020202020204" pitchFamily="34" charset="0"/>
                <a:cs typeface="Arial" panose="020B0604020202020204" pitchFamily="34" charset="0"/>
              </a:rPr>
              <a:t>	Yönetim görevlerin tam olarak yerine getirilip getirilmediğini düzenli olarak kontrol etmelidir. Yine işçiler yeterince eğitilmiş olsalar bile sorumlulukların takibi açısından iyi yönetilmelidirler.</a:t>
            </a:r>
          </a:p>
        </p:txBody>
      </p:sp>
    </p:spTree>
    <p:extLst>
      <p:ext uri="{BB962C8B-B14F-4D97-AF65-F5344CB8AC3E}">
        <p14:creationId xmlns:p14="http://schemas.microsoft.com/office/powerpoint/2010/main" val="3841561072"/>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2377</TotalTime>
  <Words>780</Words>
  <Application>Microsoft Macintosh PowerPoint</Application>
  <PresentationFormat>Geniş ekran</PresentationFormat>
  <Paragraphs>90</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Comic Sans MS</vt:lpstr>
      <vt:lpstr>Tw Cen MT</vt:lpstr>
      <vt:lpstr>Verdana</vt:lpstr>
      <vt:lpstr>Damla</vt:lpstr>
      <vt:lpstr>HİJYEN VE SANİTASYON</vt:lpstr>
      <vt:lpstr>ÖRNEK: proses</vt:lpstr>
      <vt:lpstr>PowerPoint Sunusu</vt:lpstr>
      <vt:lpstr>PowerPoint Sunusu</vt:lpstr>
      <vt:lpstr>PowerPoint Sunusu</vt:lpstr>
      <vt:lpstr>PowerPoint Sunusu</vt:lpstr>
      <vt:lpstr>YÖNETİM VE SANİTASYON</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161</cp:revision>
  <dcterms:created xsi:type="dcterms:W3CDTF">2019-09-25T12:44:30Z</dcterms:created>
  <dcterms:modified xsi:type="dcterms:W3CDTF">2020-01-27T16:35:34Z</dcterms:modified>
</cp:coreProperties>
</file>