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1"/>
  </p:sldMasterIdLst>
  <p:notesMasterIdLst>
    <p:notesMasterId r:id="rId11"/>
  </p:notesMasterIdLst>
  <p:sldIdLst>
    <p:sldId id="599" r:id="rId2"/>
    <p:sldId id="596" r:id="rId3"/>
    <p:sldId id="600" r:id="rId4"/>
    <p:sldId id="602" r:id="rId5"/>
    <p:sldId id="603" r:id="rId6"/>
    <p:sldId id="601" r:id="rId7"/>
    <p:sldId id="604" r:id="rId8"/>
    <p:sldId id="605" r:id="rId9"/>
    <p:sldId id="598"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a:srgbClr val="0014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113A9D2-9D6B-4929-AA2D-F23B5EE8CBE7}" styleName="Tema Uygulanmış Stil 2 - Vurgu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E13994-30AF-47AB-9AE9-BBDCDBE0CBA6}" type="datetimeFigureOut">
              <a:rPr lang="tr-TR" smtClean="0"/>
              <a:pPr/>
              <a:t>11.05.2020</a:t>
            </a:fld>
            <a:endParaRPr lang="tr-TR" dirty="0"/>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3E5B85-6C5A-42C2-98FC-D65C088BC86D}" type="slidenum">
              <a:rPr lang="tr-TR" smtClean="0"/>
              <a:pPr/>
              <a:t>‹#›</a:t>
            </a:fld>
            <a:endParaRPr lang="tr-TR" dirty="0"/>
          </a:p>
        </p:txBody>
      </p:sp>
    </p:spTree>
    <p:extLst>
      <p:ext uri="{BB962C8B-B14F-4D97-AF65-F5344CB8AC3E}">
        <p14:creationId xmlns:p14="http://schemas.microsoft.com/office/powerpoint/2010/main" val="3017591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A4E651E-FD33-42A8-ADDD-5E41CCA25CE5}"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49D93EEF-5FEB-4F91-8402-245DF9A954B4}"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876AB41A-7824-411D-AF58-4FA7B998A58B}"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12E6570B-8D22-492B-8338-008433A7E923}"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750E79A-BAD9-447F-83AE-4CCD68DD987E}"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224FA889-AD2A-48F9-8217-6F87E3C869C4}" type="datetime1">
              <a:rPr lang="tr-TR" smtClean="0"/>
              <a:pPr/>
              <a:t>11.05.2020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dirty="0"/>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24089DF-6726-4B26-8188-F0FDDF0538F5}" type="datetime1">
              <a:rPr lang="tr-TR" smtClean="0"/>
              <a:pPr/>
              <a:t>11.05.2020</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7220D3B0-6A4B-4030-9A7D-70DA3E38815D}" type="datetime1">
              <a:rPr lang="tr-TR" smtClean="0"/>
              <a:pPr/>
              <a:t>11.05.2020</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C40591C2-C5F5-4A3A-BB92-01B6AED6A02F}" type="datetime1">
              <a:rPr lang="tr-TR" smtClean="0"/>
              <a:pPr/>
              <a:t>11.05.2020</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417C6C86-EBE7-4D87-9461-68EF3F0CB5F9}" type="datetime1">
              <a:rPr lang="tr-TR" smtClean="0"/>
              <a:pPr/>
              <a:t>11.05.2020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EC35063-CCEC-42B1-A0CA-2D5FE7222A82}" type="datetime1">
              <a:rPr lang="tr-TR" smtClean="0"/>
              <a:pPr/>
              <a:t>11.05.2020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7168676-C2FF-4DD2-8FA3-79A4615BE075}" type="datetime1">
              <a:rPr lang="tr-TR" smtClean="0"/>
              <a:pPr/>
              <a:t>11.05.2020</a:t>
            </a:fld>
            <a:endParaRPr lang="tr-TR"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302176B-0E47-46AC-8F43-DAB4B8A37D06}" type="slidenum">
              <a:rPr lang="tr-TR" smtClean="0"/>
              <a:pPr/>
              <a:t>‹#›</a:t>
            </a:fld>
            <a:endParaRPr lang="tr-TR"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6"/>
          <p:cNvPicPr>
            <a:picLocks noChangeAspect="1" noChangeArrowheads="1"/>
          </p:cNvPicPr>
          <p:nvPr/>
        </p:nvPicPr>
        <p:blipFill>
          <a:blip r:embed="rId2" cstate="print">
            <a:extLst/>
          </a:blip>
          <a:srcRect/>
          <a:stretch>
            <a:fillRect/>
          </a:stretch>
        </p:blipFill>
        <p:spPr bwMode="auto">
          <a:xfrm>
            <a:off x="2195736" y="-171400"/>
            <a:ext cx="4752528" cy="309634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6" name="Başlık 1"/>
          <p:cNvSpPr txBox="1">
            <a:spLocks/>
          </p:cNvSpPr>
          <p:nvPr/>
        </p:nvSpPr>
        <p:spPr>
          <a:xfrm>
            <a:off x="-72516" y="2492896"/>
            <a:ext cx="8640960" cy="230425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tr-TR" sz="4000" b="1" dirty="0" smtClean="0">
              <a:solidFill>
                <a:schemeClr val="tx1"/>
              </a:solidFill>
              <a:latin typeface="Calibri" panose="020F0502020204030204" pitchFamily="34" charset="0"/>
            </a:endParaRPr>
          </a:p>
          <a:p>
            <a:r>
              <a:rPr lang="tr-TR" sz="2400" b="1" dirty="0" smtClean="0">
                <a:solidFill>
                  <a:schemeClr val="tx1"/>
                </a:solidFill>
                <a:latin typeface="Calibri" panose="020F0502020204030204" pitchFamily="34" charset="0"/>
              </a:rPr>
              <a:t>NİTEL ARAŞTIRMALAR</a:t>
            </a:r>
          </a:p>
          <a:p>
            <a:r>
              <a:rPr lang="tr-TR" sz="2000" b="1" dirty="0" smtClean="0">
                <a:solidFill>
                  <a:schemeClr val="tx1"/>
                </a:solidFill>
                <a:latin typeface="Calibri" panose="020F0502020204030204" pitchFamily="34" charset="0"/>
              </a:rPr>
              <a:t>                                                                                                   </a:t>
            </a:r>
            <a:endParaRPr lang="tr-TR" sz="2000" b="1" dirty="0">
              <a:solidFill>
                <a:schemeClr val="tx1"/>
              </a:solidFill>
              <a:latin typeface="Calibri" panose="020F0502020204030204" pitchFamily="34" charset="0"/>
            </a:endParaRPr>
          </a:p>
        </p:txBody>
      </p:sp>
      <p:pic>
        <p:nvPicPr>
          <p:cNvPr id="7" name="Picture 4" descr="https://upload.wikimedia.org/wikipedia/tr/5/5f/Ankara_%C3%9C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496" y="5805264"/>
            <a:ext cx="1080120" cy="1008112"/>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28384" y="5805264"/>
            <a:ext cx="1080120" cy="1008112"/>
          </a:xfrm>
          <a:prstGeom prst="rect">
            <a:avLst/>
          </a:prstGeom>
          <a:noFill/>
          <a:ln>
            <a:noFill/>
          </a:ln>
        </p:spPr>
      </p:pic>
    </p:spTree>
    <p:extLst>
      <p:ext uri="{BB962C8B-B14F-4D97-AF65-F5344CB8AC3E}">
        <p14:creationId xmlns:p14="http://schemas.microsoft.com/office/powerpoint/2010/main" val="35529099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a:t>Nitel araştırmanın kapsamlı bir tanımını yapmak güç ise de, birtakım temel özelliklerinden bahsetmek mümkündür. </a:t>
            </a:r>
            <a:endParaRPr lang="tr-TR" dirty="0" smtClean="0"/>
          </a:p>
          <a:p>
            <a:r>
              <a:rPr lang="tr-TR" dirty="0" smtClean="0"/>
              <a:t>Nitekim </a:t>
            </a:r>
            <a:r>
              <a:rPr lang="tr-TR" dirty="0"/>
              <a:t>bu özellikler nitel </a:t>
            </a:r>
            <a:r>
              <a:rPr lang="tr-TR" dirty="0" smtClean="0"/>
              <a:t>araştırmanın k</a:t>
            </a:r>
            <a:r>
              <a:rPr lang="tr-TR" dirty="0"/>
              <a:t>ısa bir tanıma göre daha iyi anlaşılmasını sağlayabilir. </a:t>
            </a:r>
            <a:endParaRPr lang="tr-TR" dirty="0"/>
          </a:p>
        </p:txBody>
      </p:sp>
      <p:sp>
        <p:nvSpPr>
          <p:cNvPr id="3" name="Slayt Numarası Yer Tutucusu 2"/>
          <p:cNvSpPr>
            <a:spLocks noGrp="1"/>
          </p:cNvSpPr>
          <p:nvPr>
            <p:ph type="sldNum" sz="quarter" idx="12"/>
          </p:nvPr>
        </p:nvSpPr>
        <p:spPr/>
        <p:txBody>
          <a:bodyPr/>
          <a:lstStyle/>
          <a:p>
            <a:fld id="{F302176B-0E47-46AC-8F43-DAB4B8A37D06}" type="slidenum">
              <a:rPr lang="tr-TR" smtClean="0"/>
              <a:pPr/>
              <a:t>2</a:t>
            </a:fld>
            <a:endParaRPr lang="tr-TR" dirty="0"/>
          </a:p>
        </p:txBody>
      </p:sp>
      <p:sp>
        <p:nvSpPr>
          <p:cNvPr id="4" name="Unvan 3"/>
          <p:cNvSpPr>
            <a:spLocks noGrp="1"/>
          </p:cNvSpPr>
          <p:nvPr>
            <p:ph type="title"/>
          </p:nvPr>
        </p:nvSpPr>
        <p:spPr/>
        <p:txBody>
          <a:bodyPr/>
          <a:lstStyle/>
          <a:p>
            <a:r>
              <a:rPr lang="tr-TR" dirty="0" smtClean="0"/>
              <a:t>Nitel Araştırma</a:t>
            </a:r>
            <a:endParaRPr lang="tr-TR" dirty="0"/>
          </a:p>
        </p:txBody>
      </p:sp>
    </p:spTree>
    <p:extLst>
      <p:ext uri="{BB962C8B-B14F-4D97-AF65-F5344CB8AC3E}">
        <p14:creationId xmlns:p14="http://schemas.microsoft.com/office/powerpoint/2010/main" val="920584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smtClean="0"/>
              <a:t>Nitel </a:t>
            </a:r>
            <a:r>
              <a:rPr lang="tr-TR" dirty="0"/>
              <a:t>araştırmaların, literatürde sık sık sözü edilen altı özelliği vardır: (1) doğal ortama duyarlılık, (2) araştırmacının katılımcı rolü, (3) bütüncül yaklaşım, (4) algıların ortaya konması, (5) araştırma deseninde esneklik, (6) tümevarıma dayalı analiz.</a:t>
            </a:r>
            <a:endParaRPr lang="tr-TR" dirty="0"/>
          </a:p>
        </p:txBody>
      </p:sp>
      <p:sp>
        <p:nvSpPr>
          <p:cNvPr id="3" name="Slayt Numarası Yer Tutucusu 2"/>
          <p:cNvSpPr>
            <a:spLocks noGrp="1"/>
          </p:cNvSpPr>
          <p:nvPr>
            <p:ph type="sldNum" sz="quarter" idx="12"/>
          </p:nvPr>
        </p:nvSpPr>
        <p:spPr/>
        <p:txBody>
          <a:bodyPr/>
          <a:lstStyle/>
          <a:p>
            <a:fld id="{F302176B-0E47-46AC-8F43-DAB4B8A37D06}" type="slidenum">
              <a:rPr lang="tr-TR" smtClean="0"/>
              <a:pPr/>
              <a:t>3</a:t>
            </a:fld>
            <a:endParaRPr lang="tr-TR" dirty="0"/>
          </a:p>
        </p:txBody>
      </p:sp>
      <p:sp>
        <p:nvSpPr>
          <p:cNvPr id="4" name="Unvan 3"/>
          <p:cNvSpPr>
            <a:spLocks noGrp="1"/>
          </p:cNvSpPr>
          <p:nvPr>
            <p:ph type="title"/>
          </p:nvPr>
        </p:nvSpPr>
        <p:spPr/>
        <p:txBody>
          <a:bodyPr/>
          <a:lstStyle/>
          <a:p>
            <a:r>
              <a:rPr lang="tr-TR" dirty="0" smtClean="0"/>
              <a:t>Nitel Araştırma</a:t>
            </a:r>
            <a:endParaRPr lang="tr-TR" dirty="0"/>
          </a:p>
        </p:txBody>
      </p:sp>
    </p:spTree>
    <p:extLst>
      <p:ext uri="{BB962C8B-B14F-4D97-AF65-F5344CB8AC3E}">
        <p14:creationId xmlns:p14="http://schemas.microsoft.com/office/powerpoint/2010/main" val="3461295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smtClean="0"/>
              <a:t>Nitel </a:t>
            </a:r>
            <a:r>
              <a:rPr lang="tr-TR" dirty="0"/>
              <a:t>araştırmaların, literatürde sık sık sözü edilen altı özelliği vardır: (1) doğal ortama duyarlılık, (2) araştırmacının katılımcı rolü, (3) bütüncül yaklaşım, (4) algıların ortaya konması, (5) araştırma deseninde esneklik, (6) tümevarıma dayalı analiz.</a:t>
            </a:r>
            <a:endParaRPr lang="tr-TR" dirty="0"/>
          </a:p>
        </p:txBody>
      </p:sp>
      <p:sp>
        <p:nvSpPr>
          <p:cNvPr id="3" name="Slayt Numarası Yer Tutucusu 2"/>
          <p:cNvSpPr>
            <a:spLocks noGrp="1"/>
          </p:cNvSpPr>
          <p:nvPr>
            <p:ph type="sldNum" sz="quarter" idx="12"/>
          </p:nvPr>
        </p:nvSpPr>
        <p:spPr/>
        <p:txBody>
          <a:bodyPr/>
          <a:lstStyle/>
          <a:p>
            <a:fld id="{F302176B-0E47-46AC-8F43-DAB4B8A37D06}" type="slidenum">
              <a:rPr lang="tr-TR" smtClean="0"/>
              <a:pPr/>
              <a:t>4</a:t>
            </a:fld>
            <a:endParaRPr lang="tr-TR" dirty="0"/>
          </a:p>
        </p:txBody>
      </p:sp>
      <p:sp>
        <p:nvSpPr>
          <p:cNvPr id="4" name="Unvan 3"/>
          <p:cNvSpPr>
            <a:spLocks noGrp="1"/>
          </p:cNvSpPr>
          <p:nvPr>
            <p:ph type="title"/>
          </p:nvPr>
        </p:nvSpPr>
        <p:spPr/>
        <p:txBody>
          <a:bodyPr/>
          <a:lstStyle/>
          <a:p>
            <a:r>
              <a:rPr lang="tr-TR" dirty="0" smtClean="0"/>
              <a:t>Nitel Araştırma</a:t>
            </a:r>
            <a:endParaRPr lang="tr-TR" dirty="0"/>
          </a:p>
        </p:txBody>
      </p:sp>
    </p:spTree>
    <p:extLst>
      <p:ext uri="{BB962C8B-B14F-4D97-AF65-F5344CB8AC3E}">
        <p14:creationId xmlns:p14="http://schemas.microsoft.com/office/powerpoint/2010/main" val="511759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smtClean="0"/>
              <a:t>Doğal </a:t>
            </a:r>
            <a:r>
              <a:rPr lang="tr-TR" dirty="0"/>
              <a:t>ortama duyarlılık: </a:t>
            </a:r>
            <a:endParaRPr lang="tr-TR" dirty="0" smtClean="0"/>
          </a:p>
          <a:p>
            <a:r>
              <a:rPr lang="tr-TR" dirty="0" smtClean="0"/>
              <a:t>Nitel </a:t>
            </a:r>
            <a:r>
              <a:rPr lang="tr-TR" dirty="0"/>
              <a:t>araştırmada, araştırmanın konusunu teşkil eden olgu ya da olay, içinde bulundukları doğal ortamda incelenmelidir (</a:t>
            </a:r>
            <a:r>
              <a:rPr lang="tr-TR" dirty="0" err="1"/>
              <a:t>Patton</a:t>
            </a:r>
            <a:r>
              <a:rPr lang="tr-TR" dirty="0"/>
              <a:t>, 1987). </a:t>
            </a:r>
            <a:endParaRPr lang="tr-TR" dirty="0" smtClean="0"/>
          </a:p>
          <a:p>
            <a:r>
              <a:rPr lang="tr-TR" dirty="0" smtClean="0"/>
              <a:t>Araştırmaya </a:t>
            </a:r>
            <a:r>
              <a:rPr lang="tr-TR" dirty="0"/>
              <a:t>dahil edilen olguların ya da değişkenlerin </a:t>
            </a:r>
            <a:r>
              <a:rPr lang="tr-TR" dirty="0" err="1"/>
              <a:t>manipule</a:t>
            </a:r>
            <a:r>
              <a:rPr lang="tr-TR" dirty="0"/>
              <a:t> edilmesi ve davranışların doğal sürecinden farklı bir ortama itilmesi söz konusu değildir. </a:t>
            </a:r>
            <a:endParaRPr lang="tr-TR" dirty="0" smtClean="0"/>
          </a:p>
        </p:txBody>
      </p:sp>
      <p:sp>
        <p:nvSpPr>
          <p:cNvPr id="3" name="Slayt Numarası Yer Tutucusu 2"/>
          <p:cNvSpPr>
            <a:spLocks noGrp="1"/>
          </p:cNvSpPr>
          <p:nvPr>
            <p:ph type="sldNum" sz="quarter" idx="12"/>
          </p:nvPr>
        </p:nvSpPr>
        <p:spPr/>
        <p:txBody>
          <a:bodyPr/>
          <a:lstStyle/>
          <a:p>
            <a:fld id="{F302176B-0E47-46AC-8F43-DAB4B8A37D06}" type="slidenum">
              <a:rPr lang="tr-TR" smtClean="0"/>
              <a:pPr/>
              <a:t>5</a:t>
            </a:fld>
            <a:endParaRPr lang="tr-TR" dirty="0"/>
          </a:p>
        </p:txBody>
      </p:sp>
      <p:sp>
        <p:nvSpPr>
          <p:cNvPr id="4" name="Unvan 3"/>
          <p:cNvSpPr>
            <a:spLocks noGrp="1"/>
          </p:cNvSpPr>
          <p:nvPr>
            <p:ph type="title"/>
          </p:nvPr>
        </p:nvSpPr>
        <p:spPr/>
        <p:txBody>
          <a:bodyPr/>
          <a:lstStyle/>
          <a:p>
            <a:r>
              <a:rPr lang="tr-TR" dirty="0" smtClean="0"/>
              <a:t>Doğal Ortama Duyarlılık</a:t>
            </a:r>
            <a:endParaRPr lang="tr-TR" dirty="0"/>
          </a:p>
        </p:txBody>
      </p:sp>
    </p:spTree>
    <p:extLst>
      <p:ext uri="{BB962C8B-B14F-4D97-AF65-F5344CB8AC3E}">
        <p14:creationId xmlns:p14="http://schemas.microsoft.com/office/powerpoint/2010/main" val="2663692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r>
              <a:rPr lang="tr-TR" dirty="0" smtClean="0"/>
              <a:t>Aksine</a:t>
            </a:r>
            <a:r>
              <a:rPr lang="tr-TR" dirty="0"/>
              <a:t>, olaylar mümkün olduğu ölçüde doğal ortamları içinde algılanmalı ve bu ortamlar içinde oluşan gerçekler araştırmanın bulgularına temel teşkil etmelidir (</a:t>
            </a:r>
            <a:r>
              <a:rPr lang="tr-TR" dirty="0" err="1"/>
              <a:t>Fetterman</a:t>
            </a:r>
            <a:r>
              <a:rPr lang="tr-TR" dirty="0"/>
              <a:t>, 1989). </a:t>
            </a:r>
            <a:endParaRPr lang="tr-TR" dirty="0" smtClean="0"/>
          </a:p>
          <a:p>
            <a:r>
              <a:rPr lang="tr-TR" dirty="0"/>
              <a:t>Çünkü, doğal ortamla </a:t>
            </a:r>
            <a:r>
              <a:rPr lang="tr-TR" dirty="0" err="1"/>
              <a:t>manipule</a:t>
            </a:r>
            <a:r>
              <a:rPr lang="tr-TR" dirty="0"/>
              <a:t> edilen ortam (deneysel ortam gibi) arasında önemli farklar vardır ve sosyal bilimler için doğal ortamda oluşan gerçekler daha anlamlıdır. Nitel araştırma doğal ortamda gerçekleşen insan davranışlarını anlamaya çalıştığı için araştırma amacıyla </a:t>
            </a:r>
            <a:r>
              <a:rPr lang="tr-TR" dirty="0" err="1"/>
              <a:t>manipule</a:t>
            </a:r>
            <a:r>
              <a:rPr lang="tr-TR" dirty="0"/>
              <a:t> edilen ortamların incelenmesi bir anlam taşımaz.</a:t>
            </a:r>
            <a:endParaRPr lang="tr-TR" dirty="0"/>
          </a:p>
        </p:txBody>
      </p:sp>
      <p:sp>
        <p:nvSpPr>
          <p:cNvPr id="3" name="Slayt Numarası Yer Tutucusu 2"/>
          <p:cNvSpPr>
            <a:spLocks noGrp="1"/>
          </p:cNvSpPr>
          <p:nvPr>
            <p:ph type="sldNum" sz="quarter" idx="12"/>
          </p:nvPr>
        </p:nvSpPr>
        <p:spPr/>
        <p:txBody>
          <a:bodyPr/>
          <a:lstStyle/>
          <a:p>
            <a:fld id="{F302176B-0E47-46AC-8F43-DAB4B8A37D06}" type="slidenum">
              <a:rPr lang="tr-TR" smtClean="0"/>
              <a:pPr/>
              <a:t>6</a:t>
            </a:fld>
            <a:endParaRPr lang="tr-TR" dirty="0"/>
          </a:p>
        </p:txBody>
      </p:sp>
      <p:sp>
        <p:nvSpPr>
          <p:cNvPr id="4" name="Unvan 3"/>
          <p:cNvSpPr>
            <a:spLocks noGrp="1"/>
          </p:cNvSpPr>
          <p:nvPr>
            <p:ph type="title"/>
          </p:nvPr>
        </p:nvSpPr>
        <p:spPr/>
        <p:txBody>
          <a:bodyPr/>
          <a:lstStyle/>
          <a:p>
            <a:r>
              <a:rPr lang="tr-TR" dirty="0" smtClean="0"/>
              <a:t>Doğal Ortama Duyarlılık</a:t>
            </a:r>
            <a:endParaRPr lang="tr-TR" dirty="0"/>
          </a:p>
        </p:txBody>
      </p:sp>
    </p:spTree>
    <p:extLst>
      <p:ext uri="{BB962C8B-B14F-4D97-AF65-F5344CB8AC3E}">
        <p14:creationId xmlns:p14="http://schemas.microsoft.com/office/powerpoint/2010/main" val="1015695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Nitel araştırmada </a:t>
            </a:r>
            <a:r>
              <a:rPr lang="tr-TR" dirty="0"/>
              <a:t>araştırmacının rolü nicel araştırmadakinden farklıdır. </a:t>
            </a:r>
            <a:endParaRPr lang="tr-TR" dirty="0" smtClean="0"/>
          </a:p>
          <a:p>
            <a:r>
              <a:rPr lang="tr-TR" dirty="0" smtClean="0"/>
              <a:t>Nitel </a:t>
            </a:r>
            <a:r>
              <a:rPr lang="tr-TR" dirty="0"/>
              <a:t>araştırmada araştırmacı, nicel araştırmada olduğu gibi sadece ‘belirli yöntemlere göre dışarıdan araştırma konusunu gözleyen ve bu konuya ilişkin bilgiler toplayan ve bu bilgileri sayısal analizlere tabi tutarak sunan kişi’ değildir. </a:t>
            </a:r>
            <a:endParaRPr lang="tr-TR" dirty="0"/>
          </a:p>
        </p:txBody>
      </p:sp>
      <p:sp>
        <p:nvSpPr>
          <p:cNvPr id="3" name="Slayt Numarası Yer Tutucusu 2"/>
          <p:cNvSpPr>
            <a:spLocks noGrp="1"/>
          </p:cNvSpPr>
          <p:nvPr>
            <p:ph type="sldNum" sz="quarter" idx="12"/>
          </p:nvPr>
        </p:nvSpPr>
        <p:spPr/>
        <p:txBody>
          <a:bodyPr/>
          <a:lstStyle/>
          <a:p>
            <a:fld id="{F302176B-0E47-46AC-8F43-DAB4B8A37D06}" type="slidenum">
              <a:rPr lang="tr-TR" smtClean="0"/>
              <a:pPr/>
              <a:t>7</a:t>
            </a:fld>
            <a:endParaRPr lang="tr-TR" dirty="0"/>
          </a:p>
        </p:txBody>
      </p:sp>
      <p:sp>
        <p:nvSpPr>
          <p:cNvPr id="4" name="Unvan 3"/>
          <p:cNvSpPr>
            <a:spLocks noGrp="1"/>
          </p:cNvSpPr>
          <p:nvPr>
            <p:ph type="title"/>
          </p:nvPr>
        </p:nvSpPr>
        <p:spPr/>
        <p:txBody>
          <a:bodyPr/>
          <a:lstStyle/>
          <a:p>
            <a:r>
              <a:rPr lang="tr-TR" dirty="0"/>
              <a:t>Araştırmacının </a:t>
            </a:r>
            <a:r>
              <a:rPr lang="tr-TR" dirty="0" smtClean="0"/>
              <a:t>Katılımcı Rolü</a:t>
            </a:r>
            <a:endParaRPr lang="tr-TR" dirty="0"/>
          </a:p>
        </p:txBody>
      </p:sp>
    </p:spTree>
    <p:extLst>
      <p:ext uri="{BB962C8B-B14F-4D97-AF65-F5344CB8AC3E}">
        <p14:creationId xmlns:p14="http://schemas.microsoft.com/office/powerpoint/2010/main" val="3052053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r>
              <a:rPr lang="tr-TR" dirty="0" smtClean="0"/>
              <a:t>Nitel </a:t>
            </a:r>
            <a:r>
              <a:rPr lang="tr-TR" dirty="0"/>
              <a:t>araştırmacı bizzat alanda zaman harcayan, deneklerle doğrudan görüşen </a:t>
            </a:r>
            <a:r>
              <a:rPr lang="tr-TR" dirty="0" smtClean="0"/>
              <a:t>ve gerektiğinde </a:t>
            </a:r>
            <a:r>
              <a:rPr lang="tr-TR" dirty="0"/>
              <a:t>deneklerin tecrübelerini yaşayan, alanda kazandığı perspektifi ve tecrübeleri toplanan bilgilerin analizinde kullanan kişidir. </a:t>
            </a:r>
            <a:endParaRPr lang="tr-TR" dirty="0" smtClean="0"/>
          </a:p>
          <a:p>
            <a:r>
              <a:rPr lang="tr-TR" dirty="0" smtClean="0"/>
              <a:t>Bilgi </a:t>
            </a:r>
            <a:r>
              <a:rPr lang="tr-TR" dirty="0"/>
              <a:t>kaynaklarına yakın olma, ilgili kişilerle konuşma, gözlemler yapma, ilgili dokümanları analiz etme ve araştırılan konuyu yakından tanıma ve anlama nitel araştırmada oldukça önemli bir yer tutar. </a:t>
            </a:r>
            <a:endParaRPr lang="tr-TR" dirty="0"/>
          </a:p>
        </p:txBody>
      </p:sp>
      <p:sp>
        <p:nvSpPr>
          <p:cNvPr id="3" name="Slayt Numarası Yer Tutucusu 2"/>
          <p:cNvSpPr>
            <a:spLocks noGrp="1"/>
          </p:cNvSpPr>
          <p:nvPr>
            <p:ph type="sldNum" sz="quarter" idx="12"/>
          </p:nvPr>
        </p:nvSpPr>
        <p:spPr/>
        <p:txBody>
          <a:bodyPr/>
          <a:lstStyle/>
          <a:p>
            <a:fld id="{F302176B-0E47-46AC-8F43-DAB4B8A37D06}" type="slidenum">
              <a:rPr lang="tr-TR" smtClean="0"/>
              <a:pPr/>
              <a:t>8</a:t>
            </a:fld>
            <a:endParaRPr lang="tr-TR" dirty="0"/>
          </a:p>
        </p:txBody>
      </p:sp>
      <p:sp>
        <p:nvSpPr>
          <p:cNvPr id="4" name="Unvan 3"/>
          <p:cNvSpPr>
            <a:spLocks noGrp="1"/>
          </p:cNvSpPr>
          <p:nvPr>
            <p:ph type="title"/>
          </p:nvPr>
        </p:nvSpPr>
        <p:spPr/>
        <p:txBody>
          <a:bodyPr/>
          <a:lstStyle/>
          <a:p>
            <a:r>
              <a:rPr lang="tr-TR" dirty="0"/>
              <a:t>Araştırmacının </a:t>
            </a:r>
            <a:r>
              <a:rPr lang="tr-TR" dirty="0" smtClean="0"/>
              <a:t>Katılımcı Rolü</a:t>
            </a:r>
            <a:endParaRPr lang="tr-TR" dirty="0"/>
          </a:p>
        </p:txBody>
      </p:sp>
    </p:spTree>
    <p:extLst>
      <p:ext uri="{BB962C8B-B14F-4D97-AF65-F5344CB8AC3E}">
        <p14:creationId xmlns:p14="http://schemas.microsoft.com/office/powerpoint/2010/main" val="3064864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85000" lnSpcReduction="20000"/>
          </a:bodyPr>
          <a:lstStyle/>
          <a:p>
            <a:r>
              <a:rPr lang="tr-TR" dirty="0"/>
              <a:t>Şimşek, H. (1997) 21. Yüzyılın eşiğinde </a:t>
            </a:r>
            <a:r>
              <a:rPr lang="tr-TR" dirty="0" err="1"/>
              <a:t>paradigmalarsavaşı</a:t>
            </a:r>
            <a:r>
              <a:rPr lang="tr-TR" dirty="0"/>
              <a:t>: Kaostaki Türkiye, İstanbul: Sistem Yayıncılık, s. 142-158</a:t>
            </a:r>
            <a:r>
              <a:rPr lang="tr-TR" dirty="0" smtClean="0"/>
              <a:t>.</a:t>
            </a:r>
          </a:p>
          <a:p>
            <a:r>
              <a:rPr lang="tr-TR" dirty="0" err="1"/>
              <a:t>LeCompte</a:t>
            </a:r>
            <a:r>
              <a:rPr lang="tr-TR" dirty="0"/>
              <a:t>, M.D. </a:t>
            </a:r>
            <a:r>
              <a:rPr lang="tr-TR" dirty="0" err="1"/>
              <a:t>and</a:t>
            </a:r>
            <a:r>
              <a:rPr lang="tr-TR" dirty="0"/>
              <a:t> </a:t>
            </a:r>
            <a:r>
              <a:rPr lang="tr-TR" dirty="0" err="1"/>
              <a:t>Goetz</a:t>
            </a:r>
            <a:r>
              <a:rPr lang="tr-TR" dirty="0"/>
              <a:t>, J. P. (1984) “</a:t>
            </a:r>
            <a:r>
              <a:rPr lang="tr-TR" dirty="0" err="1"/>
              <a:t>Ethnographic</a:t>
            </a:r>
            <a:r>
              <a:rPr lang="tr-TR" dirty="0"/>
              <a:t> data </a:t>
            </a:r>
            <a:r>
              <a:rPr lang="tr-TR" dirty="0" err="1"/>
              <a:t>collection</a:t>
            </a:r>
            <a:r>
              <a:rPr lang="tr-TR" dirty="0"/>
              <a:t> in </a:t>
            </a:r>
            <a:r>
              <a:rPr lang="tr-TR" dirty="0" err="1"/>
              <a:t>evaluation</a:t>
            </a:r>
            <a:r>
              <a:rPr lang="tr-TR" dirty="0"/>
              <a:t> </a:t>
            </a:r>
            <a:r>
              <a:rPr lang="tr-TR" dirty="0" err="1"/>
              <a:t>research</a:t>
            </a:r>
            <a:r>
              <a:rPr lang="tr-TR" dirty="0"/>
              <a:t>” in D.M. </a:t>
            </a:r>
            <a:r>
              <a:rPr lang="tr-TR" dirty="0" err="1"/>
              <a:t>Fetterman</a:t>
            </a:r>
            <a:r>
              <a:rPr lang="tr-TR" dirty="0"/>
              <a:t> (Ed.), </a:t>
            </a:r>
            <a:r>
              <a:rPr lang="tr-TR" dirty="0" err="1"/>
              <a:t>Ethnographyin</a:t>
            </a:r>
            <a:r>
              <a:rPr lang="tr-TR" dirty="0"/>
              <a:t> </a:t>
            </a:r>
            <a:r>
              <a:rPr lang="tr-TR" dirty="0" err="1"/>
              <a:t>educational</a:t>
            </a:r>
            <a:r>
              <a:rPr lang="tr-TR" dirty="0"/>
              <a:t> </a:t>
            </a:r>
            <a:r>
              <a:rPr lang="tr-TR" dirty="0" err="1"/>
              <a:t>evaluation</a:t>
            </a:r>
            <a:r>
              <a:rPr lang="tr-TR" dirty="0"/>
              <a:t>, Beverly </a:t>
            </a:r>
            <a:r>
              <a:rPr lang="tr-TR" dirty="0" err="1"/>
              <a:t>Hills</a:t>
            </a:r>
            <a:r>
              <a:rPr lang="tr-TR" dirty="0"/>
              <a:t>, CA: </a:t>
            </a:r>
            <a:r>
              <a:rPr lang="tr-TR" dirty="0" err="1"/>
              <a:t>Sage</a:t>
            </a:r>
            <a:r>
              <a:rPr lang="tr-TR" dirty="0" smtClean="0"/>
              <a:t>.</a:t>
            </a:r>
          </a:p>
          <a:p>
            <a:r>
              <a:rPr lang="tr-TR" dirty="0"/>
              <a:t>Yıldırım, A. (1999). Nitel araştırma yöntemlerinin temel özellikleri ve eğitim araştırmalarındaki yeri ve önemi. </a:t>
            </a:r>
            <a:r>
              <a:rPr lang="tr-TR" i="1" dirty="0"/>
              <a:t>Eğitim ve Bilim</a:t>
            </a:r>
            <a:r>
              <a:rPr lang="tr-TR" dirty="0"/>
              <a:t>, </a:t>
            </a:r>
            <a:r>
              <a:rPr lang="tr-TR" i="1" dirty="0"/>
              <a:t>23</a:t>
            </a:r>
            <a:r>
              <a:rPr lang="tr-TR" dirty="0"/>
              <a:t>(112</a:t>
            </a:r>
            <a:r>
              <a:rPr lang="tr-TR" dirty="0" smtClean="0"/>
              <a:t>).</a:t>
            </a:r>
          </a:p>
          <a:p>
            <a:r>
              <a:rPr lang="en-US" dirty="0" err="1"/>
              <a:t>Fetterman</a:t>
            </a:r>
            <a:r>
              <a:rPr lang="en-US" dirty="0"/>
              <a:t>, D. M. (1989) Ethnography: Step by </a:t>
            </a:r>
            <a:r>
              <a:rPr lang="en-US" dirty="0" err="1"/>
              <a:t>step,Newbury</a:t>
            </a:r>
            <a:r>
              <a:rPr lang="en-US" dirty="0"/>
              <a:t> Park, CA: Sage</a:t>
            </a:r>
            <a:r>
              <a:rPr lang="en-US" dirty="0" smtClean="0"/>
              <a:t>.</a:t>
            </a:r>
            <a:endParaRPr lang="tr-TR" dirty="0" smtClean="0"/>
          </a:p>
          <a:p>
            <a:r>
              <a:rPr lang="en-US" dirty="0"/>
              <a:t>Patton, M.Q. (1987) How to use qualitative methods </a:t>
            </a:r>
            <a:r>
              <a:rPr lang="en-US" dirty="0" err="1"/>
              <a:t>inevaluation</a:t>
            </a:r>
            <a:r>
              <a:rPr lang="en-US"/>
              <a:t>, Newbury Park, CA: Sage</a:t>
            </a:r>
            <a:endParaRPr lang="tr-TR" dirty="0"/>
          </a:p>
        </p:txBody>
      </p:sp>
      <p:sp>
        <p:nvSpPr>
          <p:cNvPr id="3" name="Slayt Numarası Yer Tutucusu 2"/>
          <p:cNvSpPr>
            <a:spLocks noGrp="1"/>
          </p:cNvSpPr>
          <p:nvPr>
            <p:ph type="sldNum" sz="quarter" idx="12"/>
          </p:nvPr>
        </p:nvSpPr>
        <p:spPr/>
        <p:txBody>
          <a:bodyPr/>
          <a:lstStyle/>
          <a:p>
            <a:fld id="{F302176B-0E47-46AC-8F43-DAB4B8A37D06}" type="slidenum">
              <a:rPr lang="tr-TR" smtClean="0"/>
              <a:pPr/>
              <a:t>9</a:t>
            </a:fld>
            <a:endParaRPr lang="tr-TR" dirty="0"/>
          </a:p>
        </p:txBody>
      </p:sp>
      <p:sp>
        <p:nvSpPr>
          <p:cNvPr id="4" name="Unvan 3"/>
          <p:cNvSpPr>
            <a:spLocks noGrp="1"/>
          </p:cNvSpPr>
          <p:nvPr>
            <p:ph type="title"/>
          </p:nvPr>
        </p:nvSpPr>
        <p:spPr/>
        <p:txBody>
          <a:bodyPr/>
          <a:lstStyle/>
          <a:p>
            <a:r>
              <a:rPr lang="tr-TR" dirty="0" smtClean="0"/>
              <a:t>KAYNAKÇA</a:t>
            </a:r>
            <a:endParaRPr lang="tr-TR" dirty="0"/>
          </a:p>
        </p:txBody>
      </p:sp>
    </p:spTree>
    <p:extLst>
      <p:ext uri="{BB962C8B-B14F-4D97-AF65-F5344CB8AC3E}">
        <p14:creationId xmlns:p14="http://schemas.microsoft.com/office/powerpoint/2010/main" val="11539329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0</TotalTime>
  <Words>517</Words>
  <Application>Microsoft Office PowerPoint</Application>
  <PresentationFormat>Ekran Gösterisi (4:3)</PresentationFormat>
  <Paragraphs>37</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Calibri</vt:lpstr>
      <vt:lpstr>Candara</vt:lpstr>
      <vt:lpstr>Symbol</vt:lpstr>
      <vt:lpstr>Dalga Biçimi</vt:lpstr>
      <vt:lpstr>PowerPoint Sunusu</vt:lpstr>
      <vt:lpstr>Nitel Araştırma</vt:lpstr>
      <vt:lpstr>Nitel Araştırma</vt:lpstr>
      <vt:lpstr>Nitel Araştırma</vt:lpstr>
      <vt:lpstr>Doğal Ortama Duyarlılık</vt:lpstr>
      <vt:lpstr>Doğal Ortama Duyarlılık</vt:lpstr>
      <vt:lpstr>Araştırmacının Katılımcı Rolü</vt:lpstr>
      <vt:lpstr>Araştırmacının Katılımcı Rolü</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2017-10-13T08:07:21Z</dcterms:created>
  <dcterms:modified xsi:type="dcterms:W3CDTF">2020-05-11T20:19:21Z</dcterms:modified>
</cp:coreProperties>
</file>