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58" r:id="rId5"/>
    <p:sldId id="259" r:id="rId6"/>
    <p:sldId id="260" r:id="rId7"/>
    <p:sldId id="261" r:id="rId8"/>
    <p:sldId id="262"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977D7CC-CE33-473C-9693-C01C8C4056A8}"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912A9B-2B12-42C6-92EF-93D6657E50ED}" type="slidenum">
              <a:rPr lang="tr-TR" smtClean="0"/>
              <a:t>‹#›</a:t>
            </a:fld>
            <a:endParaRPr lang="tr-TR"/>
          </a:p>
        </p:txBody>
      </p:sp>
    </p:spTree>
    <p:extLst>
      <p:ext uri="{BB962C8B-B14F-4D97-AF65-F5344CB8AC3E}">
        <p14:creationId xmlns:p14="http://schemas.microsoft.com/office/powerpoint/2010/main" val="2856449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977D7CC-CE33-473C-9693-C01C8C4056A8}"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912A9B-2B12-42C6-92EF-93D6657E50ED}" type="slidenum">
              <a:rPr lang="tr-TR" smtClean="0"/>
              <a:t>‹#›</a:t>
            </a:fld>
            <a:endParaRPr lang="tr-TR"/>
          </a:p>
        </p:txBody>
      </p:sp>
    </p:spTree>
    <p:extLst>
      <p:ext uri="{BB962C8B-B14F-4D97-AF65-F5344CB8AC3E}">
        <p14:creationId xmlns:p14="http://schemas.microsoft.com/office/powerpoint/2010/main" val="487503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977D7CC-CE33-473C-9693-C01C8C4056A8}"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912A9B-2B12-42C6-92EF-93D6657E50ED}"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684711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977D7CC-CE33-473C-9693-C01C8C4056A8}"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912A9B-2B12-42C6-92EF-93D6657E50ED}" type="slidenum">
              <a:rPr lang="tr-TR" smtClean="0"/>
              <a:t>‹#›</a:t>
            </a:fld>
            <a:endParaRPr lang="tr-TR"/>
          </a:p>
        </p:txBody>
      </p:sp>
    </p:spTree>
    <p:extLst>
      <p:ext uri="{BB962C8B-B14F-4D97-AF65-F5344CB8AC3E}">
        <p14:creationId xmlns:p14="http://schemas.microsoft.com/office/powerpoint/2010/main" val="22068713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977D7CC-CE33-473C-9693-C01C8C4056A8}"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912A9B-2B12-42C6-92EF-93D6657E50ED}"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447020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977D7CC-CE33-473C-9693-C01C8C4056A8}"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912A9B-2B12-42C6-92EF-93D6657E50ED}" type="slidenum">
              <a:rPr lang="tr-TR" smtClean="0"/>
              <a:t>‹#›</a:t>
            </a:fld>
            <a:endParaRPr lang="tr-TR"/>
          </a:p>
        </p:txBody>
      </p:sp>
    </p:spTree>
    <p:extLst>
      <p:ext uri="{BB962C8B-B14F-4D97-AF65-F5344CB8AC3E}">
        <p14:creationId xmlns:p14="http://schemas.microsoft.com/office/powerpoint/2010/main" val="19303043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77D7CC-CE33-473C-9693-C01C8C4056A8}"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912A9B-2B12-42C6-92EF-93D6657E50ED}" type="slidenum">
              <a:rPr lang="tr-TR" smtClean="0"/>
              <a:t>‹#›</a:t>
            </a:fld>
            <a:endParaRPr lang="tr-TR"/>
          </a:p>
        </p:txBody>
      </p:sp>
    </p:spTree>
    <p:extLst>
      <p:ext uri="{BB962C8B-B14F-4D97-AF65-F5344CB8AC3E}">
        <p14:creationId xmlns:p14="http://schemas.microsoft.com/office/powerpoint/2010/main" val="30226870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77D7CC-CE33-473C-9693-C01C8C4056A8}"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912A9B-2B12-42C6-92EF-93D6657E50ED}" type="slidenum">
              <a:rPr lang="tr-TR" smtClean="0"/>
              <a:t>‹#›</a:t>
            </a:fld>
            <a:endParaRPr lang="tr-TR"/>
          </a:p>
        </p:txBody>
      </p:sp>
    </p:spTree>
    <p:extLst>
      <p:ext uri="{BB962C8B-B14F-4D97-AF65-F5344CB8AC3E}">
        <p14:creationId xmlns:p14="http://schemas.microsoft.com/office/powerpoint/2010/main" val="879492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77D7CC-CE33-473C-9693-C01C8C4056A8}"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912A9B-2B12-42C6-92EF-93D6657E50ED}" type="slidenum">
              <a:rPr lang="tr-TR" smtClean="0"/>
              <a:t>‹#›</a:t>
            </a:fld>
            <a:endParaRPr lang="tr-TR"/>
          </a:p>
        </p:txBody>
      </p:sp>
    </p:spTree>
    <p:extLst>
      <p:ext uri="{BB962C8B-B14F-4D97-AF65-F5344CB8AC3E}">
        <p14:creationId xmlns:p14="http://schemas.microsoft.com/office/powerpoint/2010/main" val="2057168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977D7CC-CE33-473C-9693-C01C8C4056A8}"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912A9B-2B12-42C6-92EF-93D6657E50ED}" type="slidenum">
              <a:rPr lang="tr-TR" smtClean="0"/>
              <a:t>‹#›</a:t>
            </a:fld>
            <a:endParaRPr lang="tr-TR"/>
          </a:p>
        </p:txBody>
      </p:sp>
    </p:spTree>
    <p:extLst>
      <p:ext uri="{BB962C8B-B14F-4D97-AF65-F5344CB8AC3E}">
        <p14:creationId xmlns:p14="http://schemas.microsoft.com/office/powerpoint/2010/main" val="3101822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977D7CC-CE33-473C-9693-C01C8C4056A8}" type="datetimeFigureOut">
              <a:rPr lang="tr-TR" smtClean="0"/>
              <a:t>5.04.2018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5912A9B-2B12-42C6-92EF-93D6657E50ED}" type="slidenum">
              <a:rPr lang="tr-TR" smtClean="0"/>
              <a:t>‹#›</a:t>
            </a:fld>
            <a:endParaRPr lang="tr-TR"/>
          </a:p>
        </p:txBody>
      </p:sp>
    </p:spTree>
    <p:extLst>
      <p:ext uri="{BB962C8B-B14F-4D97-AF65-F5344CB8AC3E}">
        <p14:creationId xmlns:p14="http://schemas.microsoft.com/office/powerpoint/2010/main" val="1447143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977D7CC-CE33-473C-9693-C01C8C4056A8}" type="datetimeFigureOut">
              <a:rPr lang="tr-TR" smtClean="0"/>
              <a:t>5.04.2018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5912A9B-2B12-42C6-92EF-93D6657E50ED}" type="slidenum">
              <a:rPr lang="tr-TR" smtClean="0"/>
              <a:t>‹#›</a:t>
            </a:fld>
            <a:endParaRPr lang="tr-TR"/>
          </a:p>
        </p:txBody>
      </p:sp>
    </p:spTree>
    <p:extLst>
      <p:ext uri="{BB962C8B-B14F-4D97-AF65-F5344CB8AC3E}">
        <p14:creationId xmlns:p14="http://schemas.microsoft.com/office/powerpoint/2010/main" val="1046502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977D7CC-CE33-473C-9693-C01C8C4056A8}" type="datetimeFigureOut">
              <a:rPr lang="tr-TR" smtClean="0"/>
              <a:t>5.04.2018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5912A9B-2B12-42C6-92EF-93D6657E50ED}" type="slidenum">
              <a:rPr lang="tr-TR" smtClean="0"/>
              <a:t>‹#›</a:t>
            </a:fld>
            <a:endParaRPr lang="tr-TR"/>
          </a:p>
        </p:txBody>
      </p:sp>
    </p:spTree>
    <p:extLst>
      <p:ext uri="{BB962C8B-B14F-4D97-AF65-F5344CB8AC3E}">
        <p14:creationId xmlns:p14="http://schemas.microsoft.com/office/powerpoint/2010/main" val="3551574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7D7CC-CE33-473C-9693-C01C8C4056A8}" type="datetimeFigureOut">
              <a:rPr lang="tr-TR" smtClean="0"/>
              <a:t>5.04.2018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5912A9B-2B12-42C6-92EF-93D6657E50ED}" type="slidenum">
              <a:rPr lang="tr-TR" smtClean="0"/>
              <a:t>‹#›</a:t>
            </a:fld>
            <a:endParaRPr lang="tr-TR"/>
          </a:p>
        </p:txBody>
      </p:sp>
    </p:spTree>
    <p:extLst>
      <p:ext uri="{BB962C8B-B14F-4D97-AF65-F5344CB8AC3E}">
        <p14:creationId xmlns:p14="http://schemas.microsoft.com/office/powerpoint/2010/main" val="3878874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977D7CC-CE33-473C-9693-C01C8C4056A8}" type="datetimeFigureOut">
              <a:rPr lang="tr-TR" smtClean="0"/>
              <a:t>5.04.2018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5912A9B-2B12-42C6-92EF-93D6657E50ED}" type="slidenum">
              <a:rPr lang="tr-TR" smtClean="0"/>
              <a:t>‹#›</a:t>
            </a:fld>
            <a:endParaRPr lang="tr-TR"/>
          </a:p>
        </p:txBody>
      </p:sp>
    </p:spTree>
    <p:extLst>
      <p:ext uri="{BB962C8B-B14F-4D97-AF65-F5344CB8AC3E}">
        <p14:creationId xmlns:p14="http://schemas.microsoft.com/office/powerpoint/2010/main" val="2365675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977D7CC-CE33-473C-9693-C01C8C4056A8}" type="datetimeFigureOut">
              <a:rPr lang="tr-TR" smtClean="0"/>
              <a:t>5.04.2018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5912A9B-2B12-42C6-92EF-93D6657E50ED}" type="slidenum">
              <a:rPr lang="tr-TR" smtClean="0"/>
              <a:t>‹#›</a:t>
            </a:fld>
            <a:endParaRPr lang="tr-TR"/>
          </a:p>
        </p:txBody>
      </p:sp>
    </p:spTree>
    <p:extLst>
      <p:ext uri="{BB962C8B-B14F-4D97-AF65-F5344CB8AC3E}">
        <p14:creationId xmlns:p14="http://schemas.microsoft.com/office/powerpoint/2010/main" val="3715503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977D7CC-CE33-473C-9693-C01C8C4056A8}" type="datetimeFigureOut">
              <a:rPr lang="tr-TR" smtClean="0"/>
              <a:t>5.04.2018</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5912A9B-2B12-42C6-92EF-93D6657E50ED}" type="slidenum">
              <a:rPr lang="tr-TR" smtClean="0"/>
              <a:t>‹#›</a:t>
            </a:fld>
            <a:endParaRPr lang="tr-TR"/>
          </a:p>
        </p:txBody>
      </p:sp>
    </p:spTree>
    <p:extLst>
      <p:ext uri="{BB962C8B-B14F-4D97-AF65-F5344CB8AC3E}">
        <p14:creationId xmlns:p14="http://schemas.microsoft.com/office/powerpoint/2010/main" val="34261043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p:cNvSpPr>
          <p:nvPr/>
        </p:nvSpPr>
        <p:spPr bwMode="auto">
          <a:xfrm>
            <a:off x="1703389" y="357188"/>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Meyve (Kapsül) ve Tohum</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20483" name="Line 3"/>
          <p:cNvSpPr>
            <a:spLocks noChangeShapeType="1"/>
          </p:cNvSpPr>
          <p:nvPr/>
        </p:nvSpPr>
        <p:spPr bwMode="auto">
          <a:xfrm>
            <a:off x="1847851" y="860425"/>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pic>
        <p:nvPicPr>
          <p:cNvPr id="125970" name="Picture 18" descr="nicotiana_tabacum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1189" y="1166814"/>
            <a:ext cx="3552825" cy="4714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25971" name="Picture 19" descr="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1" y="3898901"/>
            <a:ext cx="3821113" cy="24114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8" name="Rectangle 7"/>
          <p:cNvSpPr>
            <a:spLocks noChangeArrowheads="1"/>
          </p:cNvSpPr>
          <p:nvPr/>
        </p:nvSpPr>
        <p:spPr bwMode="auto">
          <a:xfrm>
            <a:off x="5453064" y="1109664"/>
            <a:ext cx="4929187" cy="2662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spcAft>
                <a:spcPts val="600"/>
              </a:spcAft>
              <a:buNone/>
            </a:pPr>
            <a:r>
              <a:rPr lang="tr-TR" altLang="tr-TR" sz="1800">
                <a:latin typeface="Comic Sans MS" panose="030F0702030302020204" pitchFamily="66" charset="0"/>
              </a:rPr>
              <a:t>Tütün meyvelerine </a:t>
            </a:r>
            <a:r>
              <a:rPr lang="tr-TR" altLang="tr-TR" sz="1800" b="1">
                <a:latin typeface="Comic Sans MS" panose="030F0702030302020204" pitchFamily="66" charset="0"/>
              </a:rPr>
              <a:t>Kapsül</a:t>
            </a:r>
            <a:r>
              <a:rPr lang="tr-TR" altLang="tr-TR" sz="1800">
                <a:latin typeface="Comic Sans MS" panose="030F0702030302020204" pitchFamily="66" charset="0"/>
              </a:rPr>
              <a:t> denir. Kapsül şekli ve büyüklüğü de kalıtsal olmakla beraber, ekolojik şartlara da bağlıdır.</a:t>
            </a:r>
          </a:p>
          <a:p>
            <a:pPr algn="just">
              <a:spcBef>
                <a:spcPct val="0"/>
              </a:spcBef>
              <a:spcAft>
                <a:spcPts val="600"/>
              </a:spcAft>
              <a:buNone/>
            </a:pPr>
            <a:r>
              <a:rPr lang="tr-TR" altLang="tr-TR" sz="1800">
                <a:latin typeface="Comic Sans MS" panose="030F0702030302020204" pitchFamily="66" charset="0"/>
              </a:rPr>
              <a:t>Tütün kapsülleri küre, silindirik veya basık küre şekilli olabilir. Kapsül uçları genelde sivridir. Kapsüllerin enine çapları (a), dikine çapları (b) kabul edilirse, a/b oranı 1'e eşit olanlar küre, 1'den küçükse silindirik ve 1'den büyükse basık küre şekillidir.</a:t>
            </a:r>
          </a:p>
        </p:txBody>
      </p:sp>
    </p:spTree>
    <p:extLst>
      <p:ext uri="{BB962C8B-B14F-4D97-AF65-F5344CB8AC3E}">
        <p14:creationId xmlns:p14="http://schemas.microsoft.com/office/powerpoint/2010/main" val="3636007362"/>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25970"/>
                                        </p:tgtEl>
                                        <p:attrNameLst>
                                          <p:attrName>style.visibility</p:attrName>
                                        </p:attrNameLst>
                                      </p:cBhvr>
                                      <p:to>
                                        <p:strVal val="visible"/>
                                      </p:to>
                                    </p:set>
                                    <p:animEffect transition="in" filter="box(out)">
                                      <p:cBhvr>
                                        <p:cTn id="7" dur="500"/>
                                        <p:tgtEl>
                                          <p:spTgt spid="125970"/>
                                        </p:tgtEl>
                                      </p:cBhvr>
                                    </p:animEffect>
                                  </p:childTnLst>
                                </p:cTn>
                              </p:par>
                              <p:par>
                                <p:cTn id="8" presetID="4" presetClass="entr" presetSubtype="32" fill="hold"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box(out)">
                                      <p:cBhvr>
                                        <p:cTn id="10" dur="500"/>
                                        <p:tgtEl>
                                          <p:spTgt spid="8">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32" fill="hold"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Effect transition="in" filter="box(out)">
                                      <p:cBhvr>
                                        <p:cTn id="15" dur="500"/>
                                        <p:tgtEl>
                                          <p:spTgt spid="8">
                                            <p:txEl>
                                              <p:pRg st="1" end="1"/>
                                            </p:txEl>
                                          </p:spTgt>
                                        </p:tgtEl>
                                      </p:cBhvr>
                                    </p:animEffect>
                                  </p:childTnLst>
                                </p:cTn>
                              </p:par>
                              <p:par>
                                <p:cTn id="16" presetID="4" presetClass="entr" presetSubtype="32" fill="hold" nodeType="withEffect">
                                  <p:stCondLst>
                                    <p:cond delay="0"/>
                                  </p:stCondLst>
                                  <p:childTnLst>
                                    <p:set>
                                      <p:cBhvr>
                                        <p:cTn id="17" dur="1" fill="hold">
                                          <p:stCondLst>
                                            <p:cond delay="0"/>
                                          </p:stCondLst>
                                        </p:cTn>
                                        <p:tgtEl>
                                          <p:spTgt spid="125971"/>
                                        </p:tgtEl>
                                        <p:attrNameLst>
                                          <p:attrName>style.visibility</p:attrName>
                                        </p:attrNameLst>
                                      </p:cBhvr>
                                      <p:to>
                                        <p:strVal val="visible"/>
                                      </p:to>
                                    </p:set>
                                    <p:animEffect transition="in" filter="box(out)">
                                      <p:cBhvr>
                                        <p:cTn id="18" dur="500"/>
                                        <p:tgtEl>
                                          <p:spTgt spid="1259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p:cNvSpPr>
          <p:nvPr/>
        </p:nvSpPr>
        <p:spPr bwMode="auto">
          <a:xfrm>
            <a:off x="1703389" y="357188"/>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Meyve (Kapsül) ve Tohum</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21507" name="Line 3"/>
          <p:cNvSpPr>
            <a:spLocks noChangeShapeType="1"/>
          </p:cNvSpPr>
          <p:nvPr/>
        </p:nvSpPr>
        <p:spPr bwMode="auto">
          <a:xfrm>
            <a:off x="1847851" y="860425"/>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pic>
        <p:nvPicPr>
          <p:cNvPr id="21508" name="Picture 18" descr="nicotiana_tabacum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1189" y="1166814"/>
            <a:ext cx="3552825" cy="4714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8" name="Rectangle 7"/>
          <p:cNvSpPr>
            <a:spLocks noChangeArrowheads="1"/>
          </p:cNvSpPr>
          <p:nvPr/>
        </p:nvSpPr>
        <p:spPr bwMode="auto">
          <a:xfrm>
            <a:off x="5487989" y="1851784"/>
            <a:ext cx="4929187" cy="2385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spcAft>
                <a:spcPts val="600"/>
              </a:spcAft>
              <a:buNone/>
            </a:pPr>
            <a:r>
              <a:rPr lang="tr-TR" altLang="tr-TR" sz="1800" dirty="0">
                <a:latin typeface="Comic Sans MS" panose="030F0702030302020204" pitchFamily="66" charset="0"/>
              </a:rPr>
              <a:t>Tohumlar, tütün kapsüllerinin içinde bulunan plasenta zarı (yalancı meyve zarı) üzerinde oluşurlar. Tütün tohumları böbrek şeklinde olup, son derece küçüktür.</a:t>
            </a:r>
          </a:p>
          <a:p>
            <a:pPr algn="just">
              <a:spcBef>
                <a:spcPct val="0"/>
              </a:spcBef>
              <a:spcAft>
                <a:spcPts val="600"/>
              </a:spcAft>
              <a:buNone/>
            </a:pPr>
            <a:r>
              <a:rPr lang="tr-TR" altLang="tr-TR" sz="1800" dirty="0">
                <a:latin typeface="Comic Sans MS" panose="030F0702030302020204" pitchFamily="66" charset="0"/>
              </a:rPr>
              <a:t>Tütün tohumlarının bin dane ağırlığı 0.07 ile 0.09 g arasında değişmektedir. Diğer bir ifade ile 12-15 bin adet tütün tohumu 1 g gelmektedir</a:t>
            </a:r>
            <a:r>
              <a:rPr lang="tr-TR" altLang="tr-TR" sz="1800" dirty="0" smtClean="0">
                <a:latin typeface="Comic Sans MS" panose="030F0702030302020204" pitchFamily="66" charset="0"/>
              </a:rPr>
              <a:t>.</a:t>
            </a:r>
            <a:endParaRPr lang="tr-TR" altLang="tr-TR" sz="1800" dirty="0">
              <a:latin typeface="Comic Sans MS" panose="030F0702030302020204" pitchFamily="66" charset="0"/>
            </a:endParaRPr>
          </a:p>
        </p:txBody>
      </p:sp>
    </p:spTree>
    <p:extLst>
      <p:ext uri="{BB962C8B-B14F-4D97-AF65-F5344CB8AC3E}">
        <p14:creationId xmlns:p14="http://schemas.microsoft.com/office/powerpoint/2010/main" val="3024115004"/>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ox(out)">
                                      <p:cBhvr>
                                        <p:cTn id="7" dur="500"/>
                                        <p:tgtEl>
                                          <p:spTgt spid="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ox(out)">
                                      <p:cBhvr>
                                        <p:cTn id="12"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8600" y="320040"/>
            <a:ext cx="2267122" cy="2949102"/>
          </a:xfrm>
          <a:prstGeom prst="rect">
            <a:avLst/>
          </a:prstGeom>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04267" y="159196"/>
            <a:ext cx="4649194" cy="4060296"/>
          </a:xfrm>
          <a:prstGeom prst="rect">
            <a:avLst/>
          </a:prstGeom>
        </p:spPr>
      </p:pic>
      <p:pic>
        <p:nvPicPr>
          <p:cNvPr id="6" name="Resim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36139" y="4104033"/>
            <a:ext cx="5642841" cy="2190750"/>
          </a:xfrm>
          <a:prstGeom prst="rect">
            <a:avLst/>
          </a:prstGeom>
        </p:spPr>
      </p:pic>
      <p:sp>
        <p:nvSpPr>
          <p:cNvPr id="2" name="Dikdörtgen 1"/>
          <p:cNvSpPr/>
          <p:nvPr/>
        </p:nvSpPr>
        <p:spPr>
          <a:xfrm>
            <a:off x="3048000" y="1266014"/>
            <a:ext cx="4030980" cy="1015663"/>
          </a:xfrm>
          <a:prstGeom prst="rect">
            <a:avLst/>
          </a:prstGeom>
        </p:spPr>
        <p:txBody>
          <a:bodyPr wrap="square">
            <a:spAutoFit/>
          </a:bodyPr>
          <a:lstStyle/>
          <a:p>
            <a:pPr algn="just">
              <a:spcBef>
                <a:spcPct val="0"/>
              </a:spcBef>
              <a:spcAft>
                <a:spcPts val="600"/>
              </a:spcAft>
              <a:buNone/>
            </a:pPr>
            <a:r>
              <a:rPr lang="tr-TR" altLang="tr-TR" sz="2000" b="1" u="sng" dirty="0">
                <a:latin typeface="Comic Sans MS" panose="030F0702030302020204" pitchFamily="66" charset="0"/>
              </a:rPr>
              <a:t>Tütün tohumları kahverengiden siyaha kadar değişen bir renk varyasyonu gösterirler.</a:t>
            </a:r>
            <a:endParaRPr lang="tr-TR" altLang="tr-TR" sz="2000" b="1" u="sng" dirty="0">
              <a:latin typeface="Comic Sans MS" panose="030F0702030302020204" pitchFamily="66" charset="0"/>
            </a:endParaRPr>
          </a:p>
        </p:txBody>
      </p:sp>
    </p:spTree>
    <p:extLst>
      <p:ext uri="{BB962C8B-B14F-4D97-AF65-F5344CB8AC3E}">
        <p14:creationId xmlns:p14="http://schemas.microsoft.com/office/powerpoint/2010/main" val="139485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p:cNvSpPr>
          <p:nvPr/>
        </p:nvSpPr>
        <p:spPr bwMode="auto">
          <a:xfrm>
            <a:off x="1703389" y="357188"/>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Tütün Bölgeleri</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22531" name="Line 3"/>
          <p:cNvSpPr>
            <a:spLocks noChangeShapeType="1"/>
          </p:cNvSpPr>
          <p:nvPr/>
        </p:nvSpPr>
        <p:spPr bwMode="auto">
          <a:xfrm>
            <a:off x="1847851" y="860425"/>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grpSp>
        <p:nvGrpSpPr>
          <p:cNvPr id="22532" name="Group 10"/>
          <p:cNvGrpSpPr>
            <a:grpSpLocks/>
          </p:cNvGrpSpPr>
          <p:nvPr/>
        </p:nvGrpSpPr>
        <p:grpSpPr bwMode="auto">
          <a:xfrm>
            <a:off x="2220914" y="1209676"/>
            <a:ext cx="7839075" cy="3357563"/>
            <a:chOff x="192" y="1248"/>
            <a:chExt cx="5425" cy="2580"/>
          </a:xfrm>
        </p:grpSpPr>
        <p:sp>
          <p:nvSpPr>
            <p:cNvPr id="22535" name="Freeform 11"/>
            <p:cNvSpPr>
              <a:spLocks/>
            </p:cNvSpPr>
            <p:nvPr/>
          </p:nvSpPr>
          <p:spPr bwMode="auto">
            <a:xfrm>
              <a:off x="192" y="1421"/>
              <a:ext cx="5425" cy="2407"/>
            </a:xfrm>
            <a:custGeom>
              <a:avLst/>
              <a:gdLst>
                <a:gd name="T0" fmla="*/ 2246 w 5425"/>
                <a:gd name="T1" fmla="*/ 57 h 2407"/>
                <a:gd name="T2" fmla="*/ 1756 w 5425"/>
                <a:gd name="T3" fmla="*/ 207 h 2407"/>
                <a:gd name="T4" fmla="*/ 1375 w 5425"/>
                <a:gd name="T5" fmla="*/ 345 h 2407"/>
                <a:gd name="T6" fmla="*/ 1160 w 5425"/>
                <a:gd name="T7" fmla="*/ 310 h 2407"/>
                <a:gd name="T8" fmla="*/ 878 w 5425"/>
                <a:gd name="T9" fmla="*/ 371 h 2407"/>
                <a:gd name="T10" fmla="*/ 939 w 5425"/>
                <a:gd name="T11" fmla="*/ 461 h 2407"/>
                <a:gd name="T12" fmla="*/ 786 w 5425"/>
                <a:gd name="T13" fmla="*/ 568 h 2407"/>
                <a:gd name="T14" fmla="*/ 601 w 5425"/>
                <a:gd name="T15" fmla="*/ 549 h 2407"/>
                <a:gd name="T16" fmla="*/ 410 w 5425"/>
                <a:gd name="T17" fmla="*/ 543 h 2407"/>
                <a:gd name="T18" fmla="*/ 135 w 5425"/>
                <a:gd name="T19" fmla="*/ 628 h 2407"/>
                <a:gd name="T20" fmla="*/ 170 w 5425"/>
                <a:gd name="T21" fmla="*/ 789 h 2407"/>
                <a:gd name="T22" fmla="*/ 127 w 5425"/>
                <a:gd name="T23" fmla="*/ 920 h 2407"/>
                <a:gd name="T24" fmla="*/ 157 w 5425"/>
                <a:gd name="T25" fmla="*/ 1142 h 2407"/>
                <a:gd name="T26" fmla="*/ 97 w 5425"/>
                <a:gd name="T27" fmla="*/ 1261 h 2407"/>
                <a:gd name="T28" fmla="*/ 0 w 5425"/>
                <a:gd name="T29" fmla="*/ 1300 h 2407"/>
                <a:gd name="T30" fmla="*/ 145 w 5425"/>
                <a:gd name="T31" fmla="*/ 1361 h 2407"/>
                <a:gd name="T32" fmla="*/ 161 w 5425"/>
                <a:gd name="T33" fmla="*/ 1560 h 2407"/>
                <a:gd name="T34" fmla="*/ 344 w 5425"/>
                <a:gd name="T35" fmla="*/ 1727 h 2407"/>
                <a:gd name="T36" fmla="*/ 331 w 5425"/>
                <a:gd name="T37" fmla="*/ 1875 h 2407"/>
                <a:gd name="T38" fmla="*/ 339 w 5425"/>
                <a:gd name="T39" fmla="*/ 1896 h 2407"/>
                <a:gd name="T40" fmla="*/ 432 w 5425"/>
                <a:gd name="T41" fmla="*/ 2018 h 2407"/>
                <a:gd name="T42" fmla="*/ 747 w 5425"/>
                <a:gd name="T43" fmla="*/ 2082 h 2407"/>
                <a:gd name="T44" fmla="*/ 1255 w 5425"/>
                <a:gd name="T45" fmla="*/ 2062 h 2407"/>
                <a:gd name="T46" fmla="*/ 1558 w 5425"/>
                <a:gd name="T47" fmla="*/ 2023 h 2407"/>
                <a:gd name="T48" fmla="*/ 1862 w 5425"/>
                <a:gd name="T49" fmla="*/ 2217 h 2407"/>
                <a:gd name="T50" fmla="*/ 2242 w 5425"/>
                <a:gd name="T51" fmla="*/ 2193 h 2407"/>
                <a:gd name="T52" fmla="*/ 2411 w 5425"/>
                <a:gd name="T53" fmla="*/ 2025 h 2407"/>
                <a:gd name="T54" fmla="*/ 2651 w 5425"/>
                <a:gd name="T55" fmla="*/ 2076 h 2407"/>
                <a:gd name="T56" fmla="*/ 2844 w 5425"/>
                <a:gd name="T57" fmla="*/ 1930 h 2407"/>
                <a:gd name="T58" fmla="*/ 2806 w 5425"/>
                <a:gd name="T59" fmla="*/ 2116 h 2407"/>
                <a:gd name="T60" fmla="*/ 2797 w 5425"/>
                <a:gd name="T61" fmla="*/ 2406 h 2407"/>
                <a:gd name="T62" fmla="*/ 2966 w 5425"/>
                <a:gd name="T63" fmla="*/ 2269 h 2407"/>
                <a:gd name="T64" fmla="*/ 3065 w 5425"/>
                <a:gd name="T65" fmla="*/ 2070 h 2407"/>
                <a:gd name="T66" fmla="*/ 3345 w 5425"/>
                <a:gd name="T67" fmla="*/ 2007 h 2407"/>
                <a:gd name="T68" fmla="*/ 3670 w 5425"/>
                <a:gd name="T69" fmla="*/ 1968 h 2407"/>
                <a:gd name="T70" fmla="*/ 4098 w 5425"/>
                <a:gd name="T71" fmla="*/ 1941 h 2407"/>
                <a:gd name="T72" fmla="*/ 4583 w 5425"/>
                <a:gd name="T73" fmla="*/ 1713 h 2407"/>
                <a:gd name="T74" fmla="*/ 4819 w 5425"/>
                <a:gd name="T75" fmla="*/ 1661 h 2407"/>
                <a:gd name="T76" fmla="*/ 5130 w 5425"/>
                <a:gd name="T77" fmla="*/ 1605 h 2407"/>
                <a:gd name="T78" fmla="*/ 5289 w 5425"/>
                <a:gd name="T79" fmla="*/ 1644 h 2407"/>
                <a:gd name="T80" fmla="*/ 5400 w 5425"/>
                <a:gd name="T81" fmla="*/ 1433 h 2407"/>
                <a:gd name="T82" fmla="*/ 5297 w 5425"/>
                <a:gd name="T83" fmla="*/ 1247 h 2407"/>
                <a:gd name="T84" fmla="*/ 5228 w 5425"/>
                <a:gd name="T85" fmla="*/ 1068 h 2407"/>
                <a:gd name="T86" fmla="*/ 5152 w 5425"/>
                <a:gd name="T87" fmla="*/ 853 h 2407"/>
                <a:gd name="T88" fmla="*/ 5292 w 5425"/>
                <a:gd name="T89" fmla="*/ 691 h 2407"/>
                <a:gd name="T90" fmla="*/ 5054 w 5425"/>
                <a:gd name="T91" fmla="*/ 570 h 2407"/>
                <a:gd name="T92" fmla="*/ 4861 w 5425"/>
                <a:gd name="T93" fmla="*/ 186 h 2407"/>
                <a:gd name="T94" fmla="*/ 4820 w 5425"/>
                <a:gd name="T95" fmla="*/ 131 h 2407"/>
                <a:gd name="T96" fmla="*/ 4697 w 5425"/>
                <a:gd name="T97" fmla="*/ 61 h 2407"/>
                <a:gd name="T98" fmla="*/ 4446 w 5425"/>
                <a:gd name="T99" fmla="*/ 123 h 2407"/>
                <a:gd name="T100" fmla="*/ 4210 w 5425"/>
                <a:gd name="T101" fmla="*/ 220 h 2407"/>
                <a:gd name="T102" fmla="*/ 3877 w 5425"/>
                <a:gd name="T103" fmla="*/ 356 h 2407"/>
                <a:gd name="T104" fmla="*/ 3525 w 5425"/>
                <a:gd name="T105" fmla="*/ 388 h 2407"/>
                <a:gd name="T106" fmla="*/ 3302 w 5425"/>
                <a:gd name="T107" fmla="*/ 376 h 2407"/>
                <a:gd name="T108" fmla="*/ 3024 w 5425"/>
                <a:gd name="T109" fmla="*/ 255 h 2407"/>
                <a:gd name="T110" fmla="*/ 2772 w 5425"/>
                <a:gd name="T111" fmla="*/ 175 h 2407"/>
                <a:gd name="T112" fmla="*/ 2590 w 5425"/>
                <a:gd name="T113" fmla="*/ 0 h 2407"/>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5425"/>
                <a:gd name="T172" fmla="*/ 0 h 2407"/>
                <a:gd name="T173" fmla="*/ 5425 w 5425"/>
                <a:gd name="T174" fmla="*/ 2407 h 2407"/>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5425" h="2407">
                  <a:moveTo>
                    <a:pt x="2590" y="0"/>
                  </a:moveTo>
                  <a:lnTo>
                    <a:pt x="2514" y="62"/>
                  </a:lnTo>
                  <a:lnTo>
                    <a:pt x="2312" y="40"/>
                  </a:lnTo>
                  <a:lnTo>
                    <a:pt x="2246" y="57"/>
                  </a:lnTo>
                  <a:lnTo>
                    <a:pt x="2102" y="28"/>
                  </a:lnTo>
                  <a:lnTo>
                    <a:pt x="2075" y="67"/>
                  </a:lnTo>
                  <a:lnTo>
                    <a:pt x="1938" y="109"/>
                  </a:lnTo>
                  <a:lnTo>
                    <a:pt x="1756" y="207"/>
                  </a:lnTo>
                  <a:lnTo>
                    <a:pt x="1552" y="247"/>
                  </a:lnTo>
                  <a:lnTo>
                    <a:pt x="1544" y="294"/>
                  </a:lnTo>
                  <a:lnTo>
                    <a:pt x="1461" y="355"/>
                  </a:lnTo>
                  <a:lnTo>
                    <a:pt x="1375" y="345"/>
                  </a:lnTo>
                  <a:lnTo>
                    <a:pt x="1367" y="331"/>
                  </a:lnTo>
                  <a:lnTo>
                    <a:pt x="1299" y="324"/>
                  </a:lnTo>
                  <a:lnTo>
                    <a:pt x="1211" y="339"/>
                  </a:lnTo>
                  <a:lnTo>
                    <a:pt x="1160" y="310"/>
                  </a:lnTo>
                  <a:lnTo>
                    <a:pt x="1066" y="294"/>
                  </a:lnTo>
                  <a:lnTo>
                    <a:pt x="996" y="308"/>
                  </a:lnTo>
                  <a:lnTo>
                    <a:pt x="954" y="286"/>
                  </a:lnTo>
                  <a:lnTo>
                    <a:pt x="878" y="371"/>
                  </a:lnTo>
                  <a:lnTo>
                    <a:pt x="928" y="419"/>
                  </a:lnTo>
                  <a:lnTo>
                    <a:pt x="1110" y="450"/>
                  </a:lnTo>
                  <a:lnTo>
                    <a:pt x="1115" y="491"/>
                  </a:lnTo>
                  <a:lnTo>
                    <a:pt x="939" y="461"/>
                  </a:lnTo>
                  <a:lnTo>
                    <a:pt x="892" y="499"/>
                  </a:lnTo>
                  <a:lnTo>
                    <a:pt x="840" y="486"/>
                  </a:lnTo>
                  <a:lnTo>
                    <a:pt x="791" y="506"/>
                  </a:lnTo>
                  <a:lnTo>
                    <a:pt x="786" y="568"/>
                  </a:lnTo>
                  <a:lnTo>
                    <a:pt x="732" y="591"/>
                  </a:lnTo>
                  <a:lnTo>
                    <a:pt x="694" y="570"/>
                  </a:lnTo>
                  <a:lnTo>
                    <a:pt x="612" y="593"/>
                  </a:lnTo>
                  <a:lnTo>
                    <a:pt x="601" y="549"/>
                  </a:lnTo>
                  <a:lnTo>
                    <a:pt x="563" y="533"/>
                  </a:lnTo>
                  <a:lnTo>
                    <a:pt x="513" y="536"/>
                  </a:lnTo>
                  <a:lnTo>
                    <a:pt x="511" y="578"/>
                  </a:lnTo>
                  <a:lnTo>
                    <a:pt x="410" y="543"/>
                  </a:lnTo>
                  <a:lnTo>
                    <a:pt x="379" y="514"/>
                  </a:lnTo>
                  <a:lnTo>
                    <a:pt x="274" y="530"/>
                  </a:lnTo>
                  <a:lnTo>
                    <a:pt x="156" y="581"/>
                  </a:lnTo>
                  <a:lnTo>
                    <a:pt x="135" y="628"/>
                  </a:lnTo>
                  <a:lnTo>
                    <a:pt x="63" y="663"/>
                  </a:lnTo>
                  <a:lnTo>
                    <a:pt x="69" y="715"/>
                  </a:lnTo>
                  <a:lnTo>
                    <a:pt x="18" y="798"/>
                  </a:lnTo>
                  <a:lnTo>
                    <a:pt x="170" y="789"/>
                  </a:lnTo>
                  <a:lnTo>
                    <a:pt x="203" y="816"/>
                  </a:lnTo>
                  <a:lnTo>
                    <a:pt x="216" y="879"/>
                  </a:lnTo>
                  <a:lnTo>
                    <a:pt x="169" y="861"/>
                  </a:lnTo>
                  <a:lnTo>
                    <a:pt x="127" y="920"/>
                  </a:lnTo>
                  <a:lnTo>
                    <a:pt x="162" y="953"/>
                  </a:lnTo>
                  <a:lnTo>
                    <a:pt x="154" y="1036"/>
                  </a:lnTo>
                  <a:lnTo>
                    <a:pt x="229" y="1094"/>
                  </a:lnTo>
                  <a:lnTo>
                    <a:pt x="157" y="1142"/>
                  </a:lnTo>
                  <a:lnTo>
                    <a:pt x="180" y="1226"/>
                  </a:lnTo>
                  <a:lnTo>
                    <a:pt x="224" y="1255"/>
                  </a:lnTo>
                  <a:lnTo>
                    <a:pt x="154" y="1282"/>
                  </a:lnTo>
                  <a:lnTo>
                    <a:pt x="97" y="1261"/>
                  </a:lnTo>
                  <a:lnTo>
                    <a:pt x="88" y="1179"/>
                  </a:lnTo>
                  <a:lnTo>
                    <a:pt x="63" y="1179"/>
                  </a:lnTo>
                  <a:lnTo>
                    <a:pt x="53" y="1258"/>
                  </a:lnTo>
                  <a:lnTo>
                    <a:pt x="0" y="1300"/>
                  </a:lnTo>
                  <a:lnTo>
                    <a:pt x="48" y="1335"/>
                  </a:lnTo>
                  <a:lnTo>
                    <a:pt x="69" y="1370"/>
                  </a:lnTo>
                  <a:lnTo>
                    <a:pt x="129" y="1325"/>
                  </a:lnTo>
                  <a:lnTo>
                    <a:pt x="145" y="1361"/>
                  </a:lnTo>
                  <a:lnTo>
                    <a:pt x="137" y="1382"/>
                  </a:lnTo>
                  <a:lnTo>
                    <a:pt x="247" y="1452"/>
                  </a:lnTo>
                  <a:lnTo>
                    <a:pt x="224" y="1504"/>
                  </a:lnTo>
                  <a:lnTo>
                    <a:pt x="161" y="1560"/>
                  </a:lnTo>
                  <a:lnTo>
                    <a:pt x="197" y="1562"/>
                  </a:lnTo>
                  <a:lnTo>
                    <a:pt x="217" y="1718"/>
                  </a:lnTo>
                  <a:lnTo>
                    <a:pt x="289" y="1674"/>
                  </a:lnTo>
                  <a:lnTo>
                    <a:pt x="344" y="1727"/>
                  </a:lnTo>
                  <a:lnTo>
                    <a:pt x="303" y="1763"/>
                  </a:lnTo>
                  <a:lnTo>
                    <a:pt x="232" y="1774"/>
                  </a:lnTo>
                  <a:lnTo>
                    <a:pt x="219" y="1825"/>
                  </a:lnTo>
                  <a:lnTo>
                    <a:pt x="331" y="1875"/>
                  </a:lnTo>
                  <a:lnTo>
                    <a:pt x="477" y="1824"/>
                  </a:lnTo>
                  <a:lnTo>
                    <a:pt x="502" y="1861"/>
                  </a:lnTo>
                  <a:lnTo>
                    <a:pt x="416" y="1906"/>
                  </a:lnTo>
                  <a:lnTo>
                    <a:pt x="339" y="1896"/>
                  </a:lnTo>
                  <a:lnTo>
                    <a:pt x="274" y="1941"/>
                  </a:lnTo>
                  <a:lnTo>
                    <a:pt x="300" y="1988"/>
                  </a:lnTo>
                  <a:lnTo>
                    <a:pt x="467" y="1931"/>
                  </a:lnTo>
                  <a:lnTo>
                    <a:pt x="432" y="2018"/>
                  </a:lnTo>
                  <a:lnTo>
                    <a:pt x="563" y="1947"/>
                  </a:lnTo>
                  <a:lnTo>
                    <a:pt x="742" y="2010"/>
                  </a:lnTo>
                  <a:lnTo>
                    <a:pt x="657" y="2044"/>
                  </a:lnTo>
                  <a:lnTo>
                    <a:pt x="747" y="2082"/>
                  </a:lnTo>
                  <a:lnTo>
                    <a:pt x="827" y="2197"/>
                  </a:lnTo>
                  <a:lnTo>
                    <a:pt x="998" y="2201"/>
                  </a:lnTo>
                  <a:lnTo>
                    <a:pt x="1148" y="2197"/>
                  </a:lnTo>
                  <a:lnTo>
                    <a:pt x="1255" y="2062"/>
                  </a:lnTo>
                  <a:lnTo>
                    <a:pt x="1241" y="1981"/>
                  </a:lnTo>
                  <a:lnTo>
                    <a:pt x="1336" y="1947"/>
                  </a:lnTo>
                  <a:lnTo>
                    <a:pt x="1467" y="1970"/>
                  </a:lnTo>
                  <a:lnTo>
                    <a:pt x="1558" y="2023"/>
                  </a:lnTo>
                  <a:lnTo>
                    <a:pt x="1606" y="2095"/>
                  </a:lnTo>
                  <a:lnTo>
                    <a:pt x="1697" y="2110"/>
                  </a:lnTo>
                  <a:lnTo>
                    <a:pt x="1803" y="2245"/>
                  </a:lnTo>
                  <a:lnTo>
                    <a:pt x="1862" y="2217"/>
                  </a:lnTo>
                  <a:lnTo>
                    <a:pt x="1971" y="2222"/>
                  </a:lnTo>
                  <a:lnTo>
                    <a:pt x="2061" y="2203"/>
                  </a:lnTo>
                  <a:lnTo>
                    <a:pt x="2133" y="2234"/>
                  </a:lnTo>
                  <a:lnTo>
                    <a:pt x="2242" y="2193"/>
                  </a:lnTo>
                  <a:lnTo>
                    <a:pt x="2283" y="2203"/>
                  </a:lnTo>
                  <a:lnTo>
                    <a:pt x="2268" y="2158"/>
                  </a:lnTo>
                  <a:lnTo>
                    <a:pt x="2359" y="2079"/>
                  </a:lnTo>
                  <a:lnTo>
                    <a:pt x="2411" y="2025"/>
                  </a:lnTo>
                  <a:lnTo>
                    <a:pt x="2479" y="2031"/>
                  </a:lnTo>
                  <a:lnTo>
                    <a:pt x="2527" y="2062"/>
                  </a:lnTo>
                  <a:lnTo>
                    <a:pt x="2601" y="2089"/>
                  </a:lnTo>
                  <a:lnTo>
                    <a:pt x="2651" y="2076"/>
                  </a:lnTo>
                  <a:lnTo>
                    <a:pt x="2713" y="2087"/>
                  </a:lnTo>
                  <a:lnTo>
                    <a:pt x="2732" y="2005"/>
                  </a:lnTo>
                  <a:lnTo>
                    <a:pt x="2792" y="1997"/>
                  </a:lnTo>
                  <a:lnTo>
                    <a:pt x="2844" y="1930"/>
                  </a:lnTo>
                  <a:lnTo>
                    <a:pt x="2892" y="2002"/>
                  </a:lnTo>
                  <a:lnTo>
                    <a:pt x="2947" y="2013"/>
                  </a:lnTo>
                  <a:lnTo>
                    <a:pt x="2884" y="2119"/>
                  </a:lnTo>
                  <a:lnTo>
                    <a:pt x="2806" y="2116"/>
                  </a:lnTo>
                  <a:lnTo>
                    <a:pt x="2751" y="2201"/>
                  </a:lnTo>
                  <a:lnTo>
                    <a:pt x="2819" y="2299"/>
                  </a:lnTo>
                  <a:lnTo>
                    <a:pt x="2772" y="2399"/>
                  </a:lnTo>
                  <a:lnTo>
                    <a:pt x="2797" y="2406"/>
                  </a:lnTo>
                  <a:lnTo>
                    <a:pt x="2844" y="2373"/>
                  </a:lnTo>
                  <a:lnTo>
                    <a:pt x="2895" y="2394"/>
                  </a:lnTo>
                  <a:lnTo>
                    <a:pt x="2929" y="2354"/>
                  </a:lnTo>
                  <a:lnTo>
                    <a:pt x="2966" y="2269"/>
                  </a:lnTo>
                  <a:lnTo>
                    <a:pt x="3013" y="2261"/>
                  </a:lnTo>
                  <a:lnTo>
                    <a:pt x="3035" y="2209"/>
                  </a:lnTo>
                  <a:lnTo>
                    <a:pt x="3001" y="2107"/>
                  </a:lnTo>
                  <a:lnTo>
                    <a:pt x="3065" y="2070"/>
                  </a:lnTo>
                  <a:lnTo>
                    <a:pt x="3076" y="1997"/>
                  </a:lnTo>
                  <a:lnTo>
                    <a:pt x="3130" y="1989"/>
                  </a:lnTo>
                  <a:lnTo>
                    <a:pt x="3215" y="2020"/>
                  </a:lnTo>
                  <a:lnTo>
                    <a:pt x="3345" y="2007"/>
                  </a:lnTo>
                  <a:lnTo>
                    <a:pt x="3394" y="2023"/>
                  </a:lnTo>
                  <a:lnTo>
                    <a:pt x="3438" y="2009"/>
                  </a:lnTo>
                  <a:lnTo>
                    <a:pt x="3522" y="1960"/>
                  </a:lnTo>
                  <a:lnTo>
                    <a:pt x="3670" y="1968"/>
                  </a:lnTo>
                  <a:lnTo>
                    <a:pt x="3841" y="1983"/>
                  </a:lnTo>
                  <a:lnTo>
                    <a:pt x="3944" y="1981"/>
                  </a:lnTo>
                  <a:lnTo>
                    <a:pt x="3996" y="1922"/>
                  </a:lnTo>
                  <a:lnTo>
                    <a:pt x="4098" y="1941"/>
                  </a:lnTo>
                  <a:lnTo>
                    <a:pt x="4304" y="1798"/>
                  </a:lnTo>
                  <a:lnTo>
                    <a:pt x="4402" y="1817"/>
                  </a:lnTo>
                  <a:lnTo>
                    <a:pt x="4438" y="1737"/>
                  </a:lnTo>
                  <a:lnTo>
                    <a:pt x="4583" y="1713"/>
                  </a:lnTo>
                  <a:lnTo>
                    <a:pt x="4667" y="1663"/>
                  </a:lnTo>
                  <a:lnTo>
                    <a:pt x="4710" y="1729"/>
                  </a:lnTo>
                  <a:lnTo>
                    <a:pt x="4807" y="1721"/>
                  </a:lnTo>
                  <a:lnTo>
                    <a:pt x="4819" y="1661"/>
                  </a:lnTo>
                  <a:lnTo>
                    <a:pt x="4871" y="1586"/>
                  </a:lnTo>
                  <a:lnTo>
                    <a:pt x="5041" y="1624"/>
                  </a:lnTo>
                  <a:lnTo>
                    <a:pt x="5097" y="1595"/>
                  </a:lnTo>
                  <a:lnTo>
                    <a:pt x="5130" y="1605"/>
                  </a:lnTo>
                  <a:lnTo>
                    <a:pt x="5221" y="1555"/>
                  </a:lnTo>
                  <a:lnTo>
                    <a:pt x="5270" y="1554"/>
                  </a:lnTo>
                  <a:lnTo>
                    <a:pt x="5267" y="1632"/>
                  </a:lnTo>
                  <a:lnTo>
                    <a:pt x="5289" y="1644"/>
                  </a:lnTo>
                  <a:lnTo>
                    <a:pt x="5337" y="1607"/>
                  </a:lnTo>
                  <a:lnTo>
                    <a:pt x="5362" y="1536"/>
                  </a:lnTo>
                  <a:lnTo>
                    <a:pt x="5424" y="1496"/>
                  </a:lnTo>
                  <a:lnTo>
                    <a:pt x="5400" y="1433"/>
                  </a:lnTo>
                  <a:lnTo>
                    <a:pt x="5351" y="1401"/>
                  </a:lnTo>
                  <a:lnTo>
                    <a:pt x="5243" y="1385"/>
                  </a:lnTo>
                  <a:lnTo>
                    <a:pt x="5262" y="1292"/>
                  </a:lnTo>
                  <a:lnTo>
                    <a:pt x="5297" y="1247"/>
                  </a:lnTo>
                  <a:lnTo>
                    <a:pt x="5272" y="1194"/>
                  </a:lnTo>
                  <a:lnTo>
                    <a:pt x="5240" y="1144"/>
                  </a:lnTo>
                  <a:lnTo>
                    <a:pt x="5256" y="1129"/>
                  </a:lnTo>
                  <a:lnTo>
                    <a:pt x="5228" y="1068"/>
                  </a:lnTo>
                  <a:lnTo>
                    <a:pt x="5243" y="1025"/>
                  </a:lnTo>
                  <a:lnTo>
                    <a:pt x="5228" y="957"/>
                  </a:lnTo>
                  <a:lnTo>
                    <a:pt x="5185" y="869"/>
                  </a:lnTo>
                  <a:lnTo>
                    <a:pt x="5152" y="853"/>
                  </a:lnTo>
                  <a:lnTo>
                    <a:pt x="5224" y="826"/>
                  </a:lnTo>
                  <a:lnTo>
                    <a:pt x="5275" y="768"/>
                  </a:lnTo>
                  <a:lnTo>
                    <a:pt x="5264" y="734"/>
                  </a:lnTo>
                  <a:lnTo>
                    <a:pt x="5292" y="691"/>
                  </a:lnTo>
                  <a:lnTo>
                    <a:pt x="5288" y="654"/>
                  </a:lnTo>
                  <a:lnTo>
                    <a:pt x="5280" y="626"/>
                  </a:lnTo>
                  <a:lnTo>
                    <a:pt x="5193" y="588"/>
                  </a:lnTo>
                  <a:lnTo>
                    <a:pt x="5054" y="570"/>
                  </a:lnTo>
                  <a:lnTo>
                    <a:pt x="5007" y="517"/>
                  </a:lnTo>
                  <a:lnTo>
                    <a:pt x="4946" y="347"/>
                  </a:lnTo>
                  <a:lnTo>
                    <a:pt x="4995" y="292"/>
                  </a:lnTo>
                  <a:lnTo>
                    <a:pt x="4861" y="186"/>
                  </a:lnTo>
                  <a:lnTo>
                    <a:pt x="4766" y="181"/>
                  </a:lnTo>
                  <a:lnTo>
                    <a:pt x="4735" y="143"/>
                  </a:lnTo>
                  <a:lnTo>
                    <a:pt x="4744" y="147"/>
                  </a:lnTo>
                  <a:lnTo>
                    <a:pt x="4820" y="131"/>
                  </a:lnTo>
                  <a:lnTo>
                    <a:pt x="4757" y="94"/>
                  </a:lnTo>
                  <a:lnTo>
                    <a:pt x="4725" y="99"/>
                  </a:lnTo>
                  <a:lnTo>
                    <a:pt x="4741" y="81"/>
                  </a:lnTo>
                  <a:lnTo>
                    <a:pt x="4697" y="61"/>
                  </a:lnTo>
                  <a:lnTo>
                    <a:pt x="4621" y="91"/>
                  </a:lnTo>
                  <a:lnTo>
                    <a:pt x="4512" y="86"/>
                  </a:lnTo>
                  <a:lnTo>
                    <a:pt x="4482" y="64"/>
                  </a:lnTo>
                  <a:lnTo>
                    <a:pt x="4446" y="123"/>
                  </a:lnTo>
                  <a:lnTo>
                    <a:pt x="4406" y="104"/>
                  </a:lnTo>
                  <a:lnTo>
                    <a:pt x="4294" y="165"/>
                  </a:lnTo>
                  <a:lnTo>
                    <a:pt x="4255" y="233"/>
                  </a:lnTo>
                  <a:lnTo>
                    <a:pt x="4210" y="220"/>
                  </a:lnTo>
                  <a:lnTo>
                    <a:pt x="4084" y="321"/>
                  </a:lnTo>
                  <a:lnTo>
                    <a:pt x="4029" y="331"/>
                  </a:lnTo>
                  <a:lnTo>
                    <a:pt x="3994" y="374"/>
                  </a:lnTo>
                  <a:lnTo>
                    <a:pt x="3877" y="356"/>
                  </a:lnTo>
                  <a:lnTo>
                    <a:pt x="3793" y="319"/>
                  </a:lnTo>
                  <a:lnTo>
                    <a:pt x="3697" y="323"/>
                  </a:lnTo>
                  <a:lnTo>
                    <a:pt x="3596" y="334"/>
                  </a:lnTo>
                  <a:lnTo>
                    <a:pt x="3525" y="388"/>
                  </a:lnTo>
                  <a:lnTo>
                    <a:pt x="3473" y="395"/>
                  </a:lnTo>
                  <a:lnTo>
                    <a:pt x="3348" y="379"/>
                  </a:lnTo>
                  <a:lnTo>
                    <a:pt x="3339" y="321"/>
                  </a:lnTo>
                  <a:lnTo>
                    <a:pt x="3302" y="376"/>
                  </a:lnTo>
                  <a:lnTo>
                    <a:pt x="3239" y="315"/>
                  </a:lnTo>
                  <a:lnTo>
                    <a:pt x="3154" y="356"/>
                  </a:lnTo>
                  <a:lnTo>
                    <a:pt x="3124" y="302"/>
                  </a:lnTo>
                  <a:lnTo>
                    <a:pt x="3024" y="255"/>
                  </a:lnTo>
                  <a:lnTo>
                    <a:pt x="2958" y="321"/>
                  </a:lnTo>
                  <a:lnTo>
                    <a:pt x="2844" y="242"/>
                  </a:lnTo>
                  <a:lnTo>
                    <a:pt x="2844" y="157"/>
                  </a:lnTo>
                  <a:lnTo>
                    <a:pt x="2772" y="175"/>
                  </a:lnTo>
                  <a:lnTo>
                    <a:pt x="2707" y="170"/>
                  </a:lnTo>
                  <a:lnTo>
                    <a:pt x="2615" y="85"/>
                  </a:lnTo>
                  <a:lnTo>
                    <a:pt x="2631" y="12"/>
                  </a:lnTo>
                  <a:lnTo>
                    <a:pt x="2590" y="0"/>
                  </a:lnTo>
                </a:path>
              </a:pathLst>
            </a:custGeom>
            <a:gradFill rotWithShape="0">
              <a:gsLst>
                <a:gs pos="0">
                  <a:srgbClr val="FFDFBF"/>
                </a:gs>
                <a:gs pos="100000">
                  <a:srgbClr val="996600"/>
                </a:gs>
              </a:gsLst>
              <a:lin ang="5400000" scaled="1"/>
            </a:gradFill>
            <a:ln w="22225">
              <a:solidFill>
                <a:schemeClr val="tx1"/>
              </a:solidFill>
              <a:round/>
              <a:headEnd type="none" w="sm" len="sm"/>
              <a:tailEnd type="none" w="sm" len="sm"/>
            </a:ln>
          </p:spPr>
          <p:txBody>
            <a:bodyPr/>
            <a:lstStyle/>
            <a:p>
              <a:endParaRPr lang="tr-TR"/>
            </a:p>
          </p:txBody>
        </p:sp>
        <p:sp>
          <p:nvSpPr>
            <p:cNvPr id="22536" name="Freeform 12"/>
            <p:cNvSpPr>
              <a:spLocks/>
            </p:cNvSpPr>
            <p:nvPr/>
          </p:nvSpPr>
          <p:spPr bwMode="auto">
            <a:xfrm>
              <a:off x="236" y="1248"/>
              <a:ext cx="874" cy="822"/>
            </a:xfrm>
            <a:custGeom>
              <a:avLst/>
              <a:gdLst>
                <a:gd name="T0" fmla="*/ 365 w 874"/>
                <a:gd name="T1" fmla="*/ 0 h 822"/>
                <a:gd name="T2" fmla="*/ 6 w 874"/>
                <a:gd name="T3" fmla="*/ 41 h 822"/>
                <a:gd name="T4" fmla="*/ 3 w 874"/>
                <a:gd name="T5" fmla="*/ 533 h 822"/>
                <a:gd name="T6" fmla="*/ 15 w 874"/>
                <a:gd name="T7" fmla="*/ 526 h 822"/>
                <a:gd name="T8" fmla="*/ 0 w 874"/>
                <a:gd name="T9" fmla="*/ 597 h 822"/>
                <a:gd name="T10" fmla="*/ 28 w 874"/>
                <a:gd name="T11" fmla="*/ 615 h 822"/>
                <a:gd name="T12" fmla="*/ 109 w 874"/>
                <a:gd name="T13" fmla="*/ 634 h 822"/>
                <a:gd name="T14" fmla="*/ 178 w 874"/>
                <a:gd name="T15" fmla="*/ 631 h 822"/>
                <a:gd name="T16" fmla="*/ 180 w 874"/>
                <a:gd name="T17" fmla="*/ 647 h 822"/>
                <a:gd name="T18" fmla="*/ 31 w 874"/>
                <a:gd name="T19" fmla="*/ 706 h 822"/>
                <a:gd name="T20" fmla="*/ 9 w 874"/>
                <a:gd name="T21" fmla="*/ 821 h 822"/>
                <a:gd name="T22" fmla="*/ 94 w 874"/>
                <a:gd name="T23" fmla="*/ 737 h 822"/>
                <a:gd name="T24" fmla="*/ 131 w 874"/>
                <a:gd name="T25" fmla="*/ 702 h 822"/>
                <a:gd name="T26" fmla="*/ 166 w 874"/>
                <a:gd name="T27" fmla="*/ 689 h 822"/>
                <a:gd name="T28" fmla="*/ 202 w 874"/>
                <a:gd name="T29" fmla="*/ 657 h 822"/>
                <a:gd name="T30" fmla="*/ 287 w 874"/>
                <a:gd name="T31" fmla="*/ 634 h 822"/>
                <a:gd name="T32" fmla="*/ 352 w 874"/>
                <a:gd name="T33" fmla="*/ 543 h 822"/>
                <a:gd name="T34" fmla="*/ 476 w 874"/>
                <a:gd name="T35" fmla="*/ 504 h 822"/>
                <a:gd name="T36" fmla="*/ 563 w 874"/>
                <a:gd name="T37" fmla="*/ 512 h 822"/>
                <a:gd name="T38" fmla="*/ 664 w 874"/>
                <a:gd name="T39" fmla="*/ 506 h 822"/>
                <a:gd name="T40" fmla="*/ 697 w 874"/>
                <a:gd name="T41" fmla="*/ 543 h 822"/>
                <a:gd name="T42" fmla="*/ 748 w 874"/>
                <a:gd name="T43" fmla="*/ 536 h 822"/>
                <a:gd name="T44" fmla="*/ 798 w 874"/>
                <a:gd name="T45" fmla="*/ 543 h 822"/>
                <a:gd name="T46" fmla="*/ 873 w 874"/>
                <a:gd name="T47" fmla="*/ 440 h 822"/>
                <a:gd name="T48" fmla="*/ 771 w 874"/>
                <a:gd name="T49" fmla="*/ 414 h 822"/>
                <a:gd name="T50" fmla="*/ 774 w 874"/>
                <a:gd name="T51" fmla="*/ 395 h 822"/>
                <a:gd name="T52" fmla="*/ 699 w 874"/>
                <a:gd name="T53" fmla="*/ 329 h 822"/>
                <a:gd name="T54" fmla="*/ 654 w 874"/>
                <a:gd name="T55" fmla="*/ 335 h 822"/>
                <a:gd name="T56" fmla="*/ 583 w 874"/>
                <a:gd name="T57" fmla="*/ 146 h 822"/>
                <a:gd name="T58" fmla="*/ 365 w 874"/>
                <a:gd name="T59" fmla="*/ 0 h 82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874"/>
                <a:gd name="T91" fmla="*/ 0 h 822"/>
                <a:gd name="T92" fmla="*/ 874 w 874"/>
                <a:gd name="T93" fmla="*/ 822 h 822"/>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874" h="822">
                  <a:moveTo>
                    <a:pt x="365" y="0"/>
                  </a:moveTo>
                  <a:lnTo>
                    <a:pt x="6" y="41"/>
                  </a:lnTo>
                  <a:lnTo>
                    <a:pt x="3" y="533"/>
                  </a:lnTo>
                  <a:lnTo>
                    <a:pt x="15" y="526"/>
                  </a:lnTo>
                  <a:lnTo>
                    <a:pt x="0" y="597"/>
                  </a:lnTo>
                  <a:lnTo>
                    <a:pt x="28" y="615"/>
                  </a:lnTo>
                  <a:lnTo>
                    <a:pt x="109" y="634"/>
                  </a:lnTo>
                  <a:lnTo>
                    <a:pt x="178" y="631"/>
                  </a:lnTo>
                  <a:lnTo>
                    <a:pt x="180" y="647"/>
                  </a:lnTo>
                  <a:lnTo>
                    <a:pt x="31" y="706"/>
                  </a:lnTo>
                  <a:lnTo>
                    <a:pt x="9" y="821"/>
                  </a:lnTo>
                  <a:lnTo>
                    <a:pt x="94" y="737"/>
                  </a:lnTo>
                  <a:lnTo>
                    <a:pt x="131" y="702"/>
                  </a:lnTo>
                  <a:lnTo>
                    <a:pt x="166" y="689"/>
                  </a:lnTo>
                  <a:lnTo>
                    <a:pt x="202" y="657"/>
                  </a:lnTo>
                  <a:lnTo>
                    <a:pt x="287" y="634"/>
                  </a:lnTo>
                  <a:lnTo>
                    <a:pt x="352" y="543"/>
                  </a:lnTo>
                  <a:lnTo>
                    <a:pt x="476" y="504"/>
                  </a:lnTo>
                  <a:lnTo>
                    <a:pt x="563" y="512"/>
                  </a:lnTo>
                  <a:lnTo>
                    <a:pt x="664" y="506"/>
                  </a:lnTo>
                  <a:lnTo>
                    <a:pt x="697" y="543"/>
                  </a:lnTo>
                  <a:lnTo>
                    <a:pt x="748" y="536"/>
                  </a:lnTo>
                  <a:lnTo>
                    <a:pt x="798" y="543"/>
                  </a:lnTo>
                  <a:lnTo>
                    <a:pt x="873" y="440"/>
                  </a:lnTo>
                  <a:lnTo>
                    <a:pt x="771" y="414"/>
                  </a:lnTo>
                  <a:lnTo>
                    <a:pt x="774" y="395"/>
                  </a:lnTo>
                  <a:lnTo>
                    <a:pt x="699" y="329"/>
                  </a:lnTo>
                  <a:lnTo>
                    <a:pt x="654" y="335"/>
                  </a:lnTo>
                  <a:lnTo>
                    <a:pt x="583" y="146"/>
                  </a:lnTo>
                  <a:lnTo>
                    <a:pt x="365" y="0"/>
                  </a:lnTo>
                </a:path>
              </a:pathLst>
            </a:custGeom>
            <a:gradFill rotWithShape="0">
              <a:gsLst>
                <a:gs pos="0">
                  <a:srgbClr val="FFDFBF"/>
                </a:gs>
                <a:gs pos="100000">
                  <a:srgbClr val="996600"/>
                </a:gs>
              </a:gsLst>
              <a:lin ang="5400000" scaled="1"/>
            </a:gradFill>
            <a:ln w="22225">
              <a:solidFill>
                <a:schemeClr val="tx1"/>
              </a:solidFill>
              <a:round/>
              <a:headEnd type="none" w="sm" len="sm"/>
              <a:tailEnd type="none" w="sm" len="sm"/>
            </a:ln>
          </p:spPr>
          <p:txBody>
            <a:bodyPr/>
            <a:lstStyle/>
            <a:p>
              <a:endParaRPr lang="tr-TR"/>
            </a:p>
          </p:txBody>
        </p:sp>
      </p:grpSp>
      <p:sp>
        <p:nvSpPr>
          <p:cNvPr id="135181" name="Text Box 13"/>
          <p:cNvSpPr txBox="1">
            <a:spLocks noChangeArrowheads="1"/>
          </p:cNvSpPr>
          <p:nvPr/>
        </p:nvSpPr>
        <p:spPr bwMode="auto">
          <a:xfrm>
            <a:off x="6056314" y="1562100"/>
            <a:ext cx="1908175" cy="292100"/>
          </a:xfrm>
          <a:prstGeom prst="rect">
            <a:avLst/>
          </a:prstGeom>
          <a:solidFill>
            <a:srgbClr val="FF3300"/>
          </a:solidFill>
          <a:ln w="9525">
            <a:solidFill>
              <a:srgbClr val="006600"/>
            </a:solidFill>
            <a:miter lim="800000"/>
            <a:headEnd/>
            <a:tailEnd/>
          </a:ln>
          <a:effectLst>
            <a:outerShdw dist="35921" dir="2700000" algn="ctr" rotWithShape="0">
              <a:schemeClr val="tx1"/>
            </a:outerShdw>
          </a:effec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tr-TR" altLang="tr-TR" sz="1300" b="1">
                <a:solidFill>
                  <a:schemeClr val="bg1"/>
                </a:solidFill>
              </a:rPr>
              <a:t>1. Karadeniz Bölgesi </a:t>
            </a:r>
          </a:p>
        </p:txBody>
      </p:sp>
      <p:sp>
        <p:nvSpPr>
          <p:cNvPr id="135186" name="Rectangle 18"/>
          <p:cNvSpPr>
            <a:spLocks noChangeArrowheads="1"/>
          </p:cNvSpPr>
          <p:nvPr/>
        </p:nvSpPr>
        <p:spPr bwMode="auto">
          <a:xfrm>
            <a:off x="1809750" y="4810126"/>
            <a:ext cx="85725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tr-TR" altLang="tr-TR" sz="1800">
                <a:latin typeface="Comic Sans MS" panose="030F0702030302020204" pitchFamily="66" charset="0"/>
                <a:ea typeface="Times New Roman" panose="02020603050405020304" pitchFamily="18" charset="0"/>
                <a:cs typeface="Tahoma" panose="020B0604030504040204" pitchFamily="34" charset="0"/>
              </a:rPr>
              <a:t>Dünyaca ünlü Samsun ve Bafra tütünlerinin yetiştiriciliğinin yapıldığı bu bölgede, tütüncülük küçük aile işletmeciliği şeklinde uygulanmaktadır. Artvin'den Sinop'a kadar olan bu bölgedeki tütünlerin hepsi zenepli ve hafif yaşmaklıdır. Ülkemizdeki tütünlerin ekim alanı olarak %10-15'i, üretimi olarak %20-24'ü Karadeniz Bölgesi'ne aittir. </a:t>
            </a:r>
          </a:p>
        </p:txBody>
      </p:sp>
    </p:spTree>
    <p:extLst>
      <p:ext uri="{BB962C8B-B14F-4D97-AF65-F5344CB8AC3E}">
        <p14:creationId xmlns:p14="http://schemas.microsoft.com/office/powerpoint/2010/main" val="28787032"/>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35181"/>
                                        </p:tgtEl>
                                        <p:attrNameLst>
                                          <p:attrName>style.visibility</p:attrName>
                                        </p:attrNameLst>
                                      </p:cBhvr>
                                      <p:to>
                                        <p:strVal val="visible"/>
                                      </p:to>
                                    </p:set>
                                    <p:animEffect transition="in" filter="box(out)">
                                      <p:cBhvr>
                                        <p:cTn id="7" dur="500"/>
                                        <p:tgtEl>
                                          <p:spTgt spid="135181"/>
                                        </p:tgtEl>
                                      </p:cBhvr>
                                    </p:animEffect>
                                  </p:childTnLst>
                                </p:cTn>
                              </p:par>
                              <p:par>
                                <p:cTn id="8" presetID="4" presetClass="entr" presetSubtype="32" fill="hold" nodeType="withEffect">
                                  <p:stCondLst>
                                    <p:cond delay="0"/>
                                  </p:stCondLst>
                                  <p:childTnLst>
                                    <p:set>
                                      <p:cBhvr>
                                        <p:cTn id="9" dur="1" fill="hold">
                                          <p:stCondLst>
                                            <p:cond delay="0"/>
                                          </p:stCondLst>
                                        </p:cTn>
                                        <p:tgtEl>
                                          <p:spTgt spid="135186">
                                            <p:txEl>
                                              <p:pRg st="0" end="0"/>
                                            </p:txEl>
                                          </p:spTgt>
                                        </p:tgtEl>
                                        <p:attrNameLst>
                                          <p:attrName>style.visibility</p:attrName>
                                        </p:attrNameLst>
                                      </p:cBhvr>
                                      <p:to>
                                        <p:strVal val="visible"/>
                                      </p:to>
                                    </p:set>
                                    <p:animEffect transition="in" filter="box(out)">
                                      <p:cBhvr>
                                        <p:cTn id="10" dur="500"/>
                                        <p:tgtEl>
                                          <p:spTgt spid="13518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8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p:cNvSpPr>
          <p:nvPr/>
        </p:nvSpPr>
        <p:spPr bwMode="auto">
          <a:xfrm>
            <a:off x="1703389" y="357188"/>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Tütün Bölgeleri</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23555" name="Line 3"/>
          <p:cNvSpPr>
            <a:spLocks noChangeShapeType="1"/>
          </p:cNvSpPr>
          <p:nvPr/>
        </p:nvSpPr>
        <p:spPr bwMode="auto">
          <a:xfrm>
            <a:off x="1847851" y="860425"/>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grpSp>
        <p:nvGrpSpPr>
          <p:cNvPr id="23556" name="Group 10"/>
          <p:cNvGrpSpPr>
            <a:grpSpLocks/>
          </p:cNvGrpSpPr>
          <p:nvPr/>
        </p:nvGrpSpPr>
        <p:grpSpPr bwMode="auto">
          <a:xfrm>
            <a:off x="2220914" y="1209676"/>
            <a:ext cx="7839075" cy="3357563"/>
            <a:chOff x="192" y="1248"/>
            <a:chExt cx="5425" cy="2580"/>
          </a:xfrm>
        </p:grpSpPr>
        <p:sp>
          <p:nvSpPr>
            <p:cNvPr id="23559" name="Freeform 11"/>
            <p:cNvSpPr>
              <a:spLocks/>
            </p:cNvSpPr>
            <p:nvPr/>
          </p:nvSpPr>
          <p:spPr bwMode="auto">
            <a:xfrm>
              <a:off x="192" y="1421"/>
              <a:ext cx="5425" cy="2407"/>
            </a:xfrm>
            <a:custGeom>
              <a:avLst/>
              <a:gdLst>
                <a:gd name="T0" fmla="*/ 2246 w 5425"/>
                <a:gd name="T1" fmla="*/ 57 h 2407"/>
                <a:gd name="T2" fmla="*/ 1756 w 5425"/>
                <a:gd name="T3" fmla="*/ 207 h 2407"/>
                <a:gd name="T4" fmla="*/ 1375 w 5425"/>
                <a:gd name="T5" fmla="*/ 345 h 2407"/>
                <a:gd name="T6" fmla="*/ 1160 w 5425"/>
                <a:gd name="T7" fmla="*/ 310 h 2407"/>
                <a:gd name="T8" fmla="*/ 878 w 5425"/>
                <a:gd name="T9" fmla="*/ 371 h 2407"/>
                <a:gd name="T10" fmla="*/ 939 w 5425"/>
                <a:gd name="T11" fmla="*/ 461 h 2407"/>
                <a:gd name="T12" fmla="*/ 786 w 5425"/>
                <a:gd name="T13" fmla="*/ 568 h 2407"/>
                <a:gd name="T14" fmla="*/ 601 w 5425"/>
                <a:gd name="T15" fmla="*/ 549 h 2407"/>
                <a:gd name="T16" fmla="*/ 410 w 5425"/>
                <a:gd name="T17" fmla="*/ 543 h 2407"/>
                <a:gd name="T18" fmla="*/ 135 w 5425"/>
                <a:gd name="T19" fmla="*/ 628 h 2407"/>
                <a:gd name="T20" fmla="*/ 170 w 5425"/>
                <a:gd name="T21" fmla="*/ 789 h 2407"/>
                <a:gd name="T22" fmla="*/ 127 w 5425"/>
                <a:gd name="T23" fmla="*/ 920 h 2407"/>
                <a:gd name="T24" fmla="*/ 157 w 5425"/>
                <a:gd name="T25" fmla="*/ 1142 h 2407"/>
                <a:gd name="T26" fmla="*/ 97 w 5425"/>
                <a:gd name="T27" fmla="*/ 1261 h 2407"/>
                <a:gd name="T28" fmla="*/ 0 w 5425"/>
                <a:gd name="T29" fmla="*/ 1300 h 2407"/>
                <a:gd name="T30" fmla="*/ 145 w 5425"/>
                <a:gd name="T31" fmla="*/ 1361 h 2407"/>
                <a:gd name="T32" fmla="*/ 161 w 5425"/>
                <a:gd name="T33" fmla="*/ 1560 h 2407"/>
                <a:gd name="T34" fmla="*/ 344 w 5425"/>
                <a:gd name="T35" fmla="*/ 1727 h 2407"/>
                <a:gd name="T36" fmla="*/ 331 w 5425"/>
                <a:gd name="T37" fmla="*/ 1875 h 2407"/>
                <a:gd name="T38" fmla="*/ 339 w 5425"/>
                <a:gd name="T39" fmla="*/ 1896 h 2407"/>
                <a:gd name="T40" fmla="*/ 432 w 5425"/>
                <a:gd name="T41" fmla="*/ 2018 h 2407"/>
                <a:gd name="T42" fmla="*/ 747 w 5425"/>
                <a:gd name="T43" fmla="*/ 2082 h 2407"/>
                <a:gd name="T44" fmla="*/ 1255 w 5425"/>
                <a:gd name="T45" fmla="*/ 2062 h 2407"/>
                <a:gd name="T46" fmla="*/ 1558 w 5425"/>
                <a:gd name="T47" fmla="*/ 2023 h 2407"/>
                <a:gd name="T48" fmla="*/ 1862 w 5425"/>
                <a:gd name="T49" fmla="*/ 2217 h 2407"/>
                <a:gd name="T50" fmla="*/ 2242 w 5425"/>
                <a:gd name="T51" fmla="*/ 2193 h 2407"/>
                <a:gd name="T52" fmla="*/ 2411 w 5425"/>
                <a:gd name="T53" fmla="*/ 2025 h 2407"/>
                <a:gd name="T54" fmla="*/ 2651 w 5425"/>
                <a:gd name="T55" fmla="*/ 2076 h 2407"/>
                <a:gd name="T56" fmla="*/ 2844 w 5425"/>
                <a:gd name="T57" fmla="*/ 1930 h 2407"/>
                <a:gd name="T58" fmla="*/ 2806 w 5425"/>
                <a:gd name="T59" fmla="*/ 2116 h 2407"/>
                <a:gd name="T60" fmla="*/ 2797 w 5425"/>
                <a:gd name="T61" fmla="*/ 2406 h 2407"/>
                <a:gd name="T62" fmla="*/ 2966 w 5425"/>
                <a:gd name="T63" fmla="*/ 2269 h 2407"/>
                <a:gd name="T64" fmla="*/ 3065 w 5425"/>
                <a:gd name="T65" fmla="*/ 2070 h 2407"/>
                <a:gd name="T66" fmla="*/ 3345 w 5425"/>
                <a:gd name="T67" fmla="*/ 2007 h 2407"/>
                <a:gd name="T68" fmla="*/ 3670 w 5425"/>
                <a:gd name="T69" fmla="*/ 1968 h 2407"/>
                <a:gd name="T70" fmla="*/ 4098 w 5425"/>
                <a:gd name="T71" fmla="*/ 1941 h 2407"/>
                <a:gd name="T72" fmla="*/ 4583 w 5425"/>
                <a:gd name="T73" fmla="*/ 1713 h 2407"/>
                <a:gd name="T74" fmla="*/ 4819 w 5425"/>
                <a:gd name="T75" fmla="*/ 1661 h 2407"/>
                <a:gd name="T76" fmla="*/ 5130 w 5425"/>
                <a:gd name="T77" fmla="*/ 1605 h 2407"/>
                <a:gd name="T78" fmla="*/ 5289 w 5425"/>
                <a:gd name="T79" fmla="*/ 1644 h 2407"/>
                <a:gd name="T80" fmla="*/ 5400 w 5425"/>
                <a:gd name="T81" fmla="*/ 1433 h 2407"/>
                <a:gd name="T82" fmla="*/ 5297 w 5425"/>
                <a:gd name="T83" fmla="*/ 1247 h 2407"/>
                <a:gd name="T84" fmla="*/ 5228 w 5425"/>
                <a:gd name="T85" fmla="*/ 1068 h 2407"/>
                <a:gd name="T86" fmla="*/ 5152 w 5425"/>
                <a:gd name="T87" fmla="*/ 853 h 2407"/>
                <a:gd name="T88" fmla="*/ 5292 w 5425"/>
                <a:gd name="T89" fmla="*/ 691 h 2407"/>
                <a:gd name="T90" fmla="*/ 5054 w 5425"/>
                <a:gd name="T91" fmla="*/ 570 h 2407"/>
                <a:gd name="T92" fmla="*/ 4861 w 5425"/>
                <a:gd name="T93" fmla="*/ 186 h 2407"/>
                <a:gd name="T94" fmla="*/ 4820 w 5425"/>
                <a:gd name="T95" fmla="*/ 131 h 2407"/>
                <a:gd name="T96" fmla="*/ 4697 w 5425"/>
                <a:gd name="T97" fmla="*/ 61 h 2407"/>
                <a:gd name="T98" fmla="*/ 4446 w 5425"/>
                <a:gd name="T99" fmla="*/ 123 h 2407"/>
                <a:gd name="T100" fmla="*/ 4210 w 5425"/>
                <a:gd name="T101" fmla="*/ 220 h 2407"/>
                <a:gd name="T102" fmla="*/ 3877 w 5425"/>
                <a:gd name="T103" fmla="*/ 356 h 2407"/>
                <a:gd name="T104" fmla="*/ 3525 w 5425"/>
                <a:gd name="T105" fmla="*/ 388 h 2407"/>
                <a:gd name="T106" fmla="*/ 3302 w 5425"/>
                <a:gd name="T107" fmla="*/ 376 h 2407"/>
                <a:gd name="T108" fmla="*/ 3024 w 5425"/>
                <a:gd name="T109" fmla="*/ 255 h 2407"/>
                <a:gd name="T110" fmla="*/ 2772 w 5425"/>
                <a:gd name="T111" fmla="*/ 175 h 2407"/>
                <a:gd name="T112" fmla="*/ 2590 w 5425"/>
                <a:gd name="T113" fmla="*/ 0 h 2407"/>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5425"/>
                <a:gd name="T172" fmla="*/ 0 h 2407"/>
                <a:gd name="T173" fmla="*/ 5425 w 5425"/>
                <a:gd name="T174" fmla="*/ 2407 h 2407"/>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5425" h="2407">
                  <a:moveTo>
                    <a:pt x="2590" y="0"/>
                  </a:moveTo>
                  <a:lnTo>
                    <a:pt x="2514" y="62"/>
                  </a:lnTo>
                  <a:lnTo>
                    <a:pt x="2312" y="40"/>
                  </a:lnTo>
                  <a:lnTo>
                    <a:pt x="2246" y="57"/>
                  </a:lnTo>
                  <a:lnTo>
                    <a:pt x="2102" y="28"/>
                  </a:lnTo>
                  <a:lnTo>
                    <a:pt x="2075" y="67"/>
                  </a:lnTo>
                  <a:lnTo>
                    <a:pt x="1938" y="109"/>
                  </a:lnTo>
                  <a:lnTo>
                    <a:pt x="1756" y="207"/>
                  </a:lnTo>
                  <a:lnTo>
                    <a:pt x="1552" y="247"/>
                  </a:lnTo>
                  <a:lnTo>
                    <a:pt x="1544" y="294"/>
                  </a:lnTo>
                  <a:lnTo>
                    <a:pt x="1461" y="355"/>
                  </a:lnTo>
                  <a:lnTo>
                    <a:pt x="1375" y="345"/>
                  </a:lnTo>
                  <a:lnTo>
                    <a:pt x="1367" y="331"/>
                  </a:lnTo>
                  <a:lnTo>
                    <a:pt x="1299" y="324"/>
                  </a:lnTo>
                  <a:lnTo>
                    <a:pt x="1211" y="339"/>
                  </a:lnTo>
                  <a:lnTo>
                    <a:pt x="1160" y="310"/>
                  </a:lnTo>
                  <a:lnTo>
                    <a:pt x="1066" y="294"/>
                  </a:lnTo>
                  <a:lnTo>
                    <a:pt x="996" y="308"/>
                  </a:lnTo>
                  <a:lnTo>
                    <a:pt x="954" y="286"/>
                  </a:lnTo>
                  <a:lnTo>
                    <a:pt x="878" y="371"/>
                  </a:lnTo>
                  <a:lnTo>
                    <a:pt x="928" y="419"/>
                  </a:lnTo>
                  <a:lnTo>
                    <a:pt x="1110" y="450"/>
                  </a:lnTo>
                  <a:lnTo>
                    <a:pt x="1115" y="491"/>
                  </a:lnTo>
                  <a:lnTo>
                    <a:pt x="939" y="461"/>
                  </a:lnTo>
                  <a:lnTo>
                    <a:pt x="892" y="499"/>
                  </a:lnTo>
                  <a:lnTo>
                    <a:pt x="840" y="486"/>
                  </a:lnTo>
                  <a:lnTo>
                    <a:pt x="791" y="506"/>
                  </a:lnTo>
                  <a:lnTo>
                    <a:pt x="786" y="568"/>
                  </a:lnTo>
                  <a:lnTo>
                    <a:pt x="732" y="591"/>
                  </a:lnTo>
                  <a:lnTo>
                    <a:pt x="694" y="570"/>
                  </a:lnTo>
                  <a:lnTo>
                    <a:pt x="612" y="593"/>
                  </a:lnTo>
                  <a:lnTo>
                    <a:pt x="601" y="549"/>
                  </a:lnTo>
                  <a:lnTo>
                    <a:pt x="563" y="533"/>
                  </a:lnTo>
                  <a:lnTo>
                    <a:pt x="513" y="536"/>
                  </a:lnTo>
                  <a:lnTo>
                    <a:pt x="511" y="578"/>
                  </a:lnTo>
                  <a:lnTo>
                    <a:pt x="410" y="543"/>
                  </a:lnTo>
                  <a:lnTo>
                    <a:pt x="379" y="514"/>
                  </a:lnTo>
                  <a:lnTo>
                    <a:pt x="274" y="530"/>
                  </a:lnTo>
                  <a:lnTo>
                    <a:pt x="156" y="581"/>
                  </a:lnTo>
                  <a:lnTo>
                    <a:pt x="135" y="628"/>
                  </a:lnTo>
                  <a:lnTo>
                    <a:pt x="63" y="663"/>
                  </a:lnTo>
                  <a:lnTo>
                    <a:pt x="69" y="715"/>
                  </a:lnTo>
                  <a:lnTo>
                    <a:pt x="18" y="798"/>
                  </a:lnTo>
                  <a:lnTo>
                    <a:pt x="170" y="789"/>
                  </a:lnTo>
                  <a:lnTo>
                    <a:pt x="203" y="816"/>
                  </a:lnTo>
                  <a:lnTo>
                    <a:pt x="216" y="879"/>
                  </a:lnTo>
                  <a:lnTo>
                    <a:pt x="169" y="861"/>
                  </a:lnTo>
                  <a:lnTo>
                    <a:pt x="127" y="920"/>
                  </a:lnTo>
                  <a:lnTo>
                    <a:pt x="162" y="953"/>
                  </a:lnTo>
                  <a:lnTo>
                    <a:pt x="154" y="1036"/>
                  </a:lnTo>
                  <a:lnTo>
                    <a:pt x="229" y="1094"/>
                  </a:lnTo>
                  <a:lnTo>
                    <a:pt x="157" y="1142"/>
                  </a:lnTo>
                  <a:lnTo>
                    <a:pt x="180" y="1226"/>
                  </a:lnTo>
                  <a:lnTo>
                    <a:pt x="224" y="1255"/>
                  </a:lnTo>
                  <a:lnTo>
                    <a:pt x="154" y="1282"/>
                  </a:lnTo>
                  <a:lnTo>
                    <a:pt x="97" y="1261"/>
                  </a:lnTo>
                  <a:lnTo>
                    <a:pt x="88" y="1179"/>
                  </a:lnTo>
                  <a:lnTo>
                    <a:pt x="63" y="1179"/>
                  </a:lnTo>
                  <a:lnTo>
                    <a:pt x="53" y="1258"/>
                  </a:lnTo>
                  <a:lnTo>
                    <a:pt x="0" y="1300"/>
                  </a:lnTo>
                  <a:lnTo>
                    <a:pt x="48" y="1335"/>
                  </a:lnTo>
                  <a:lnTo>
                    <a:pt x="69" y="1370"/>
                  </a:lnTo>
                  <a:lnTo>
                    <a:pt x="129" y="1325"/>
                  </a:lnTo>
                  <a:lnTo>
                    <a:pt x="145" y="1361"/>
                  </a:lnTo>
                  <a:lnTo>
                    <a:pt x="137" y="1382"/>
                  </a:lnTo>
                  <a:lnTo>
                    <a:pt x="247" y="1452"/>
                  </a:lnTo>
                  <a:lnTo>
                    <a:pt x="224" y="1504"/>
                  </a:lnTo>
                  <a:lnTo>
                    <a:pt x="161" y="1560"/>
                  </a:lnTo>
                  <a:lnTo>
                    <a:pt x="197" y="1562"/>
                  </a:lnTo>
                  <a:lnTo>
                    <a:pt x="217" y="1718"/>
                  </a:lnTo>
                  <a:lnTo>
                    <a:pt x="289" y="1674"/>
                  </a:lnTo>
                  <a:lnTo>
                    <a:pt x="344" y="1727"/>
                  </a:lnTo>
                  <a:lnTo>
                    <a:pt x="303" y="1763"/>
                  </a:lnTo>
                  <a:lnTo>
                    <a:pt x="232" y="1774"/>
                  </a:lnTo>
                  <a:lnTo>
                    <a:pt x="219" y="1825"/>
                  </a:lnTo>
                  <a:lnTo>
                    <a:pt x="331" y="1875"/>
                  </a:lnTo>
                  <a:lnTo>
                    <a:pt x="477" y="1824"/>
                  </a:lnTo>
                  <a:lnTo>
                    <a:pt x="502" y="1861"/>
                  </a:lnTo>
                  <a:lnTo>
                    <a:pt x="416" y="1906"/>
                  </a:lnTo>
                  <a:lnTo>
                    <a:pt x="339" y="1896"/>
                  </a:lnTo>
                  <a:lnTo>
                    <a:pt x="274" y="1941"/>
                  </a:lnTo>
                  <a:lnTo>
                    <a:pt x="300" y="1988"/>
                  </a:lnTo>
                  <a:lnTo>
                    <a:pt x="467" y="1931"/>
                  </a:lnTo>
                  <a:lnTo>
                    <a:pt x="432" y="2018"/>
                  </a:lnTo>
                  <a:lnTo>
                    <a:pt x="563" y="1947"/>
                  </a:lnTo>
                  <a:lnTo>
                    <a:pt x="742" y="2010"/>
                  </a:lnTo>
                  <a:lnTo>
                    <a:pt x="657" y="2044"/>
                  </a:lnTo>
                  <a:lnTo>
                    <a:pt x="747" y="2082"/>
                  </a:lnTo>
                  <a:lnTo>
                    <a:pt x="827" y="2197"/>
                  </a:lnTo>
                  <a:lnTo>
                    <a:pt x="998" y="2201"/>
                  </a:lnTo>
                  <a:lnTo>
                    <a:pt x="1148" y="2197"/>
                  </a:lnTo>
                  <a:lnTo>
                    <a:pt x="1255" y="2062"/>
                  </a:lnTo>
                  <a:lnTo>
                    <a:pt x="1241" y="1981"/>
                  </a:lnTo>
                  <a:lnTo>
                    <a:pt x="1336" y="1947"/>
                  </a:lnTo>
                  <a:lnTo>
                    <a:pt x="1467" y="1970"/>
                  </a:lnTo>
                  <a:lnTo>
                    <a:pt x="1558" y="2023"/>
                  </a:lnTo>
                  <a:lnTo>
                    <a:pt x="1606" y="2095"/>
                  </a:lnTo>
                  <a:lnTo>
                    <a:pt x="1697" y="2110"/>
                  </a:lnTo>
                  <a:lnTo>
                    <a:pt x="1803" y="2245"/>
                  </a:lnTo>
                  <a:lnTo>
                    <a:pt x="1862" y="2217"/>
                  </a:lnTo>
                  <a:lnTo>
                    <a:pt x="1971" y="2222"/>
                  </a:lnTo>
                  <a:lnTo>
                    <a:pt x="2061" y="2203"/>
                  </a:lnTo>
                  <a:lnTo>
                    <a:pt x="2133" y="2234"/>
                  </a:lnTo>
                  <a:lnTo>
                    <a:pt x="2242" y="2193"/>
                  </a:lnTo>
                  <a:lnTo>
                    <a:pt x="2283" y="2203"/>
                  </a:lnTo>
                  <a:lnTo>
                    <a:pt x="2268" y="2158"/>
                  </a:lnTo>
                  <a:lnTo>
                    <a:pt x="2359" y="2079"/>
                  </a:lnTo>
                  <a:lnTo>
                    <a:pt x="2411" y="2025"/>
                  </a:lnTo>
                  <a:lnTo>
                    <a:pt x="2479" y="2031"/>
                  </a:lnTo>
                  <a:lnTo>
                    <a:pt x="2527" y="2062"/>
                  </a:lnTo>
                  <a:lnTo>
                    <a:pt x="2601" y="2089"/>
                  </a:lnTo>
                  <a:lnTo>
                    <a:pt x="2651" y="2076"/>
                  </a:lnTo>
                  <a:lnTo>
                    <a:pt x="2713" y="2087"/>
                  </a:lnTo>
                  <a:lnTo>
                    <a:pt x="2732" y="2005"/>
                  </a:lnTo>
                  <a:lnTo>
                    <a:pt x="2792" y="1997"/>
                  </a:lnTo>
                  <a:lnTo>
                    <a:pt x="2844" y="1930"/>
                  </a:lnTo>
                  <a:lnTo>
                    <a:pt x="2892" y="2002"/>
                  </a:lnTo>
                  <a:lnTo>
                    <a:pt x="2947" y="2013"/>
                  </a:lnTo>
                  <a:lnTo>
                    <a:pt x="2884" y="2119"/>
                  </a:lnTo>
                  <a:lnTo>
                    <a:pt x="2806" y="2116"/>
                  </a:lnTo>
                  <a:lnTo>
                    <a:pt x="2751" y="2201"/>
                  </a:lnTo>
                  <a:lnTo>
                    <a:pt x="2819" y="2299"/>
                  </a:lnTo>
                  <a:lnTo>
                    <a:pt x="2772" y="2399"/>
                  </a:lnTo>
                  <a:lnTo>
                    <a:pt x="2797" y="2406"/>
                  </a:lnTo>
                  <a:lnTo>
                    <a:pt x="2844" y="2373"/>
                  </a:lnTo>
                  <a:lnTo>
                    <a:pt x="2895" y="2394"/>
                  </a:lnTo>
                  <a:lnTo>
                    <a:pt x="2929" y="2354"/>
                  </a:lnTo>
                  <a:lnTo>
                    <a:pt x="2966" y="2269"/>
                  </a:lnTo>
                  <a:lnTo>
                    <a:pt x="3013" y="2261"/>
                  </a:lnTo>
                  <a:lnTo>
                    <a:pt x="3035" y="2209"/>
                  </a:lnTo>
                  <a:lnTo>
                    <a:pt x="3001" y="2107"/>
                  </a:lnTo>
                  <a:lnTo>
                    <a:pt x="3065" y="2070"/>
                  </a:lnTo>
                  <a:lnTo>
                    <a:pt x="3076" y="1997"/>
                  </a:lnTo>
                  <a:lnTo>
                    <a:pt x="3130" y="1989"/>
                  </a:lnTo>
                  <a:lnTo>
                    <a:pt x="3215" y="2020"/>
                  </a:lnTo>
                  <a:lnTo>
                    <a:pt x="3345" y="2007"/>
                  </a:lnTo>
                  <a:lnTo>
                    <a:pt x="3394" y="2023"/>
                  </a:lnTo>
                  <a:lnTo>
                    <a:pt x="3438" y="2009"/>
                  </a:lnTo>
                  <a:lnTo>
                    <a:pt x="3522" y="1960"/>
                  </a:lnTo>
                  <a:lnTo>
                    <a:pt x="3670" y="1968"/>
                  </a:lnTo>
                  <a:lnTo>
                    <a:pt x="3841" y="1983"/>
                  </a:lnTo>
                  <a:lnTo>
                    <a:pt x="3944" y="1981"/>
                  </a:lnTo>
                  <a:lnTo>
                    <a:pt x="3996" y="1922"/>
                  </a:lnTo>
                  <a:lnTo>
                    <a:pt x="4098" y="1941"/>
                  </a:lnTo>
                  <a:lnTo>
                    <a:pt x="4304" y="1798"/>
                  </a:lnTo>
                  <a:lnTo>
                    <a:pt x="4402" y="1817"/>
                  </a:lnTo>
                  <a:lnTo>
                    <a:pt x="4438" y="1737"/>
                  </a:lnTo>
                  <a:lnTo>
                    <a:pt x="4583" y="1713"/>
                  </a:lnTo>
                  <a:lnTo>
                    <a:pt x="4667" y="1663"/>
                  </a:lnTo>
                  <a:lnTo>
                    <a:pt x="4710" y="1729"/>
                  </a:lnTo>
                  <a:lnTo>
                    <a:pt x="4807" y="1721"/>
                  </a:lnTo>
                  <a:lnTo>
                    <a:pt x="4819" y="1661"/>
                  </a:lnTo>
                  <a:lnTo>
                    <a:pt x="4871" y="1586"/>
                  </a:lnTo>
                  <a:lnTo>
                    <a:pt x="5041" y="1624"/>
                  </a:lnTo>
                  <a:lnTo>
                    <a:pt x="5097" y="1595"/>
                  </a:lnTo>
                  <a:lnTo>
                    <a:pt x="5130" y="1605"/>
                  </a:lnTo>
                  <a:lnTo>
                    <a:pt x="5221" y="1555"/>
                  </a:lnTo>
                  <a:lnTo>
                    <a:pt x="5270" y="1554"/>
                  </a:lnTo>
                  <a:lnTo>
                    <a:pt x="5267" y="1632"/>
                  </a:lnTo>
                  <a:lnTo>
                    <a:pt x="5289" y="1644"/>
                  </a:lnTo>
                  <a:lnTo>
                    <a:pt x="5337" y="1607"/>
                  </a:lnTo>
                  <a:lnTo>
                    <a:pt x="5362" y="1536"/>
                  </a:lnTo>
                  <a:lnTo>
                    <a:pt x="5424" y="1496"/>
                  </a:lnTo>
                  <a:lnTo>
                    <a:pt x="5400" y="1433"/>
                  </a:lnTo>
                  <a:lnTo>
                    <a:pt x="5351" y="1401"/>
                  </a:lnTo>
                  <a:lnTo>
                    <a:pt x="5243" y="1385"/>
                  </a:lnTo>
                  <a:lnTo>
                    <a:pt x="5262" y="1292"/>
                  </a:lnTo>
                  <a:lnTo>
                    <a:pt x="5297" y="1247"/>
                  </a:lnTo>
                  <a:lnTo>
                    <a:pt x="5272" y="1194"/>
                  </a:lnTo>
                  <a:lnTo>
                    <a:pt x="5240" y="1144"/>
                  </a:lnTo>
                  <a:lnTo>
                    <a:pt x="5256" y="1129"/>
                  </a:lnTo>
                  <a:lnTo>
                    <a:pt x="5228" y="1068"/>
                  </a:lnTo>
                  <a:lnTo>
                    <a:pt x="5243" y="1025"/>
                  </a:lnTo>
                  <a:lnTo>
                    <a:pt x="5228" y="957"/>
                  </a:lnTo>
                  <a:lnTo>
                    <a:pt x="5185" y="869"/>
                  </a:lnTo>
                  <a:lnTo>
                    <a:pt x="5152" y="853"/>
                  </a:lnTo>
                  <a:lnTo>
                    <a:pt x="5224" y="826"/>
                  </a:lnTo>
                  <a:lnTo>
                    <a:pt x="5275" y="768"/>
                  </a:lnTo>
                  <a:lnTo>
                    <a:pt x="5264" y="734"/>
                  </a:lnTo>
                  <a:lnTo>
                    <a:pt x="5292" y="691"/>
                  </a:lnTo>
                  <a:lnTo>
                    <a:pt x="5288" y="654"/>
                  </a:lnTo>
                  <a:lnTo>
                    <a:pt x="5280" y="626"/>
                  </a:lnTo>
                  <a:lnTo>
                    <a:pt x="5193" y="588"/>
                  </a:lnTo>
                  <a:lnTo>
                    <a:pt x="5054" y="570"/>
                  </a:lnTo>
                  <a:lnTo>
                    <a:pt x="5007" y="517"/>
                  </a:lnTo>
                  <a:lnTo>
                    <a:pt x="4946" y="347"/>
                  </a:lnTo>
                  <a:lnTo>
                    <a:pt x="4995" y="292"/>
                  </a:lnTo>
                  <a:lnTo>
                    <a:pt x="4861" y="186"/>
                  </a:lnTo>
                  <a:lnTo>
                    <a:pt x="4766" y="181"/>
                  </a:lnTo>
                  <a:lnTo>
                    <a:pt x="4735" y="143"/>
                  </a:lnTo>
                  <a:lnTo>
                    <a:pt x="4744" y="147"/>
                  </a:lnTo>
                  <a:lnTo>
                    <a:pt x="4820" y="131"/>
                  </a:lnTo>
                  <a:lnTo>
                    <a:pt x="4757" y="94"/>
                  </a:lnTo>
                  <a:lnTo>
                    <a:pt x="4725" y="99"/>
                  </a:lnTo>
                  <a:lnTo>
                    <a:pt x="4741" y="81"/>
                  </a:lnTo>
                  <a:lnTo>
                    <a:pt x="4697" y="61"/>
                  </a:lnTo>
                  <a:lnTo>
                    <a:pt x="4621" y="91"/>
                  </a:lnTo>
                  <a:lnTo>
                    <a:pt x="4512" y="86"/>
                  </a:lnTo>
                  <a:lnTo>
                    <a:pt x="4482" y="64"/>
                  </a:lnTo>
                  <a:lnTo>
                    <a:pt x="4446" y="123"/>
                  </a:lnTo>
                  <a:lnTo>
                    <a:pt x="4406" y="104"/>
                  </a:lnTo>
                  <a:lnTo>
                    <a:pt x="4294" y="165"/>
                  </a:lnTo>
                  <a:lnTo>
                    <a:pt x="4255" y="233"/>
                  </a:lnTo>
                  <a:lnTo>
                    <a:pt x="4210" y="220"/>
                  </a:lnTo>
                  <a:lnTo>
                    <a:pt x="4084" y="321"/>
                  </a:lnTo>
                  <a:lnTo>
                    <a:pt x="4029" y="331"/>
                  </a:lnTo>
                  <a:lnTo>
                    <a:pt x="3994" y="374"/>
                  </a:lnTo>
                  <a:lnTo>
                    <a:pt x="3877" y="356"/>
                  </a:lnTo>
                  <a:lnTo>
                    <a:pt x="3793" y="319"/>
                  </a:lnTo>
                  <a:lnTo>
                    <a:pt x="3697" y="323"/>
                  </a:lnTo>
                  <a:lnTo>
                    <a:pt x="3596" y="334"/>
                  </a:lnTo>
                  <a:lnTo>
                    <a:pt x="3525" y="388"/>
                  </a:lnTo>
                  <a:lnTo>
                    <a:pt x="3473" y="395"/>
                  </a:lnTo>
                  <a:lnTo>
                    <a:pt x="3348" y="379"/>
                  </a:lnTo>
                  <a:lnTo>
                    <a:pt x="3339" y="321"/>
                  </a:lnTo>
                  <a:lnTo>
                    <a:pt x="3302" y="376"/>
                  </a:lnTo>
                  <a:lnTo>
                    <a:pt x="3239" y="315"/>
                  </a:lnTo>
                  <a:lnTo>
                    <a:pt x="3154" y="356"/>
                  </a:lnTo>
                  <a:lnTo>
                    <a:pt x="3124" y="302"/>
                  </a:lnTo>
                  <a:lnTo>
                    <a:pt x="3024" y="255"/>
                  </a:lnTo>
                  <a:lnTo>
                    <a:pt x="2958" y="321"/>
                  </a:lnTo>
                  <a:lnTo>
                    <a:pt x="2844" y="242"/>
                  </a:lnTo>
                  <a:lnTo>
                    <a:pt x="2844" y="157"/>
                  </a:lnTo>
                  <a:lnTo>
                    <a:pt x="2772" y="175"/>
                  </a:lnTo>
                  <a:lnTo>
                    <a:pt x="2707" y="170"/>
                  </a:lnTo>
                  <a:lnTo>
                    <a:pt x="2615" y="85"/>
                  </a:lnTo>
                  <a:lnTo>
                    <a:pt x="2631" y="12"/>
                  </a:lnTo>
                  <a:lnTo>
                    <a:pt x="2590" y="0"/>
                  </a:lnTo>
                </a:path>
              </a:pathLst>
            </a:custGeom>
            <a:gradFill rotWithShape="0">
              <a:gsLst>
                <a:gs pos="0">
                  <a:srgbClr val="FFDFBF"/>
                </a:gs>
                <a:gs pos="100000">
                  <a:srgbClr val="996600"/>
                </a:gs>
              </a:gsLst>
              <a:lin ang="5400000" scaled="1"/>
            </a:gradFill>
            <a:ln w="22225">
              <a:solidFill>
                <a:schemeClr val="tx1"/>
              </a:solidFill>
              <a:round/>
              <a:headEnd type="none" w="sm" len="sm"/>
              <a:tailEnd type="none" w="sm" len="sm"/>
            </a:ln>
          </p:spPr>
          <p:txBody>
            <a:bodyPr/>
            <a:lstStyle/>
            <a:p>
              <a:endParaRPr lang="tr-TR"/>
            </a:p>
          </p:txBody>
        </p:sp>
        <p:sp>
          <p:nvSpPr>
            <p:cNvPr id="23560" name="Freeform 12"/>
            <p:cNvSpPr>
              <a:spLocks/>
            </p:cNvSpPr>
            <p:nvPr/>
          </p:nvSpPr>
          <p:spPr bwMode="auto">
            <a:xfrm>
              <a:off x="236" y="1248"/>
              <a:ext cx="874" cy="822"/>
            </a:xfrm>
            <a:custGeom>
              <a:avLst/>
              <a:gdLst>
                <a:gd name="T0" fmla="*/ 365 w 874"/>
                <a:gd name="T1" fmla="*/ 0 h 822"/>
                <a:gd name="T2" fmla="*/ 6 w 874"/>
                <a:gd name="T3" fmla="*/ 41 h 822"/>
                <a:gd name="T4" fmla="*/ 3 w 874"/>
                <a:gd name="T5" fmla="*/ 533 h 822"/>
                <a:gd name="T6" fmla="*/ 15 w 874"/>
                <a:gd name="T7" fmla="*/ 526 h 822"/>
                <a:gd name="T8" fmla="*/ 0 w 874"/>
                <a:gd name="T9" fmla="*/ 597 h 822"/>
                <a:gd name="T10" fmla="*/ 28 w 874"/>
                <a:gd name="T11" fmla="*/ 615 h 822"/>
                <a:gd name="T12" fmla="*/ 109 w 874"/>
                <a:gd name="T13" fmla="*/ 634 h 822"/>
                <a:gd name="T14" fmla="*/ 178 w 874"/>
                <a:gd name="T15" fmla="*/ 631 h 822"/>
                <a:gd name="T16" fmla="*/ 180 w 874"/>
                <a:gd name="T17" fmla="*/ 647 h 822"/>
                <a:gd name="T18" fmla="*/ 31 w 874"/>
                <a:gd name="T19" fmla="*/ 706 h 822"/>
                <a:gd name="T20" fmla="*/ 9 w 874"/>
                <a:gd name="T21" fmla="*/ 821 h 822"/>
                <a:gd name="T22" fmla="*/ 94 w 874"/>
                <a:gd name="T23" fmla="*/ 737 h 822"/>
                <a:gd name="T24" fmla="*/ 131 w 874"/>
                <a:gd name="T25" fmla="*/ 702 h 822"/>
                <a:gd name="T26" fmla="*/ 166 w 874"/>
                <a:gd name="T27" fmla="*/ 689 h 822"/>
                <a:gd name="T28" fmla="*/ 202 w 874"/>
                <a:gd name="T29" fmla="*/ 657 h 822"/>
                <a:gd name="T30" fmla="*/ 287 w 874"/>
                <a:gd name="T31" fmla="*/ 634 h 822"/>
                <a:gd name="T32" fmla="*/ 352 w 874"/>
                <a:gd name="T33" fmla="*/ 543 h 822"/>
                <a:gd name="T34" fmla="*/ 476 w 874"/>
                <a:gd name="T35" fmla="*/ 504 h 822"/>
                <a:gd name="T36" fmla="*/ 563 w 874"/>
                <a:gd name="T37" fmla="*/ 512 h 822"/>
                <a:gd name="T38" fmla="*/ 664 w 874"/>
                <a:gd name="T39" fmla="*/ 506 h 822"/>
                <a:gd name="T40" fmla="*/ 697 w 874"/>
                <a:gd name="T41" fmla="*/ 543 h 822"/>
                <a:gd name="T42" fmla="*/ 748 w 874"/>
                <a:gd name="T43" fmla="*/ 536 h 822"/>
                <a:gd name="T44" fmla="*/ 798 w 874"/>
                <a:gd name="T45" fmla="*/ 543 h 822"/>
                <a:gd name="T46" fmla="*/ 873 w 874"/>
                <a:gd name="T47" fmla="*/ 440 h 822"/>
                <a:gd name="T48" fmla="*/ 771 w 874"/>
                <a:gd name="T49" fmla="*/ 414 h 822"/>
                <a:gd name="T50" fmla="*/ 774 w 874"/>
                <a:gd name="T51" fmla="*/ 395 h 822"/>
                <a:gd name="T52" fmla="*/ 699 w 874"/>
                <a:gd name="T53" fmla="*/ 329 h 822"/>
                <a:gd name="T54" fmla="*/ 654 w 874"/>
                <a:gd name="T55" fmla="*/ 335 h 822"/>
                <a:gd name="T56" fmla="*/ 583 w 874"/>
                <a:gd name="T57" fmla="*/ 146 h 822"/>
                <a:gd name="T58" fmla="*/ 365 w 874"/>
                <a:gd name="T59" fmla="*/ 0 h 82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874"/>
                <a:gd name="T91" fmla="*/ 0 h 822"/>
                <a:gd name="T92" fmla="*/ 874 w 874"/>
                <a:gd name="T93" fmla="*/ 822 h 822"/>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874" h="822">
                  <a:moveTo>
                    <a:pt x="365" y="0"/>
                  </a:moveTo>
                  <a:lnTo>
                    <a:pt x="6" y="41"/>
                  </a:lnTo>
                  <a:lnTo>
                    <a:pt x="3" y="533"/>
                  </a:lnTo>
                  <a:lnTo>
                    <a:pt x="15" y="526"/>
                  </a:lnTo>
                  <a:lnTo>
                    <a:pt x="0" y="597"/>
                  </a:lnTo>
                  <a:lnTo>
                    <a:pt x="28" y="615"/>
                  </a:lnTo>
                  <a:lnTo>
                    <a:pt x="109" y="634"/>
                  </a:lnTo>
                  <a:lnTo>
                    <a:pt x="178" y="631"/>
                  </a:lnTo>
                  <a:lnTo>
                    <a:pt x="180" y="647"/>
                  </a:lnTo>
                  <a:lnTo>
                    <a:pt x="31" y="706"/>
                  </a:lnTo>
                  <a:lnTo>
                    <a:pt x="9" y="821"/>
                  </a:lnTo>
                  <a:lnTo>
                    <a:pt x="94" y="737"/>
                  </a:lnTo>
                  <a:lnTo>
                    <a:pt x="131" y="702"/>
                  </a:lnTo>
                  <a:lnTo>
                    <a:pt x="166" y="689"/>
                  </a:lnTo>
                  <a:lnTo>
                    <a:pt x="202" y="657"/>
                  </a:lnTo>
                  <a:lnTo>
                    <a:pt x="287" y="634"/>
                  </a:lnTo>
                  <a:lnTo>
                    <a:pt x="352" y="543"/>
                  </a:lnTo>
                  <a:lnTo>
                    <a:pt x="476" y="504"/>
                  </a:lnTo>
                  <a:lnTo>
                    <a:pt x="563" y="512"/>
                  </a:lnTo>
                  <a:lnTo>
                    <a:pt x="664" y="506"/>
                  </a:lnTo>
                  <a:lnTo>
                    <a:pt x="697" y="543"/>
                  </a:lnTo>
                  <a:lnTo>
                    <a:pt x="748" y="536"/>
                  </a:lnTo>
                  <a:lnTo>
                    <a:pt x="798" y="543"/>
                  </a:lnTo>
                  <a:lnTo>
                    <a:pt x="873" y="440"/>
                  </a:lnTo>
                  <a:lnTo>
                    <a:pt x="771" y="414"/>
                  </a:lnTo>
                  <a:lnTo>
                    <a:pt x="774" y="395"/>
                  </a:lnTo>
                  <a:lnTo>
                    <a:pt x="699" y="329"/>
                  </a:lnTo>
                  <a:lnTo>
                    <a:pt x="654" y="335"/>
                  </a:lnTo>
                  <a:lnTo>
                    <a:pt x="583" y="146"/>
                  </a:lnTo>
                  <a:lnTo>
                    <a:pt x="365" y="0"/>
                  </a:lnTo>
                </a:path>
              </a:pathLst>
            </a:custGeom>
            <a:gradFill rotWithShape="0">
              <a:gsLst>
                <a:gs pos="0">
                  <a:srgbClr val="FFDFBF"/>
                </a:gs>
                <a:gs pos="100000">
                  <a:srgbClr val="996600"/>
                </a:gs>
              </a:gsLst>
              <a:lin ang="5400000" scaled="1"/>
            </a:gradFill>
            <a:ln w="22225">
              <a:solidFill>
                <a:schemeClr val="tx1"/>
              </a:solidFill>
              <a:round/>
              <a:headEnd type="none" w="sm" len="sm"/>
              <a:tailEnd type="none" w="sm" len="sm"/>
            </a:ln>
          </p:spPr>
          <p:txBody>
            <a:bodyPr/>
            <a:lstStyle/>
            <a:p>
              <a:endParaRPr lang="tr-TR"/>
            </a:p>
          </p:txBody>
        </p:sp>
      </p:grpSp>
      <p:sp>
        <p:nvSpPr>
          <p:cNvPr id="135182" name="Text Box 14"/>
          <p:cNvSpPr txBox="1">
            <a:spLocks noChangeArrowheads="1"/>
          </p:cNvSpPr>
          <p:nvPr/>
        </p:nvSpPr>
        <p:spPr bwMode="auto">
          <a:xfrm>
            <a:off x="2166939" y="3351213"/>
            <a:ext cx="1323975" cy="292100"/>
          </a:xfrm>
          <a:prstGeom prst="rect">
            <a:avLst/>
          </a:prstGeom>
          <a:solidFill>
            <a:srgbClr val="FF3300"/>
          </a:solidFill>
          <a:ln w="9525">
            <a:solidFill>
              <a:srgbClr val="006600"/>
            </a:solidFill>
            <a:miter lim="800000"/>
            <a:headEnd/>
            <a:tailEnd/>
          </a:ln>
          <a:effectLst>
            <a:outerShdw dist="35921" dir="2700000" algn="ctr" rotWithShape="0">
              <a:schemeClr val="tx1"/>
            </a:outerShdw>
          </a:effec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tr-TR" altLang="tr-TR" sz="1300" b="1">
                <a:solidFill>
                  <a:schemeClr val="bg1"/>
                </a:solidFill>
              </a:rPr>
              <a:t>2. Ege Bölgesi </a:t>
            </a:r>
          </a:p>
        </p:txBody>
      </p:sp>
      <p:sp>
        <p:nvSpPr>
          <p:cNvPr id="12" name="Rectangle 18"/>
          <p:cNvSpPr>
            <a:spLocks noChangeArrowheads="1"/>
          </p:cNvSpPr>
          <p:nvPr/>
        </p:nvSpPr>
        <p:spPr bwMode="auto">
          <a:xfrm>
            <a:off x="1809750" y="4810125"/>
            <a:ext cx="85725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tr-TR" altLang="tr-TR" sz="1800">
                <a:latin typeface="Comic Sans MS" panose="030F0702030302020204" pitchFamily="66" charset="0"/>
              </a:rPr>
              <a:t>Ege Bölgesi, gerek ekim alanı ve gerekse üretim miktarı bakımından Türkiye tütün bölgeleri arasında birinci sırayı almaktadır. Ege Bölgesi tütünleri dış dünyada İzmir Tütünü olarak tanınmakta ve işlem görmektedir. İzmir tütünlerinin kalitesi de Samsun tütünleri kadar yüksek ve içimleri hoştur. </a:t>
            </a:r>
          </a:p>
        </p:txBody>
      </p:sp>
    </p:spTree>
    <p:extLst>
      <p:ext uri="{BB962C8B-B14F-4D97-AF65-F5344CB8AC3E}">
        <p14:creationId xmlns:p14="http://schemas.microsoft.com/office/powerpoint/2010/main" val="102668106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withEffect">
                                  <p:stCondLst>
                                    <p:cond delay="0"/>
                                  </p:stCondLst>
                                  <p:childTnLst>
                                    <p:set>
                                      <p:cBhvr>
                                        <p:cTn id="6" dur="1" fill="hold">
                                          <p:stCondLst>
                                            <p:cond delay="0"/>
                                          </p:stCondLst>
                                        </p:cTn>
                                        <p:tgtEl>
                                          <p:spTgt spid="135182"/>
                                        </p:tgtEl>
                                        <p:attrNameLst>
                                          <p:attrName>style.visibility</p:attrName>
                                        </p:attrNameLst>
                                      </p:cBhvr>
                                      <p:to>
                                        <p:strVal val="visible"/>
                                      </p:to>
                                    </p:set>
                                    <p:animEffect transition="in" filter="box(out)">
                                      <p:cBhvr>
                                        <p:cTn id="7" dur="500"/>
                                        <p:tgtEl>
                                          <p:spTgt spid="135182"/>
                                        </p:tgtEl>
                                      </p:cBhvr>
                                    </p:animEffect>
                                  </p:childTnLst>
                                </p:cTn>
                              </p:par>
                              <p:par>
                                <p:cTn id="8" presetID="4" presetClass="entr" presetSubtype="32" fill="hold" nodeType="withEffect">
                                  <p:stCondLst>
                                    <p:cond delay="0"/>
                                  </p:stCondLst>
                                  <p:childTnLst>
                                    <p:set>
                                      <p:cBhvr>
                                        <p:cTn id="9" dur="1" fill="hold">
                                          <p:stCondLst>
                                            <p:cond delay="0"/>
                                          </p:stCondLst>
                                        </p:cTn>
                                        <p:tgtEl>
                                          <p:spTgt spid="12">
                                            <p:txEl>
                                              <p:pRg st="0" end="0"/>
                                            </p:txEl>
                                          </p:spTgt>
                                        </p:tgtEl>
                                        <p:attrNameLst>
                                          <p:attrName>style.visibility</p:attrName>
                                        </p:attrNameLst>
                                      </p:cBhvr>
                                      <p:to>
                                        <p:strVal val="visible"/>
                                      </p:to>
                                    </p:set>
                                    <p:animEffect transition="in" filter="box(out)">
                                      <p:cBhvr>
                                        <p:cTn id="10"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8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p:cNvSpPr>
          <p:nvPr/>
        </p:nvSpPr>
        <p:spPr bwMode="auto">
          <a:xfrm>
            <a:off x="1703389" y="357188"/>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Tütün Bölgeleri</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24579" name="Line 3"/>
          <p:cNvSpPr>
            <a:spLocks noChangeShapeType="1"/>
          </p:cNvSpPr>
          <p:nvPr/>
        </p:nvSpPr>
        <p:spPr bwMode="auto">
          <a:xfrm>
            <a:off x="1847851" y="860425"/>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grpSp>
        <p:nvGrpSpPr>
          <p:cNvPr id="24580" name="Group 10"/>
          <p:cNvGrpSpPr>
            <a:grpSpLocks/>
          </p:cNvGrpSpPr>
          <p:nvPr/>
        </p:nvGrpSpPr>
        <p:grpSpPr bwMode="auto">
          <a:xfrm>
            <a:off x="2220914" y="1209676"/>
            <a:ext cx="7839075" cy="3357563"/>
            <a:chOff x="192" y="1248"/>
            <a:chExt cx="5425" cy="2580"/>
          </a:xfrm>
        </p:grpSpPr>
        <p:sp>
          <p:nvSpPr>
            <p:cNvPr id="24583" name="Freeform 11"/>
            <p:cNvSpPr>
              <a:spLocks/>
            </p:cNvSpPr>
            <p:nvPr/>
          </p:nvSpPr>
          <p:spPr bwMode="auto">
            <a:xfrm>
              <a:off x="192" y="1421"/>
              <a:ext cx="5425" cy="2407"/>
            </a:xfrm>
            <a:custGeom>
              <a:avLst/>
              <a:gdLst>
                <a:gd name="T0" fmla="*/ 2246 w 5425"/>
                <a:gd name="T1" fmla="*/ 57 h 2407"/>
                <a:gd name="T2" fmla="*/ 1756 w 5425"/>
                <a:gd name="T3" fmla="*/ 207 h 2407"/>
                <a:gd name="T4" fmla="*/ 1375 w 5425"/>
                <a:gd name="T5" fmla="*/ 345 h 2407"/>
                <a:gd name="T6" fmla="*/ 1160 w 5425"/>
                <a:gd name="T7" fmla="*/ 310 h 2407"/>
                <a:gd name="T8" fmla="*/ 878 w 5425"/>
                <a:gd name="T9" fmla="*/ 371 h 2407"/>
                <a:gd name="T10" fmla="*/ 939 w 5425"/>
                <a:gd name="T11" fmla="*/ 461 h 2407"/>
                <a:gd name="T12" fmla="*/ 786 w 5425"/>
                <a:gd name="T13" fmla="*/ 568 h 2407"/>
                <a:gd name="T14" fmla="*/ 601 w 5425"/>
                <a:gd name="T15" fmla="*/ 549 h 2407"/>
                <a:gd name="T16" fmla="*/ 410 w 5425"/>
                <a:gd name="T17" fmla="*/ 543 h 2407"/>
                <a:gd name="T18" fmla="*/ 135 w 5425"/>
                <a:gd name="T19" fmla="*/ 628 h 2407"/>
                <a:gd name="T20" fmla="*/ 170 w 5425"/>
                <a:gd name="T21" fmla="*/ 789 h 2407"/>
                <a:gd name="T22" fmla="*/ 127 w 5425"/>
                <a:gd name="T23" fmla="*/ 920 h 2407"/>
                <a:gd name="T24" fmla="*/ 157 w 5425"/>
                <a:gd name="T25" fmla="*/ 1142 h 2407"/>
                <a:gd name="T26" fmla="*/ 97 w 5425"/>
                <a:gd name="T27" fmla="*/ 1261 h 2407"/>
                <a:gd name="T28" fmla="*/ 0 w 5425"/>
                <a:gd name="T29" fmla="*/ 1300 h 2407"/>
                <a:gd name="T30" fmla="*/ 145 w 5425"/>
                <a:gd name="T31" fmla="*/ 1361 h 2407"/>
                <a:gd name="T32" fmla="*/ 161 w 5425"/>
                <a:gd name="T33" fmla="*/ 1560 h 2407"/>
                <a:gd name="T34" fmla="*/ 344 w 5425"/>
                <a:gd name="T35" fmla="*/ 1727 h 2407"/>
                <a:gd name="T36" fmla="*/ 331 w 5425"/>
                <a:gd name="T37" fmla="*/ 1875 h 2407"/>
                <a:gd name="T38" fmla="*/ 339 w 5425"/>
                <a:gd name="T39" fmla="*/ 1896 h 2407"/>
                <a:gd name="T40" fmla="*/ 432 w 5425"/>
                <a:gd name="T41" fmla="*/ 2018 h 2407"/>
                <a:gd name="T42" fmla="*/ 747 w 5425"/>
                <a:gd name="T43" fmla="*/ 2082 h 2407"/>
                <a:gd name="T44" fmla="*/ 1255 w 5425"/>
                <a:gd name="T45" fmla="*/ 2062 h 2407"/>
                <a:gd name="T46" fmla="*/ 1558 w 5425"/>
                <a:gd name="T47" fmla="*/ 2023 h 2407"/>
                <a:gd name="T48" fmla="*/ 1862 w 5425"/>
                <a:gd name="T49" fmla="*/ 2217 h 2407"/>
                <a:gd name="T50" fmla="*/ 2242 w 5425"/>
                <a:gd name="T51" fmla="*/ 2193 h 2407"/>
                <a:gd name="T52" fmla="*/ 2411 w 5425"/>
                <a:gd name="T53" fmla="*/ 2025 h 2407"/>
                <a:gd name="T54" fmla="*/ 2651 w 5425"/>
                <a:gd name="T55" fmla="*/ 2076 h 2407"/>
                <a:gd name="T56" fmla="*/ 2844 w 5425"/>
                <a:gd name="T57" fmla="*/ 1930 h 2407"/>
                <a:gd name="T58" fmla="*/ 2806 w 5425"/>
                <a:gd name="T59" fmla="*/ 2116 h 2407"/>
                <a:gd name="T60" fmla="*/ 2797 w 5425"/>
                <a:gd name="T61" fmla="*/ 2406 h 2407"/>
                <a:gd name="T62" fmla="*/ 2966 w 5425"/>
                <a:gd name="T63" fmla="*/ 2269 h 2407"/>
                <a:gd name="T64" fmla="*/ 3065 w 5425"/>
                <a:gd name="T65" fmla="*/ 2070 h 2407"/>
                <a:gd name="T66" fmla="*/ 3345 w 5425"/>
                <a:gd name="T67" fmla="*/ 2007 h 2407"/>
                <a:gd name="T68" fmla="*/ 3670 w 5425"/>
                <a:gd name="T69" fmla="*/ 1968 h 2407"/>
                <a:gd name="T70" fmla="*/ 4098 w 5425"/>
                <a:gd name="T71" fmla="*/ 1941 h 2407"/>
                <a:gd name="T72" fmla="*/ 4583 w 5425"/>
                <a:gd name="T73" fmla="*/ 1713 h 2407"/>
                <a:gd name="T74" fmla="*/ 4819 w 5425"/>
                <a:gd name="T75" fmla="*/ 1661 h 2407"/>
                <a:gd name="T76" fmla="*/ 5130 w 5425"/>
                <a:gd name="T77" fmla="*/ 1605 h 2407"/>
                <a:gd name="T78" fmla="*/ 5289 w 5425"/>
                <a:gd name="T79" fmla="*/ 1644 h 2407"/>
                <a:gd name="T80" fmla="*/ 5400 w 5425"/>
                <a:gd name="T81" fmla="*/ 1433 h 2407"/>
                <a:gd name="T82" fmla="*/ 5297 w 5425"/>
                <a:gd name="T83" fmla="*/ 1247 h 2407"/>
                <a:gd name="T84" fmla="*/ 5228 w 5425"/>
                <a:gd name="T85" fmla="*/ 1068 h 2407"/>
                <a:gd name="T86" fmla="*/ 5152 w 5425"/>
                <a:gd name="T87" fmla="*/ 853 h 2407"/>
                <a:gd name="T88" fmla="*/ 5292 w 5425"/>
                <a:gd name="T89" fmla="*/ 691 h 2407"/>
                <a:gd name="T90" fmla="*/ 5054 w 5425"/>
                <a:gd name="T91" fmla="*/ 570 h 2407"/>
                <a:gd name="T92" fmla="*/ 4861 w 5425"/>
                <a:gd name="T93" fmla="*/ 186 h 2407"/>
                <a:gd name="T94" fmla="*/ 4820 w 5425"/>
                <a:gd name="T95" fmla="*/ 131 h 2407"/>
                <a:gd name="T96" fmla="*/ 4697 w 5425"/>
                <a:gd name="T97" fmla="*/ 61 h 2407"/>
                <a:gd name="T98" fmla="*/ 4446 w 5425"/>
                <a:gd name="T99" fmla="*/ 123 h 2407"/>
                <a:gd name="T100" fmla="*/ 4210 w 5425"/>
                <a:gd name="T101" fmla="*/ 220 h 2407"/>
                <a:gd name="T102" fmla="*/ 3877 w 5425"/>
                <a:gd name="T103" fmla="*/ 356 h 2407"/>
                <a:gd name="T104" fmla="*/ 3525 w 5425"/>
                <a:gd name="T105" fmla="*/ 388 h 2407"/>
                <a:gd name="T106" fmla="*/ 3302 w 5425"/>
                <a:gd name="T107" fmla="*/ 376 h 2407"/>
                <a:gd name="T108" fmla="*/ 3024 w 5425"/>
                <a:gd name="T109" fmla="*/ 255 h 2407"/>
                <a:gd name="T110" fmla="*/ 2772 w 5425"/>
                <a:gd name="T111" fmla="*/ 175 h 2407"/>
                <a:gd name="T112" fmla="*/ 2590 w 5425"/>
                <a:gd name="T113" fmla="*/ 0 h 2407"/>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5425"/>
                <a:gd name="T172" fmla="*/ 0 h 2407"/>
                <a:gd name="T173" fmla="*/ 5425 w 5425"/>
                <a:gd name="T174" fmla="*/ 2407 h 2407"/>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5425" h="2407">
                  <a:moveTo>
                    <a:pt x="2590" y="0"/>
                  </a:moveTo>
                  <a:lnTo>
                    <a:pt x="2514" y="62"/>
                  </a:lnTo>
                  <a:lnTo>
                    <a:pt x="2312" y="40"/>
                  </a:lnTo>
                  <a:lnTo>
                    <a:pt x="2246" y="57"/>
                  </a:lnTo>
                  <a:lnTo>
                    <a:pt x="2102" y="28"/>
                  </a:lnTo>
                  <a:lnTo>
                    <a:pt x="2075" y="67"/>
                  </a:lnTo>
                  <a:lnTo>
                    <a:pt x="1938" y="109"/>
                  </a:lnTo>
                  <a:lnTo>
                    <a:pt x="1756" y="207"/>
                  </a:lnTo>
                  <a:lnTo>
                    <a:pt x="1552" y="247"/>
                  </a:lnTo>
                  <a:lnTo>
                    <a:pt x="1544" y="294"/>
                  </a:lnTo>
                  <a:lnTo>
                    <a:pt x="1461" y="355"/>
                  </a:lnTo>
                  <a:lnTo>
                    <a:pt x="1375" y="345"/>
                  </a:lnTo>
                  <a:lnTo>
                    <a:pt x="1367" y="331"/>
                  </a:lnTo>
                  <a:lnTo>
                    <a:pt x="1299" y="324"/>
                  </a:lnTo>
                  <a:lnTo>
                    <a:pt x="1211" y="339"/>
                  </a:lnTo>
                  <a:lnTo>
                    <a:pt x="1160" y="310"/>
                  </a:lnTo>
                  <a:lnTo>
                    <a:pt x="1066" y="294"/>
                  </a:lnTo>
                  <a:lnTo>
                    <a:pt x="996" y="308"/>
                  </a:lnTo>
                  <a:lnTo>
                    <a:pt x="954" y="286"/>
                  </a:lnTo>
                  <a:lnTo>
                    <a:pt x="878" y="371"/>
                  </a:lnTo>
                  <a:lnTo>
                    <a:pt x="928" y="419"/>
                  </a:lnTo>
                  <a:lnTo>
                    <a:pt x="1110" y="450"/>
                  </a:lnTo>
                  <a:lnTo>
                    <a:pt x="1115" y="491"/>
                  </a:lnTo>
                  <a:lnTo>
                    <a:pt x="939" y="461"/>
                  </a:lnTo>
                  <a:lnTo>
                    <a:pt x="892" y="499"/>
                  </a:lnTo>
                  <a:lnTo>
                    <a:pt x="840" y="486"/>
                  </a:lnTo>
                  <a:lnTo>
                    <a:pt x="791" y="506"/>
                  </a:lnTo>
                  <a:lnTo>
                    <a:pt x="786" y="568"/>
                  </a:lnTo>
                  <a:lnTo>
                    <a:pt x="732" y="591"/>
                  </a:lnTo>
                  <a:lnTo>
                    <a:pt x="694" y="570"/>
                  </a:lnTo>
                  <a:lnTo>
                    <a:pt x="612" y="593"/>
                  </a:lnTo>
                  <a:lnTo>
                    <a:pt x="601" y="549"/>
                  </a:lnTo>
                  <a:lnTo>
                    <a:pt x="563" y="533"/>
                  </a:lnTo>
                  <a:lnTo>
                    <a:pt x="513" y="536"/>
                  </a:lnTo>
                  <a:lnTo>
                    <a:pt x="511" y="578"/>
                  </a:lnTo>
                  <a:lnTo>
                    <a:pt x="410" y="543"/>
                  </a:lnTo>
                  <a:lnTo>
                    <a:pt x="379" y="514"/>
                  </a:lnTo>
                  <a:lnTo>
                    <a:pt x="274" y="530"/>
                  </a:lnTo>
                  <a:lnTo>
                    <a:pt x="156" y="581"/>
                  </a:lnTo>
                  <a:lnTo>
                    <a:pt x="135" y="628"/>
                  </a:lnTo>
                  <a:lnTo>
                    <a:pt x="63" y="663"/>
                  </a:lnTo>
                  <a:lnTo>
                    <a:pt x="69" y="715"/>
                  </a:lnTo>
                  <a:lnTo>
                    <a:pt x="18" y="798"/>
                  </a:lnTo>
                  <a:lnTo>
                    <a:pt x="170" y="789"/>
                  </a:lnTo>
                  <a:lnTo>
                    <a:pt x="203" y="816"/>
                  </a:lnTo>
                  <a:lnTo>
                    <a:pt x="216" y="879"/>
                  </a:lnTo>
                  <a:lnTo>
                    <a:pt x="169" y="861"/>
                  </a:lnTo>
                  <a:lnTo>
                    <a:pt x="127" y="920"/>
                  </a:lnTo>
                  <a:lnTo>
                    <a:pt x="162" y="953"/>
                  </a:lnTo>
                  <a:lnTo>
                    <a:pt x="154" y="1036"/>
                  </a:lnTo>
                  <a:lnTo>
                    <a:pt x="229" y="1094"/>
                  </a:lnTo>
                  <a:lnTo>
                    <a:pt x="157" y="1142"/>
                  </a:lnTo>
                  <a:lnTo>
                    <a:pt x="180" y="1226"/>
                  </a:lnTo>
                  <a:lnTo>
                    <a:pt x="224" y="1255"/>
                  </a:lnTo>
                  <a:lnTo>
                    <a:pt x="154" y="1282"/>
                  </a:lnTo>
                  <a:lnTo>
                    <a:pt x="97" y="1261"/>
                  </a:lnTo>
                  <a:lnTo>
                    <a:pt x="88" y="1179"/>
                  </a:lnTo>
                  <a:lnTo>
                    <a:pt x="63" y="1179"/>
                  </a:lnTo>
                  <a:lnTo>
                    <a:pt x="53" y="1258"/>
                  </a:lnTo>
                  <a:lnTo>
                    <a:pt x="0" y="1300"/>
                  </a:lnTo>
                  <a:lnTo>
                    <a:pt x="48" y="1335"/>
                  </a:lnTo>
                  <a:lnTo>
                    <a:pt x="69" y="1370"/>
                  </a:lnTo>
                  <a:lnTo>
                    <a:pt x="129" y="1325"/>
                  </a:lnTo>
                  <a:lnTo>
                    <a:pt x="145" y="1361"/>
                  </a:lnTo>
                  <a:lnTo>
                    <a:pt x="137" y="1382"/>
                  </a:lnTo>
                  <a:lnTo>
                    <a:pt x="247" y="1452"/>
                  </a:lnTo>
                  <a:lnTo>
                    <a:pt x="224" y="1504"/>
                  </a:lnTo>
                  <a:lnTo>
                    <a:pt x="161" y="1560"/>
                  </a:lnTo>
                  <a:lnTo>
                    <a:pt x="197" y="1562"/>
                  </a:lnTo>
                  <a:lnTo>
                    <a:pt x="217" y="1718"/>
                  </a:lnTo>
                  <a:lnTo>
                    <a:pt x="289" y="1674"/>
                  </a:lnTo>
                  <a:lnTo>
                    <a:pt x="344" y="1727"/>
                  </a:lnTo>
                  <a:lnTo>
                    <a:pt x="303" y="1763"/>
                  </a:lnTo>
                  <a:lnTo>
                    <a:pt x="232" y="1774"/>
                  </a:lnTo>
                  <a:lnTo>
                    <a:pt x="219" y="1825"/>
                  </a:lnTo>
                  <a:lnTo>
                    <a:pt x="331" y="1875"/>
                  </a:lnTo>
                  <a:lnTo>
                    <a:pt x="477" y="1824"/>
                  </a:lnTo>
                  <a:lnTo>
                    <a:pt x="502" y="1861"/>
                  </a:lnTo>
                  <a:lnTo>
                    <a:pt x="416" y="1906"/>
                  </a:lnTo>
                  <a:lnTo>
                    <a:pt x="339" y="1896"/>
                  </a:lnTo>
                  <a:lnTo>
                    <a:pt x="274" y="1941"/>
                  </a:lnTo>
                  <a:lnTo>
                    <a:pt x="300" y="1988"/>
                  </a:lnTo>
                  <a:lnTo>
                    <a:pt x="467" y="1931"/>
                  </a:lnTo>
                  <a:lnTo>
                    <a:pt x="432" y="2018"/>
                  </a:lnTo>
                  <a:lnTo>
                    <a:pt x="563" y="1947"/>
                  </a:lnTo>
                  <a:lnTo>
                    <a:pt x="742" y="2010"/>
                  </a:lnTo>
                  <a:lnTo>
                    <a:pt x="657" y="2044"/>
                  </a:lnTo>
                  <a:lnTo>
                    <a:pt x="747" y="2082"/>
                  </a:lnTo>
                  <a:lnTo>
                    <a:pt x="827" y="2197"/>
                  </a:lnTo>
                  <a:lnTo>
                    <a:pt x="998" y="2201"/>
                  </a:lnTo>
                  <a:lnTo>
                    <a:pt x="1148" y="2197"/>
                  </a:lnTo>
                  <a:lnTo>
                    <a:pt x="1255" y="2062"/>
                  </a:lnTo>
                  <a:lnTo>
                    <a:pt x="1241" y="1981"/>
                  </a:lnTo>
                  <a:lnTo>
                    <a:pt x="1336" y="1947"/>
                  </a:lnTo>
                  <a:lnTo>
                    <a:pt x="1467" y="1970"/>
                  </a:lnTo>
                  <a:lnTo>
                    <a:pt x="1558" y="2023"/>
                  </a:lnTo>
                  <a:lnTo>
                    <a:pt x="1606" y="2095"/>
                  </a:lnTo>
                  <a:lnTo>
                    <a:pt x="1697" y="2110"/>
                  </a:lnTo>
                  <a:lnTo>
                    <a:pt x="1803" y="2245"/>
                  </a:lnTo>
                  <a:lnTo>
                    <a:pt x="1862" y="2217"/>
                  </a:lnTo>
                  <a:lnTo>
                    <a:pt x="1971" y="2222"/>
                  </a:lnTo>
                  <a:lnTo>
                    <a:pt x="2061" y="2203"/>
                  </a:lnTo>
                  <a:lnTo>
                    <a:pt x="2133" y="2234"/>
                  </a:lnTo>
                  <a:lnTo>
                    <a:pt x="2242" y="2193"/>
                  </a:lnTo>
                  <a:lnTo>
                    <a:pt x="2283" y="2203"/>
                  </a:lnTo>
                  <a:lnTo>
                    <a:pt x="2268" y="2158"/>
                  </a:lnTo>
                  <a:lnTo>
                    <a:pt x="2359" y="2079"/>
                  </a:lnTo>
                  <a:lnTo>
                    <a:pt x="2411" y="2025"/>
                  </a:lnTo>
                  <a:lnTo>
                    <a:pt x="2479" y="2031"/>
                  </a:lnTo>
                  <a:lnTo>
                    <a:pt x="2527" y="2062"/>
                  </a:lnTo>
                  <a:lnTo>
                    <a:pt x="2601" y="2089"/>
                  </a:lnTo>
                  <a:lnTo>
                    <a:pt x="2651" y="2076"/>
                  </a:lnTo>
                  <a:lnTo>
                    <a:pt x="2713" y="2087"/>
                  </a:lnTo>
                  <a:lnTo>
                    <a:pt x="2732" y="2005"/>
                  </a:lnTo>
                  <a:lnTo>
                    <a:pt x="2792" y="1997"/>
                  </a:lnTo>
                  <a:lnTo>
                    <a:pt x="2844" y="1930"/>
                  </a:lnTo>
                  <a:lnTo>
                    <a:pt x="2892" y="2002"/>
                  </a:lnTo>
                  <a:lnTo>
                    <a:pt x="2947" y="2013"/>
                  </a:lnTo>
                  <a:lnTo>
                    <a:pt x="2884" y="2119"/>
                  </a:lnTo>
                  <a:lnTo>
                    <a:pt x="2806" y="2116"/>
                  </a:lnTo>
                  <a:lnTo>
                    <a:pt x="2751" y="2201"/>
                  </a:lnTo>
                  <a:lnTo>
                    <a:pt x="2819" y="2299"/>
                  </a:lnTo>
                  <a:lnTo>
                    <a:pt x="2772" y="2399"/>
                  </a:lnTo>
                  <a:lnTo>
                    <a:pt x="2797" y="2406"/>
                  </a:lnTo>
                  <a:lnTo>
                    <a:pt x="2844" y="2373"/>
                  </a:lnTo>
                  <a:lnTo>
                    <a:pt x="2895" y="2394"/>
                  </a:lnTo>
                  <a:lnTo>
                    <a:pt x="2929" y="2354"/>
                  </a:lnTo>
                  <a:lnTo>
                    <a:pt x="2966" y="2269"/>
                  </a:lnTo>
                  <a:lnTo>
                    <a:pt x="3013" y="2261"/>
                  </a:lnTo>
                  <a:lnTo>
                    <a:pt x="3035" y="2209"/>
                  </a:lnTo>
                  <a:lnTo>
                    <a:pt x="3001" y="2107"/>
                  </a:lnTo>
                  <a:lnTo>
                    <a:pt x="3065" y="2070"/>
                  </a:lnTo>
                  <a:lnTo>
                    <a:pt x="3076" y="1997"/>
                  </a:lnTo>
                  <a:lnTo>
                    <a:pt x="3130" y="1989"/>
                  </a:lnTo>
                  <a:lnTo>
                    <a:pt x="3215" y="2020"/>
                  </a:lnTo>
                  <a:lnTo>
                    <a:pt x="3345" y="2007"/>
                  </a:lnTo>
                  <a:lnTo>
                    <a:pt x="3394" y="2023"/>
                  </a:lnTo>
                  <a:lnTo>
                    <a:pt x="3438" y="2009"/>
                  </a:lnTo>
                  <a:lnTo>
                    <a:pt x="3522" y="1960"/>
                  </a:lnTo>
                  <a:lnTo>
                    <a:pt x="3670" y="1968"/>
                  </a:lnTo>
                  <a:lnTo>
                    <a:pt x="3841" y="1983"/>
                  </a:lnTo>
                  <a:lnTo>
                    <a:pt x="3944" y="1981"/>
                  </a:lnTo>
                  <a:lnTo>
                    <a:pt x="3996" y="1922"/>
                  </a:lnTo>
                  <a:lnTo>
                    <a:pt x="4098" y="1941"/>
                  </a:lnTo>
                  <a:lnTo>
                    <a:pt x="4304" y="1798"/>
                  </a:lnTo>
                  <a:lnTo>
                    <a:pt x="4402" y="1817"/>
                  </a:lnTo>
                  <a:lnTo>
                    <a:pt x="4438" y="1737"/>
                  </a:lnTo>
                  <a:lnTo>
                    <a:pt x="4583" y="1713"/>
                  </a:lnTo>
                  <a:lnTo>
                    <a:pt x="4667" y="1663"/>
                  </a:lnTo>
                  <a:lnTo>
                    <a:pt x="4710" y="1729"/>
                  </a:lnTo>
                  <a:lnTo>
                    <a:pt x="4807" y="1721"/>
                  </a:lnTo>
                  <a:lnTo>
                    <a:pt x="4819" y="1661"/>
                  </a:lnTo>
                  <a:lnTo>
                    <a:pt x="4871" y="1586"/>
                  </a:lnTo>
                  <a:lnTo>
                    <a:pt x="5041" y="1624"/>
                  </a:lnTo>
                  <a:lnTo>
                    <a:pt x="5097" y="1595"/>
                  </a:lnTo>
                  <a:lnTo>
                    <a:pt x="5130" y="1605"/>
                  </a:lnTo>
                  <a:lnTo>
                    <a:pt x="5221" y="1555"/>
                  </a:lnTo>
                  <a:lnTo>
                    <a:pt x="5270" y="1554"/>
                  </a:lnTo>
                  <a:lnTo>
                    <a:pt x="5267" y="1632"/>
                  </a:lnTo>
                  <a:lnTo>
                    <a:pt x="5289" y="1644"/>
                  </a:lnTo>
                  <a:lnTo>
                    <a:pt x="5337" y="1607"/>
                  </a:lnTo>
                  <a:lnTo>
                    <a:pt x="5362" y="1536"/>
                  </a:lnTo>
                  <a:lnTo>
                    <a:pt x="5424" y="1496"/>
                  </a:lnTo>
                  <a:lnTo>
                    <a:pt x="5400" y="1433"/>
                  </a:lnTo>
                  <a:lnTo>
                    <a:pt x="5351" y="1401"/>
                  </a:lnTo>
                  <a:lnTo>
                    <a:pt x="5243" y="1385"/>
                  </a:lnTo>
                  <a:lnTo>
                    <a:pt x="5262" y="1292"/>
                  </a:lnTo>
                  <a:lnTo>
                    <a:pt x="5297" y="1247"/>
                  </a:lnTo>
                  <a:lnTo>
                    <a:pt x="5272" y="1194"/>
                  </a:lnTo>
                  <a:lnTo>
                    <a:pt x="5240" y="1144"/>
                  </a:lnTo>
                  <a:lnTo>
                    <a:pt x="5256" y="1129"/>
                  </a:lnTo>
                  <a:lnTo>
                    <a:pt x="5228" y="1068"/>
                  </a:lnTo>
                  <a:lnTo>
                    <a:pt x="5243" y="1025"/>
                  </a:lnTo>
                  <a:lnTo>
                    <a:pt x="5228" y="957"/>
                  </a:lnTo>
                  <a:lnTo>
                    <a:pt x="5185" y="869"/>
                  </a:lnTo>
                  <a:lnTo>
                    <a:pt x="5152" y="853"/>
                  </a:lnTo>
                  <a:lnTo>
                    <a:pt x="5224" y="826"/>
                  </a:lnTo>
                  <a:lnTo>
                    <a:pt x="5275" y="768"/>
                  </a:lnTo>
                  <a:lnTo>
                    <a:pt x="5264" y="734"/>
                  </a:lnTo>
                  <a:lnTo>
                    <a:pt x="5292" y="691"/>
                  </a:lnTo>
                  <a:lnTo>
                    <a:pt x="5288" y="654"/>
                  </a:lnTo>
                  <a:lnTo>
                    <a:pt x="5280" y="626"/>
                  </a:lnTo>
                  <a:lnTo>
                    <a:pt x="5193" y="588"/>
                  </a:lnTo>
                  <a:lnTo>
                    <a:pt x="5054" y="570"/>
                  </a:lnTo>
                  <a:lnTo>
                    <a:pt x="5007" y="517"/>
                  </a:lnTo>
                  <a:lnTo>
                    <a:pt x="4946" y="347"/>
                  </a:lnTo>
                  <a:lnTo>
                    <a:pt x="4995" y="292"/>
                  </a:lnTo>
                  <a:lnTo>
                    <a:pt x="4861" y="186"/>
                  </a:lnTo>
                  <a:lnTo>
                    <a:pt x="4766" y="181"/>
                  </a:lnTo>
                  <a:lnTo>
                    <a:pt x="4735" y="143"/>
                  </a:lnTo>
                  <a:lnTo>
                    <a:pt x="4744" y="147"/>
                  </a:lnTo>
                  <a:lnTo>
                    <a:pt x="4820" y="131"/>
                  </a:lnTo>
                  <a:lnTo>
                    <a:pt x="4757" y="94"/>
                  </a:lnTo>
                  <a:lnTo>
                    <a:pt x="4725" y="99"/>
                  </a:lnTo>
                  <a:lnTo>
                    <a:pt x="4741" y="81"/>
                  </a:lnTo>
                  <a:lnTo>
                    <a:pt x="4697" y="61"/>
                  </a:lnTo>
                  <a:lnTo>
                    <a:pt x="4621" y="91"/>
                  </a:lnTo>
                  <a:lnTo>
                    <a:pt x="4512" y="86"/>
                  </a:lnTo>
                  <a:lnTo>
                    <a:pt x="4482" y="64"/>
                  </a:lnTo>
                  <a:lnTo>
                    <a:pt x="4446" y="123"/>
                  </a:lnTo>
                  <a:lnTo>
                    <a:pt x="4406" y="104"/>
                  </a:lnTo>
                  <a:lnTo>
                    <a:pt x="4294" y="165"/>
                  </a:lnTo>
                  <a:lnTo>
                    <a:pt x="4255" y="233"/>
                  </a:lnTo>
                  <a:lnTo>
                    <a:pt x="4210" y="220"/>
                  </a:lnTo>
                  <a:lnTo>
                    <a:pt x="4084" y="321"/>
                  </a:lnTo>
                  <a:lnTo>
                    <a:pt x="4029" y="331"/>
                  </a:lnTo>
                  <a:lnTo>
                    <a:pt x="3994" y="374"/>
                  </a:lnTo>
                  <a:lnTo>
                    <a:pt x="3877" y="356"/>
                  </a:lnTo>
                  <a:lnTo>
                    <a:pt x="3793" y="319"/>
                  </a:lnTo>
                  <a:lnTo>
                    <a:pt x="3697" y="323"/>
                  </a:lnTo>
                  <a:lnTo>
                    <a:pt x="3596" y="334"/>
                  </a:lnTo>
                  <a:lnTo>
                    <a:pt x="3525" y="388"/>
                  </a:lnTo>
                  <a:lnTo>
                    <a:pt x="3473" y="395"/>
                  </a:lnTo>
                  <a:lnTo>
                    <a:pt x="3348" y="379"/>
                  </a:lnTo>
                  <a:lnTo>
                    <a:pt x="3339" y="321"/>
                  </a:lnTo>
                  <a:lnTo>
                    <a:pt x="3302" y="376"/>
                  </a:lnTo>
                  <a:lnTo>
                    <a:pt x="3239" y="315"/>
                  </a:lnTo>
                  <a:lnTo>
                    <a:pt x="3154" y="356"/>
                  </a:lnTo>
                  <a:lnTo>
                    <a:pt x="3124" y="302"/>
                  </a:lnTo>
                  <a:lnTo>
                    <a:pt x="3024" y="255"/>
                  </a:lnTo>
                  <a:lnTo>
                    <a:pt x="2958" y="321"/>
                  </a:lnTo>
                  <a:lnTo>
                    <a:pt x="2844" y="242"/>
                  </a:lnTo>
                  <a:lnTo>
                    <a:pt x="2844" y="157"/>
                  </a:lnTo>
                  <a:lnTo>
                    <a:pt x="2772" y="175"/>
                  </a:lnTo>
                  <a:lnTo>
                    <a:pt x="2707" y="170"/>
                  </a:lnTo>
                  <a:lnTo>
                    <a:pt x="2615" y="85"/>
                  </a:lnTo>
                  <a:lnTo>
                    <a:pt x="2631" y="12"/>
                  </a:lnTo>
                  <a:lnTo>
                    <a:pt x="2590" y="0"/>
                  </a:lnTo>
                </a:path>
              </a:pathLst>
            </a:custGeom>
            <a:gradFill rotWithShape="0">
              <a:gsLst>
                <a:gs pos="0">
                  <a:srgbClr val="FFDFBF"/>
                </a:gs>
                <a:gs pos="100000">
                  <a:srgbClr val="996600"/>
                </a:gs>
              </a:gsLst>
              <a:lin ang="5400000" scaled="1"/>
            </a:gradFill>
            <a:ln w="22225">
              <a:solidFill>
                <a:schemeClr val="tx1"/>
              </a:solidFill>
              <a:round/>
              <a:headEnd type="none" w="sm" len="sm"/>
              <a:tailEnd type="none" w="sm" len="sm"/>
            </a:ln>
          </p:spPr>
          <p:txBody>
            <a:bodyPr/>
            <a:lstStyle/>
            <a:p>
              <a:endParaRPr lang="tr-TR"/>
            </a:p>
          </p:txBody>
        </p:sp>
        <p:sp>
          <p:nvSpPr>
            <p:cNvPr id="24584" name="Freeform 12"/>
            <p:cNvSpPr>
              <a:spLocks/>
            </p:cNvSpPr>
            <p:nvPr/>
          </p:nvSpPr>
          <p:spPr bwMode="auto">
            <a:xfrm>
              <a:off x="236" y="1248"/>
              <a:ext cx="874" cy="822"/>
            </a:xfrm>
            <a:custGeom>
              <a:avLst/>
              <a:gdLst>
                <a:gd name="T0" fmla="*/ 365 w 874"/>
                <a:gd name="T1" fmla="*/ 0 h 822"/>
                <a:gd name="T2" fmla="*/ 6 w 874"/>
                <a:gd name="T3" fmla="*/ 41 h 822"/>
                <a:gd name="T4" fmla="*/ 3 w 874"/>
                <a:gd name="T5" fmla="*/ 533 h 822"/>
                <a:gd name="T6" fmla="*/ 15 w 874"/>
                <a:gd name="T7" fmla="*/ 526 h 822"/>
                <a:gd name="T8" fmla="*/ 0 w 874"/>
                <a:gd name="T9" fmla="*/ 597 h 822"/>
                <a:gd name="T10" fmla="*/ 28 w 874"/>
                <a:gd name="T11" fmla="*/ 615 h 822"/>
                <a:gd name="T12" fmla="*/ 109 w 874"/>
                <a:gd name="T13" fmla="*/ 634 h 822"/>
                <a:gd name="T14" fmla="*/ 178 w 874"/>
                <a:gd name="T15" fmla="*/ 631 h 822"/>
                <a:gd name="T16" fmla="*/ 180 w 874"/>
                <a:gd name="T17" fmla="*/ 647 h 822"/>
                <a:gd name="T18" fmla="*/ 31 w 874"/>
                <a:gd name="T19" fmla="*/ 706 h 822"/>
                <a:gd name="T20" fmla="*/ 9 w 874"/>
                <a:gd name="T21" fmla="*/ 821 h 822"/>
                <a:gd name="T22" fmla="*/ 94 w 874"/>
                <a:gd name="T23" fmla="*/ 737 h 822"/>
                <a:gd name="T24" fmla="*/ 131 w 874"/>
                <a:gd name="T25" fmla="*/ 702 h 822"/>
                <a:gd name="T26" fmla="*/ 166 w 874"/>
                <a:gd name="T27" fmla="*/ 689 h 822"/>
                <a:gd name="T28" fmla="*/ 202 w 874"/>
                <a:gd name="T29" fmla="*/ 657 h 822"/>
                <a:gd name="T30" fmla="*/ 287 w 874"/>
                <a:gd name="T31" fmla="*/ 634 h 822"/>
                <a:gd name="T32" fmla="*/ 352 w 874"/>
                <a:gd name="T33" fmla="*/ 543 h 822"/>
                <a:gd name="T34" fmla="*/ 476 w 874"/>
                <a:gd name="T35" fmla="*/ 504 h 822"/>
                <a:gd name="T36" fmla="*/ 563 w 874"/>
                <a:gd name="T37" fmla="*/ 512 h 822"/>
                <a:gd name="T38" fmla="*/ 664 w 874"/>
                <a:gd name="T39" fmla="*/ 506 h 822"/>
                <a:gd name="T40" fmla="*/ 697 w 874"/>
                <a:gd name="T41" fmla="*/ 543 h 822"/>
                <a:gd name="T42" fmla="*/ 748 w 874"/>
                <a:gd name="T43" fmla="*/ 536 h 822"/>
                <a:gd name="T44" fmla="*/ 798 w 874"/>
                <a:gd name="T45" fmla="*/ 543 h 822"/>
                <a:gd name="T46" fmla="*/ 873 w 874"/>
                <a:gd name="T47" fmla="*/ 440 h 822"/>
                <a:gd name="T48" fmla="*/ 771 w 874"/>
                <a:gd name="T49" fmla="*/ 414 h 822"/>
                <a:gd name="T50" fmla="*/ 774 w 874"/>
                <a:gd name="T51" fmla="*/ 395 h 822"/>
                <a:gd name="T52" fmla="*/ 699 w 874"/>
                <a:gd name="T53" fmla="*/ 329 h 822"/>
                <a:gd name="T54" fmla="*/ 654 w 874"/>
                <a:gd name="T55" fmla="*/ 335 h 822"/>
                <a:gd name="T56" fmla="*/ 583 w 874"/>
                <a:gd name="T57" fmla="*/ 146 h 822"/>
                <a:gd name="T58" fmla="*/ 365 w 874"/>
                <a:gd name="T59" fmla="*/ 0 h 82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874"/>
                <a:gd name="T91" fmla="*/ 0 h 822"/>
                <a:gd name="T92" fmla="*/ 874 w 874"/>
                <a:gd name="T93" fmla="*/ 822 h 822"/>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874" h="822">
                  <a:moveTo>
                    <a:pt x="365" y="0"/>
                  </a:moveTo>
                  <a:lnTo>
                    <a:pt x="6" y="41"/>
                  </a:lnTo>
                  <a:lnTo>
                    <a:pt x="3" y="533"/>
                  </a:lnTo>
                  <a:lnTo>
                    <a:pt x="15" y="526"/>
                  </a:lnTo>
                  <a:lnTo>
                    <a:pt x="0" y="597"/>
                  </a:lnTo>
                  <a:lnTo>
                    <a:pt x="28" y="615"/>
                  </a:lnTo>
                  <a:lnTo>
                    <a:pt x="109" y="634"/>
                  </a:lnTo>
                  <a:lnTo>
                    <a:pt x="178" y="631"/>
                  </a:lnTo>
                  <a:lnTo>
                    <a:pt x="180" y="647"/>
                  </a:lnTo>
                  <a:lnTo>
                    <a:pt x="31" y="706"/>
                  </a:lnTo>
                  <a:lnTo>
                    <a:pt x="9" y="821"/>
                  </a:lnTo>
                  <a:lnTo>
                    <a:pt x="94" y="737"/>
                  </a:lnTo>
                  <a:lnTo>
                    <a:pt x="131" y="702"/>
                  </a:lnTo>
                  <a:lnTo>
                    <a:pt x="166" y="689"/>
                  </a:lnTo>
                  <a:lnTo>
                    <a:pt x="202" y="657"/>
                  </a:lnTo>
                  <a:lnTo>
                    <a:pt x="287" y="634"/>
                  </a:lnTo>
                  <a:lnTo>
                    <a:pt x="352" y="543"/>
                  </a:lnTo>
                  <a:lnTo>
                    <a:pt x="476" y="504"/>
                  </a:lnTo>
                  <a:lnTo>
                    <a:pt x="563" y="512"/>
                  </a:lnTo>
                  <a:lnTo>
                    <a:pt x="664" y="506"/>
                  </a:lnTo>
                  <a:lnTo>
                    <a:pt x="697" y="543"/>
                  </a:lnTo>
                  <a:lnTo>
                    <a:pt x="748" y="536"/>
                  </a:lnTo>
                  <a:lnTo>
                    <a:pt x="798" y="543"/>
                  </a:lnTo>
                  <a:lnTo>
                    <a:pt x="873" y="440"/>
                  </a:lnTo>
                  <a:lnTo>
                    <a:pt x="771" y="414"/>
                  </a:lnTo>
                  <a:lnTo>
                    <a:pt x="774" y="395"/>
                  </a:lnTo>
                  <a:lnTo>
                    <a:pt x="699" y="329"/>
                  </a:lnTo>
                  <a:lnTo>
                    <a:pt x="654" y="335"/>
                  </a:lnTo>
                  <a:lnTo>
                    <a:pt x="583" y="146"/>
                  </a:lnTo>
                  <a:lnTo>
                    <a:pt x="365" y="0"/>
                  </a:lnTo>
                </a:path>
              </a:pathLst>
            </a:custGeom>
            <a:gradFill rotWithShape="0">
              <a:gsLst>
                <a:gs pos="0">
                  <a:srgbClr val="FFDFBF"/>
                </a:gs>
                <a:gs pos="100000">
                  <a:srgbClr val="996600"/>
                </a:gs>
              </a:gsLst>
              <a:lin ang="5400000" scaled="1"/>
            </a:gradFill>
            <a:ln w="22225">
              <a:solidFill>
                <a:schemeClr val="tx1"/>
              </a:solidFill>
              <a:round/>
              <a:headEnd type="none" w="sm" len="sm"/>
              <a:tailEnd type="none" w="sm" len="sm"/>
            </a:ln>
          </p:spPr>
          <p:txBody>
            <a:bodyPr/>
            <a:lstStyle/>
            <a:p>
              <a:endParaRPr lang="tr-TR"/>
            </a:p>
          </p:txBody>
        </p:sp>
      </p:grpSp>
      <p:sp>
        <p:nvSpPr>
          <p:cNvPr id="135183" name="Text Box 15"/>
          <p:cNvSpPr txBox="1">
            <a:spLocks noChangeArrowheads="1"/>
          </p:cNvSpPr>
          <p:nvPr/>
        </p:nvSpPr>
        <p:spPr bwMode="auto">
          <a:xfrm rot="1404457">
            <a:off x="2184400" y="1619251"/>
            <a:ext cx="2381250" cy="492125"/>
          </a:xfrm>
          <a:prstGeom prst="rect">
            <a:avLst/>
          </a:prstGeom>
          <a:solidFill>
            <a:srgbClr val="FF3300"/>
          </a:solidFill>
          <a:ln w="9525">
            <a:solidFill>
              <a:srgbClr val="006600"/>
            </a:solidFill>
            <a:miter lim="800000"/>
            <a:headEnd/>
            <a:tailEnd/>
          </a:ln>
          <a:effectLst>
            <a:outerShdw dist="35921" dir="2700000" algn="ctr" rotWithShape="0">
              <a:schemeClr val="tx1"/>
            </a:outerShdw>
          </a:effec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tr-TR" altLang="tr-TR" sz="1300" b="1">
                <a:solidFill>
                  <a:schemeClr val="bg1"/>
                </a:solidFill>
              </a:rPr>
              <a:t>3. Trakya ve Marmara Bölgesi</a:t>
            </a:r>
          </a:p>
        </p:txBody>
      </p:sp>
      <p:sp>
        <p:nvSpPr>
          <p:cNvPr id="24582" name="Rectangle 18"/>
          <p:cNvSpPr>
            <a:spLocks noChangeArrowheads="1"/>
          </p:cNvSpPr>
          <p:nvPr/>
        </p:nvSpPr>
        <p:spPr bwMode="auto">
          <a:xfrm>
            <a:off x="1809750" y="4810126"/>
            <a:ext cx="85725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tr-TR" altLang="tr-TR" sz="1800">
                <a:latin typeface="Comic Sans MS" panose="030F0702030302020204" pitchFamily="66" charset="0"/>
              </a:rPr>
              <a:t>Trakya ve Marmara Bölgesi, Türk Tütüncülüğü açısından üçüncü sırayı almaktadır. Ege ve Karadeniz Bölgesi tütünleri arasında geçiş teşkil edip, bu tütünler  kadar kaliteli  değillerdir. Genellikle sert ve tok tütünlerdir. Trakya ve Marmara Bölgesi tütünlerinin zenepli ve zenepsiz, yaşmaklı ve yaşmaksız olanları bulunmaktadır. Çoğunlukla, zenepli ve hafif yaşmaklı tütünlerdir.</a:t>
            </a:r>
          </a:p>
        </p:txBody>
      </p:sp>
    </p:spTree>
    <p:extLst>
      <p:ext uri="{BB962C8B-B14F-4D97-AF65-F5344CB8AC3E}">
        <p14:creationId xmlns:p14="http://schemas.microsoft.com/office/powerpoint/2010/main" val="3019611832"/>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withEffect">
                                  <p:stCondLst>
                                    <p:cond delay="0"/>
                                  </p:stCondLst>
                                  <p:childTnLst>
                                    <p:set>
                                      <p:cBhvr>
                                        <p:cTn id="6" dur="1" fill="hold">
                                          <p:stCondLst>
                                            <p:cond delay="0"/>
                                          </p:stCondLst>
                                        </p:cTn>
                                        <p:tgtEl>
                                          <p:spTgt spid="135183"/>
                                        </p:tgtEl>
                                        <p:attrNameLst>
                                          <p:attrName>style.visibility</p:attrName>
                                        </p:attrNameLst>
                                      </p:cBhvr>
                                      <p:to>
                                        <p:strVal val="visible"/>
                                      </p:to>
                                    </p:set>
                                    <p:animEffect transition="in" filter="box(out)">
                                      <p:cBhvr>
                                        <p:cTn id="7" dur="500"/>
                                        <p:tgtEl>
                                          <p:spTgt spid="135183"/>
                                        </p:tgtEl>
                                      </p:cBhvr>
                                    </p:animEffect>
                                  </p:childTnLst>
                                </p:cTn>
                              </p:par>
                              <p:par>
                                <p:cTn id="8" presetID="4" presetClass="entr" presetSubtype="32" fill="hold" nodeType="withEffect">
                                  <p:stCondLst>
                                    <p:cond delay="0"/>
                                  </p:stCondLst>
                                  <p:childTnLst>
                                    <p:set>
                                      <p:cBhvr>
                                        <p:cTn id="9" dur="1" fill="hold">
                                          <p:stCondLst>
                                            <p:cond delay="0"/>
                                          </p:stCondLst>
                                        </p:cTn>
                                        <p:tgtEl>
                                          <p:spTgt spid="24582">
                                            <p:txEl>
                                              <p:pRg st="0" end="0"/>
                                            </p:txEl>
                                          </p:spTgt>
                                        </p:tgtEl>
                                        <p:attrNameLst>
                                          <p:attrName>style.visibility</p:attrName>
                                        </p:attrNameLst>
                                      </p:cBhvr>
                                      <p:to>
                                        <p:strVal val="visible"/>
                                      </p:to>
                                    </p:set>
                                    <p:animEffect transition="in" filter="box(out)">
                                      <p:cBhvr>
                                        <p:cTn id="10" dur="500"/>
                                        <p:tgtEl>
                                          <p:spTgt spid="2458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8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p:cNvSpPr>
          <p:nvPr/>
        </p:nvSpPr>
        <p:spPr bwMode="auto">
          <a:xfrm>
            <a:off x="1703389" y="357188"/>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Tütün Bölgeleri</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25603" name="Line 3"/>
          <p:cNvSpPr>
            <a:spLocks noChangeShapeType="1"/>
          </p:cNvSpPr>
          <p:nvPr/>
        </p:nvSpPr>
        <p:spPr bwMode="auto">
          <a:xfrm>
            <a:off x="1847851" y="860425"/>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grpSp>
        <p:nvGrpSpPr>
          <p:cNvPr id="25604" name="Group 10"/>
          <p:cNvGrpSpPr>
            <a:grpSpLocks/>
          </p:cNvGrpSpPr>
          <p:nvPr/>
        </p:nvGrpSpPr>
        <p:grpSpPr bwMode="auto">
          <a:xfrm>
            <a:off x="2220914" y="1209676"/>
            <a:ext cx="7839075" cy="3357563"/>
            <a:chOff x="192" y="1248"/>
            <a:chExt cx="5425" cy="2580"/>
          </a:xfrm>
        </p:grpSpPr>
        <p:sp>
          <p:nvSpPr>
            <p:cNvPr id="25607" name="Freeform 11"/>
            <p:cNvSpPr>
              <a:spLocks/>
            </p:cNvSpPr>
            <p:nvPr/>
          </p:nvSpPr>
          <p:spPr bwMode="auto">
            <a:xfrm>
              <a:off x="192" y="1421"/>
              <a:ext cx="5425" cy="2407"/>
            </a:xfrm>
            <a:custGeom>
              <a:avLst/>
              <a:gdLst>
                <a:gd name="T0" fmla="*/ 2246 w 5425"/>
                <a:gd name="T1" fmla="*/ 57 h 2407"/>
                <a:gd name="T2" fmla="*/ 1756 w 5425"/>
                <a:gd name="T3" fmla="*/ 207 h 2407"/>
                <a:gd name="T4" fmla="*/ 1375 w 5425"/>
                <a:gd name="T5" fmla="*/ 345 h 2407"/>
                <a:gd name="T6" fmla="*/ 1160 w 5425"/>
                <a:gd name="T7" fmla="*/ 310 h 2407"/>
                <a:gd name="T8" fmla="*/ 878 w 5425"/>
                <a:gd name="T9" fmla="*/ 371 h 2407"/>
                <a:gd name="T10" fmla="*/ 939 w 5425"/>
                <a:gd name="T11" fmla="*/ 461 h 2407"/>
                <a:gd name="T12" fmla="*/ 786 w 5425"/>
                <a:gd name="T13" fmla="*/ 568 h 2407"/>
                <a:gd name="T14" fmla="*/ 601 w 5425"/>
                <a:gd name="T15" fmla="*/ 549 h 2407"/>
                <a:gd name="T16" fmla="*/ 410 w 5425"/>
                <a:gd name="T17" fmla="*/ 543 h 2407"/>
                <a:gd name="T18" fmla="*/ 135 w 5425"/>
                <a:gd name="T19" fmla="*/ 628 h 2407"/>
                <a:gd name="T20" fmla="*/ 170 w 5425"/>
                <a:gd name="T21" fmla="*/ 789 h 2407"/>
                <a:gd name="T22" fmla="*/ 127 w 5425"/>
                <a:gd name="T23" fmla="*/ 920 h 2407"/>
                <a:gd name="T24" fmla="*/ 157 w 5425"/>
                <a:gd name="T25" fmla="*/ 1142 h 2407"/>
                <a:gd name="T26" fmla="*/ 97 w 5425"/>
                <a:gd name="T27" fmla="*/ 1261 h 2407"/>
                <a:gd name="T28" fmla="*/ 0 w 5425"/>
                <a:gd name="T29" fmla="*/ 1300 h 2407"/>
                <a:gd name="T30" fmla="*/ 145 w 5425"/>
                <a:gd name="T31" fmla="*/ 1361 h 2407"/>
                <a:gd name="T32" fmla="*/ 161 w 5425"/>
                <a:gd name="T33" fmla="*/ 1560 h 2407"/>
                <a:gd name="T34" fmla="*/ 344 w 5425"/>
                <a:gd name="T35" fmla="*/ 1727 h 2407"/>
                <a:gd name="T36" fmla="*/ 331 w 5425"/>
                <a:gd name="T37" fmla="*/ 1875 h 2407"/>
                <a:gd name="T38" fmla="*/ 339 w 5425"/>
                <a:gd name="T39" fmla="*/ 1896 h 2407"/>
                <a:gd name="T40" fmla="*/ 432 w 5425"/>
                <a:gd name="T41" fmla="*/ 2018 h 2407"/>
                <a:gd name="T42" fmla="*/ 747 w 5425"/>
                <a:gd name="T43" fmla="*/ 2082 h 2407"/>
                <a:gd name="T44" fmla="*/ 1255 w 5425"/>
                <a:gd name="T45" fmla="*/ 2062 h 2407"/>
                <a:gd name="T46" fmla="*/ 1558 w 5425"/>
                <a:gd name="T47" fmla="*/ 2023 h 2407"/>
                <a:gd name="T48" fmla="*/ 1862 w 5425"/>
                <a:gd name="T49" fmla="*/ 2217 h 2407"/>
                <a:gd name="T50" fmla="*/ 2242 w 5425"/>
                <a:gd name="T51" fmla="*/ 2193 h 2407"/>
                <a:gd name="T52" fmla="*/ 2411 w 5425"/>
                <a:gd name="T53" fmla="*/ 2025 h 2407"/>
                <a:gd name="T54" fmla="*/ 2651 w 5425"/>
                <a:gd name="T55" fmla="*/ 2076 h 2407"/>
                <a:gd name="T56" fmla="*/ 2844 w 5425"/>
                <a:gd name="T57" fmla="*/ 1930 h 2407"/>
                <a:gd name="T58" fmla="*/ 2806 w 5425"/>
                <a:gd name="T59" fmla="*/ 2116 h 2407"/>
                <a:gd name="T60" fmla="*/ 2797 w 5425"/>
                <a:gd name="T61" fmla="*/ 2406 h 2407"/>
                <a:gd name="T62" fmla="*/ 2966 w 5425"/>
                <a:gd name="T63" fmla="*/ 2269 h 2407"/>
                <a:gd name="T64" fmla="*/ 3065 w 5425"/>
                <a:gd name="T65" fmla="*/ 2070 h 2407"/>
                <a:gd name="T66" fmla="*/ 3345 w 5425"/>
                <a:gd name="T67" fmla="*/ 2007 h 2407"/>
                <a:gd name="T68" fmla="*/ 3670 w 5425"/>
                <a:gd name="T69" fmla="*/ 1968 h 2407"/>
                <a:gd name="T70" fmla="*/ 4098 w 5425"/>
                <a:gd name="T71" fmla="*/ 1941 h 2407"/>
                <a:gd name="T72" fmla="*/ 4583 w 5425"/>
                <a:gd name="T73" fmla="*/ 1713 h 2407"/>
                <a:gd name="T74" fmla="*/ 4819 w 5425"/>
                <a:gd name="T75" fmla="*/ 1661 h 2407"/>
                <a:gd name="T76" fmla="*/ 5130 w 5425"/>
                <a:gd name="T77" fmla="*/ 1605 h 2407"/>
                <a:gd name="T78" fmla="*/ 5289 w 5425"/>
                <a:gd name="T79" fmla="*/ 1644 h 2407"/>
                <a:gd name="T80" fmla="*/ 5400 w 5425"/>
                <a:gd name="T81" fmla="*/ 1433 h 2407"/>
                <a:gd name="T82" fmla="*/ 5297 w 5425"/>
                <a:gd name="T83" fmla="*/ 1247 h 2407"/>
                <a:gd name="T84" fmla="*/ 5228 w 5425"/>
                <a:gd name="T85" fmla="*/ 1068 h 2407"/>
                <a:gd name="T86" fmla="*/ 5152 w 5425"/>
                <a:gd name="T87" fmla="*/ 853 h 2407"/>
                <a:gd name="T88" fmla="*/ 5292 w 5425"/>
                <a:gd name="T89" fmla="*/ 691 h 2407"/>
                <a:gd name="T90" fmla="*/ 5054 w 5425"/>
                <a:gd name="T91" fmla="*/ 570 h 2407"/>
                <a:gd name="T92" fmla="*/ 4861 w 5425"/>
                <a:gd name="T93" fmla="*/ 186 h 2407"/>
                <a:gd name="T94" fmla="*/ 4820 w 5425"/>
                <a:gd name="T95" fmla="*/ 131 h 2407"/>
                <a:gd name="T96" fmla="*/ 4697 w 5425"/>
                <a:gd name="T97" fmla="*/ 61 h 2407"/>
                <a:gd name="T98" fmla="*/ 4446 w 5425"/>
                <a:gd name="T99" fmla="*/ 123 h 2407"/>
                <a:gd name="T100" fmla="*/ 4210 w 5425"/>
                <a:gd name="T101" fmla="*/ 220 h 2407"/>
                <a:gd name="T102" fmla="*/ 3877 w 5425"/>
                <a:gd name="T103" fmla="*/ 356 h 2407"/>
                <a:gd name="T104" fmla="*/ 3525 w 5425"/>
                <a:gd name="T105" fmla="*/ 388 h 2407"/>
                <a:gd name="T106" fmla="*/ 3302 w 5425"/>
                <a:gd name="T107" fmla="*/ 376 h 2407"/>
                <a:gd name="T108" fmla="*/ 3024 w 5425"/>
                <a:gd name="T109" fmla="*/ 255 h 2407"/>
                <a:gd name="T110" fmla="*/ 2772 w 5425"/>
                <a:gd name="T111" fmla="*/ 175 h 2407"/>
                <a:gd name="T112" fmla="*/ 2590 w 5425"/>
                <a:gd name="T113" fmla="*/ 0 h 2407"/>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5425"/>
                <a:gd name="T172" fmla="*/ 0 h 2407"/>
                <a:gd name="T173" fmla="*/ 5425 w 5425"/>
                <a:gd name="T174" fmla="*/ 2407 h 2407"/>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5425" h="2407">
                  <a:moveTo>
                    <a:pt x="2590" y="0"/>
                  </a:moveTo>
                  <a:lnTo>
                    <a:pt x="2514" y="62"/>
                  </a:lnTo>
                  <a:lnTo>
                    <a:pt x="2312" y="40"/>
                  </a:lnTo>
                  <a:lnTo>
                    <a:pt x="2246" y="57"/>
                  </a:lnTo>
                  <a:lnTo>
                    <a:pt x="2102" y="28"/>
                  </a:lnTo>
                  <a:lnTo>
                    <a:pt x="2075" y="67"/>
                  </a:lnTo>
                  <a:lnTo>
                    <a:pt x="1938" y="109"/>
                  </a:lnTo>
                  <a:lnTo>
                    <a:pt x="1756" y="207"/>
                  </a:lnTo>
                  <a:lnTo>
                    <a:pt x="1552" y="247"/>
                  </a:lnTo>
                  <a:lnTo>
                    <a:pt x="1544" y="294"/>
                  </a:lnTo>
                  <a:lnTo>
                    <a:pt x="1461" y="355"/>
                  </a:lnTo>
                  <a:lnTo>
                    <a:pt x="1375" y="345"/>
                  </a:lnTo>
                  <a:lnTo>
                    <a:pt x="1367" y="331"/>
                  </a:lnTo>
                  <a:lnTo>
                    <a:pt x="1299" y="324"/>
                  </a:lnTo>
                  <a:lnTo>
                    <a:pt x="1211" y="339"/>
                  </a:lnTo>
                  <a:lnTo>
                    <a:pt x="1160" y="310"/>
                  </a:lnTo>
                  <a:lnTo>
                    <a:pt x="1066" y="294"/>
                  </a:lnTo>
                  <a:lnTo>
                    <a:pt x="996" y="308"/>
                  </a:lnTo>
                  <a:lnTo>
                    <a:pt x="954" y="286"/>
                  </a:lnTo>
                  <a:lnTo>
                    <a:pt x="878" y="371"/>
                  </a:lnTo>
                  <a:lnTo>
                    <a:pt x="928" y="419"/>
                  </a:lnTo>
                  <a:lnTo>
                    <a:pt x="1110" y="450"/>
                  </a:lnTo>
                  <a:lnTo>
                    <a:pt x="1115" y="491"/>
                  </a:lnTo>
                  <a:lnTo>
                    <a:pt x="939" y="461"/>
                  </a:lnTo>
                  <a:lnTo>
                    <a:pt x="892" y="499"/>
                  </a:lnTo>
                  <a:lnTo>
                    <a:pt x="840" y="486"/>
                  </a:lnTo>
                  <a:lnTo>
                    <a:pt x="791" y="506"/>
                  </a:lnTo>
                  <a:lnTo>
                    <a:pt x="786" y="568"/>
                  </a:lnTo>
                  <a:lnTo>
                    <a:pt x="732" y="591"/>
                  </a:lnTo>
                  <a:lnTo>
                    <a:pt x="694" y="570"/>
                  </a:lnTo>
                  <a:lnTo>
                    <a:pt x="612" y="593"/>
                  </a:lnTo>
                  <a:lnTo>
                    <a:pt x="601" y="549"/>
                  </a:lnTo>
                  <a:lnTo>
                    <a:pt x="563" y="533"/>
                  </a:lnTo>
                  <a:lnTo>
                    <a:pt x="513" y="536"/>
                  </a:lnTo>
                  <a:lnTo>
                    <a:pt x="511" y="578"/>
                  </a:lnTo>
                  <a:lnTo>
                    <a:pt x="410" y="543"/>
                  </a:lnTo>
                  <a:lnTo>
                    <a:pt x="379" y="514"/>
                  </a:lnTo>
                  <a:lnTo>
                    <a:pt x="274" y="530"/>
                  </a:lnTo>
                  <a:lnTo>
                    <a:pt x="156" y="581"/>
                  </a:lnTo>
                  <a:lnTo>
                    <a:pt x="135" y="628"/>
                  </a:lnTo>
                  <a:lnTo>
                    <a:pt x="63" y="663"/>
                  </a:lnTo>
                  <a:lnTo>
                    <a:pt x="69" y="715"/>
                  </a:lnTo>
                  <a:lnTo>
                    <a:pt x="18" y="798"/>
                  </a:lnTo>
                  <a:lnTo>
                    <a:pt x="170" y="789"/>
                  </a:lnTo>
                  <a:lnTo>
                    <a:pt x="203" y="816"/>
                  </a:lnTo>
                  <a:lnTo>
                    <a:pt x="216" y="879"/>
                  </a:lnTo>
                  <a:lnTo>
                    <a:pt x="169" y="861"/>
                  </a:lnTo>
                  <a:lnTo>
                    <a:pt x="127" y="920"/>
                  </a:lnTo>
                  <a:lnTo>
                    <a:pt x="162" y="953"/>
                  </a:lnTo>
                  <a:lnTo>
                    <a:pt x="154" y="1036"/>
                  </a:lnTo>
                  <a:lnTo>
                    <a:pt x="229" y="1094"/>
                  </a:lnTo>
                  <a:lnTo>
                    <a:pt x="157" y="1142"/>
                  </a:lnTo>
                  <a:lnTo>
                    <a:pt x="180" y="1226"/>
                  </a:lnTo>
                  <a:lnTo>
                    <a:pt x="224" y="1255"/>
                  </a:lnTo>
                  <a:lnTo>
                    <a:pt x="154" y="1282"/>
                  </a:lnTo>
                  <a:lnTo>
                    <a:pt x="97" y="1261"/>
                  </a:lnTo>
                  <a:lnTo>
                    <a:pt x="88" y="1179"/>
                  </a:lnTo>
                  <a:lnTo>
                    <a:pt x="63" y="1179"/>
                  </a:lnTo>
                  <a:lnTo>
                    <a:pt x="53" y="1258"/>
                  </a:lnTo>
                  <a:lnTo>
                    <a:pt x="0" y="1300"/>
                  </a:lnTo>
                  <a:lnTo>
                    <a:pt x="48" y="1335"/>
                  </a:lnTo>
                  <a:lnTo>
                    <a:pt x="69" y="1370"/>
                  </a:lnTo>
                  <a:lnTo>
                    <a:pt x="129" y="1325"/>
                  </a:lnTo>
                  <a:lnTo>
                    <a:pt x="145" y="1361"/>
                  </a:lnTo>
                  <a:lnTo>
                    <a:pt x="137" y="1382"/>
                  </a:lnTo>
                  <a:lnTo>
                    <a:pt x="247" y="1452"/>
                  </a:lnTo>
                  <a:lnTo>
                    <a:pt x="224" y="1504"/>
                  </a:lnTo>
                  <a:lnTo>
                    <a:pt x="161" y="1560"/>
                  </a:lnTo>
                  <a:lnTo>
                    <a:pt x="197" y="1562"/>
                  </a:lnTo>
                  <a:lnTo>
                    <a:pt x="217" y="1718"/>
                  </a:lnTo>
                  <a:lnTo>
                    <a:pt x="289" y="1674"/>
                  </a:lnTo>
                  <a:lnTo>
                    <a:pt x="344" y="1727"/>
                  </a:lnTo>
                  <a:lnTo>
                    <a:pt x="303" y="1763"/>
                  </a:lnTo>
                  <a:lnTo>
                    <a:pt x="232" y="1774"/>
                  </a:lnTo>
                  <a:lnTo>
                    <a:pt x="219" y="1825"/>
                  </a:lnTo>
                  <a:lnTo>
                    <a:pt x="331" y="1875"/>
                  </a:lnTo>
                  <a:lnTo>
                    <a:pt x="477" y="1824"/>
                  </a:lnTo>
                  <a:lnTo>
                    <a:pt x="502" y="1861"/>
                  </a:lnTo>
                  <a:lnTo>
                    <a:pt x="416" y="1906"/>
                  </a:lnTo>
                  <a:lnTo>
                    <a:pt x="339" y="1896"/>
                  </a:lnTo>
                  <a:lnTo>
                    <a:pt x="274" y="1941"/>
                  </a:lnTo>
                  <a:lnTo>
                    <a:pt x="300" y="1988"/>
                  </a:lnTo>
                  <a:lnTo>
                    <a:pt x="467" y="1931"/>
                  </a:lnTo>
                  <a:lnTo>
                    <a:pt x="432" y="2018"/>
                  </a:lnTo>
                  <a:lnTo>
                    <a:pt x="563" y="1947"/>
                  </a:lnTo>
                  <a:lnTo>
                    <a:pt x="742" y="2010"/>
                  </a:lnTo>
                  <a:lnTo>
                    <a:pt x="657" y="2044"/>
                  </a:lnTo>
                  <a:lnTo>
                    <a:pt x="747" y="2082"/>
                  </a:lnTo>
                  <a:lnTo>
                    <a:pt x="827" y="2197"/>
                  </a:lnTo>
                  <a:lnTo>
                    <a:pt x="998" y="2201"/>
                  </a:lnTo>
                  <a:lnTo>
                    <a:pt x="1148" y="2197"/>
                  </a:lnTo>
                  <a:lnTo>
                    <a:pt x="1255" y="2062"/>
                  </a:lnTo>
                  <a:lnTo>
                    <a:pt x="1241" y="1981"/>
                  </a:lnTo>
                  <a:lnTo>
                    <a:pt x="1336" y="1947"/>
                  </a:lnTo>
                  <a:lnTo>
                    <a:pt x="1467" y="1970"/>
                  </a:lnTo>
                  <a:lnTo>
                    <a:pt x="1558" y="2023"/>
                  </a:lnTo>
                  <a:lnTo>
                    <a:pt x="1606" y="2095"/>
                  </a:lnTo>
                  <a:lnTo>
                    <a:pt x="1697" y="2110"/>
                  </a:lnTo>
                  <a:lnTo>
                    <a:pt x="1803" y="2245"/>
                  </a:lnTo>
                  <a:lnTo>
                    <a:pt x="1862" y="2217"/>
                  </a:lnTo>
                  <a:lnTo>
                    <a:pt x="1971" y="2222"/>
                  </a:lnTo>
                  <a:lnTo>
                    <a:pt x="2061" y="2203"/>
                  </a:lnTo>
                  <a:lnTo>
                    <a:pt x="2133" y="2234"/>
                  </a:lnTo>
                  <a:lnTo>
                    <a:pt x="2242" y="2193"/>
                  </a:lnTo>
                  <a:lnTo>
                    <a:pt x="2283" y="2203"/>
                  </a:lnTo>
                  <a:lnTo>
                    <a:pt x="2268" y="2158"/>
                  </a:lnTo>
                  <a:lnTo>
                    <a:pt x="2359" y="2079"/>
                  </a:lnTo>
                  <a:lnTo>
                    <a:pt x="2411" y="2025"/>
                  </a:lnTo>
                  <a:lnTo>
                    <a:pt x="2479" y="2031"/>
                  </a:lnTo>
                  <a:lnTo>
                    <a:pt x="2527" y="2062"/>
                  </a:lnTo>
                  <a:lnTo>
                    <a:pt x="2601" y="2089"/>
                  </a:lnTo>
                  <a:lnTo>
                    <a:pt x="2651" y="2076"/>
                  </a:lnTo>
                  <a:lnTo>
                    <a:pt x="2713" y="2087"/>
                  </a:lnTo>
                  <a:lnTo>
                    <a:pt x="2732" y="2005"/>
                  </a:lnTo>
                  <a:lnTo>
                    <a:pt x="2792" y="1997"/>
                  </a:lnTo>
                  <a:lnTo>
                    <a:pt x="2844" y="1930"/>
                  </a:lnTo>
                  <a:lnTo>
                    <a:pt x="2892" y="2002"/>
                  </a:lnTo>
                  <a:lnTo>
                    <a:pt x="2947" y="2013"/>
                  </a:lnTo>
                  <a:lnTo>
                    <a:pt x="2884" y="2119"/>
                  </a:lnTo>
                  <a:lnTo>
                    <a:pt x="2806" y="2116"/>
                  </a:lnTo>
                  <a:lnTo>
                    <a:pt x="2751" y="2201"/>
                  </a:lnTo>
                  <a:lnTo>
                    <a:pt x="2819" y="2299"/>
                  </a:lnTo>
                  <a:lnTo>
                    <a:pt x="2772" y="2399"/>
                  </a:lnTo>
                  <a:lnTo>
                    <a:pt x="2797" y="2406"/>
                  </a:lnTo>
                  <a:lnTo>
                    <a:pt x="2844" y="2373"/>
                  </a:lnTo>
                  <a:lnTo>
                    <a:pt x="2895" y="2394"/>
                  </a:lnTo>
                  <a:lnTo>
                    <a:pt x="2929" y="2354"/>
                  </a:lnTo>
                  <a:lnTo>
                    <a:pt x="2966" y="2269"/>
                  </a:lnTo>
                  <a:lnTo>
                    <a:pt x="3013" y="2261"/>
                  </a:lnTo>
                  <a:lnTo>
                    <a:pt x="3035" y="2209"/>
                  </a:lnTo>
                  <a:lnTo>
                    <a:pt x="3001" y="2107"/>
                  </a:lnTo>
                  <a:lnTo>
                    <a:pt x="3065" y="2070"/>
                  </a:lnTo>
                  <a:lnTo>
                    <a:pt x="3076" y="1997"/>
                  </a:lnTo>
                  <a:lnTo>
                    <a:pt x="3130" y="1989"/>
                  </a:lnTo>
                  <a:lnTo>
                    <a:pt x="3215" y="2020"/>
                  </a:lnTo>
                  <a:lnTo>
                    <a:pt x="3345" y="2007"/>
                  </a:lnTo>
                  <a:lnTo>
                    <a:pt x="3394" y="2023"/>
                  </a:lnTo>
                  <a:lnTo>
                    <a:pt x="3438" y="2009"/>
                  </a:lnTo>
                  <a:lnTo>
                    <a:pt x="3522" y="1960"/>
                  </a:lnTo>
                  <a:lnTo>
                    <a:pt x="3670" y="1968"/>
                  </a:lnTo>
                  <a:lnTo>
                    <a:pt x="3841" y="1983"/>
                  </a:lnTo>
                  <a:lnTo>
                    <a:pt x="3944" y="1981"/>
                  </a:lnTo>
                  <a:lnTo>
                    <a:pt x="3996" y="1922"/>
                  </a:lnTo>
                  <a:lnTo>
                    <a:pt x="4098" y="1941"/>
                  </a:lnTo>
                  <a:lnTo>
                    <a:pt x="4304" y="1798"/>
                  </a:lnTo>
                  <a:lnTo>
                    <a:pt x="4402" y="1817"/>
                  </a:lnTo>
                  <a:lnTo>
                    <a:pt x="4438" y="1737"/>
                  </a:lnTo>
                  <a:lnTo>
                    <a:pt x="4583" y="1713"/>
                  </a:lnTo>
                  <a:lnTo>
                    <a:pt x="4667" y="1663"/>
                  </a:lnTo>
                  <a:lnTo>
                    <a:pt x="4710" y="1729"/>
                  </a:lnTo>
                  <a:lnTo>
                    <a:pt x="4807" y="1721"/>
                  </a:lnTo>
                  <a:lnTo>
                    <a:pt x="4819" y="1661"/>
                  </a:lnTo>
                  <a:lnTo>
                    <a:pt x="4871" y="1586"/>
                  </a:lnTo>
                  <a:lnTo>
                    <a:pt x="5041" y="1624"/>
                  </a:lnTo>
                  <a:lnTo>
                    <a:pt x="5097" y="1595"/>
                  </a:lnTo>
                  <a:lnTo>
                    <a:pt x="5130" y="1605"/>
                  </a:lnTo>
                  <a:lnTo>
                    <a:pt x="5221" y="1555"/>
                  </a:lnTo>
                  <a:lnTo>
                    <a:pt x="5270" y="1554"/>
                  </a:lnTo>
                  <a:lnTo>
                    <a:pt x="5267" y="1632"/>
                  </a:lnTo>
                  <a:lnTo>
                    <a:pt x="5289" y="1644"/>
                  </a:lnTo>
                  <a:lnTo>
                    <a:pt x="5337" y="1607"/>
                  </a:lnTo>
                  <a:lnTo>
                    <a:pt x="5362" y="1536"/>
                  </a:lnTo>
                  <a:lnTo>
                    <a:pt x="5424" y="1496"/>
                  </a:lnTo>
                  <a:lnTo>
                    <a:pt x="5400" y="1433"/>
                  </a:lnTo>
                  <a:lnTo>
                    <a:pt x="5351" y="1401"/>
                  </a:lnTo>
                  <a:lnTo>
                    <a:pt x="5243" y="1385"/>
                  </a:lnTo>
                  <a:lnTo>
                    <a:pt x="5262" y="1292"/>
                  </a:lnTo>
                  <a:lnTo>
                    <a:pt x="5297" y="1247"/>
                  </a:lnTo>
                  <a:lnTo>
                    <a:pt x="5272" y="1194"/>
                  </a:lnTo>
                  <a:lnTo>
                    <a:pt x="5240" y="1144"/>
                  </a:lnTo>
                  <a:lnTo>
                    <a:pt x="5256" y="1129"/>
                  </a:lnTo>
                  <a:lnTo>
                    <a:pt x="5228" y="1068"/>
                  </a:lnTo>
                  <a:lnTo>
                    <a:pt x="5243" y="1025"/>
                  </a:lnTo>
                  <a:lnTo>
                    <a:pt x="5228" y="957"/>
                  </a:lnTo>
                  <a:lnTo>
                    <a:pt x="5185" y="869"/>
                  </a:lnTo>
                  <a:lnTo>
                    <a:pt x="5152" y="853"/>
                  </a:lnTo>
                  <a:lnTo>
                    <a:pt x="5224" y="826"/>
                  </a:lnTo>
                  <a:lnTo>
                    <a:pt x="5275" y="768"/>
                  </a:lnTo>
                  <a:lnTo>
                    <a:pt x="5264" y="734"/>
                  </a:lnTo>
                  <a:lnTo>
                    <a:pt x="5292" y="691"/>
                  </a:lnTo>
                  <a:lnTo>
                    <a:pt x="5288" y="654"/>
                  </a:lnTo>
                  <a:lnTo>
                    <a:pt x="5280" y="626"/>
                  </a:lnTo>
                  <a:lnTo>
                    <a:pt x="5193" y="588"/>
                  </a:lnTo>
                  <a:lnTo>
                    <a:pt x="5054" y="570"/>
                  </a:lnTo>
                  <a:lnTo>
                    <a:pt x="5007" y="517"/>
                  </a:lnTo>
                  <a:lnTo>
                    <a:pt x="4946" y="347"/>
                  </a:lnTo>
                  <a:lnTo>
                    <a:pt x="4995" y="292"/>
                  </a:lnTo>
                  <a:lnTo>
                    <a:pt x="4861" y="186"/>
                  </a:lnTo>
                  <a:lnTo>
                    <a:pt x="4766" y="181"/>
                  </a:lnTo>
                  <a:lnTo>
                    <a:pt x="4735" y="143"/>
                  </a:lnTo>
                  <a:lnTo>
                    <a:pt x="4744" y="147"/>
                  </a:lnTo>
                  <a:lnTo>
                    <a:pt x="4820" y="131"/>
                  </a:lnTo>
                  <a:lnTo>
                    <a:pt x="4757" y="94"/>
                  </a:lnTo>
                  <a:lnTo>
                    <a:pt x="4725" y="99"/>
                  </a:lnTo>
                  <a:lnTo>
                    <a:pt x="4741" y="81"/>
                  </a:lnTo>
                  <a:lnTo>
                    <a:pt x="4697" y="61"/>
                  </a:lnTo>
                  <a:lnTo>
                    <a:pt x="4621" y="91"/>
                  </a:lnTo>
                  <a:lnTo>
                    <a:pt x="4512" y="86"/>
                  </a:lnTo>
                  <a:lnTo>
                    <a:pt x="4482" y="64"/>
                  </a:lnTo>
                  <a:lnTo>
                    <a:pt x="4446" y="123"/>
                  </a:lnTo>
                  <a:lnTo>
                    <a:pt x="4406" y="104"/>
                  </a:lnTo>
                  <a:lnTo>
                    <a:pt x="4294" y="165"/>
                  </a:lnTo>
                  <a:lnTo>
                    <a:pt x="4255" y="233"/>
                  </a:lnTo>
                  <a:lnTo>
                    <a:pt x="4210" y="220"/>
                  </a:lnTo>
                  <a:lnTo>
                    <a:pt x="4084" y="321"/>
                  </a:lnTo>
                  <a:lnTo>
                    <a:pt x="4029" y="331"/>
                  </a:lnTo>
                  <a:lnTo>
                    <a:pt x="3994" y="374"/>
                  </a:lnTo>
                  <a:lnTo>
                    <a:pt x="3877" y="356"/>
                  </a:lnTo>
                  <a:lnTo>
                    <a:pt x="3793" y="319"/>
                  </a:lnTo>
                  <a:lnTo>
                    <a:pt x="3697" y="323"/>
                  </a:lnTo>
                  <a:lnTo>
                    <a:pt x="3596" y="334"/>
                  </a:lnTo>
                  <a:lnTo>
                    <a:pt x="3525" y="388"/>
                  </a:lnTo>
                  <a:lnTo>
                    <a:pt x="3473" y="395"/>
                  </a:lnTo>
                  <a:lnTo>
                    <a:pt x="3348" y="379"/>
                  </a:lnTo>
                  <a:lnTo>
                    <a:pt x="3339" y="321"/>
                  </a:lnTo>
                  <a:lnTo>
                    <a:pt x="3302" y="376"/>
                  </a:lnTo>
                  <a:lnTo>
                    <a:pt x="3239" y="315"/>
                  </a:lnTo>
                  <a:lnTo>
                    <a:pt x="3154" y="356"/>
                  </a:lnTo>
                  <a:lnTo>
                    <a:pt x="3124" y="302"/>
                  </a:lnTo>
                  <a:lnTo>
                    <a:pt x="3024" y="255"/>
                  </a:lnTo>
                  <a:lnTo>
                    <a:pt x="2958" y="321"/>
                  </a:lnTo>
                  <a:lnTo>
                    <a:pt x="2844" y="242"/>
                  </a:lnTo>
                  <a:lnTo>
                    <a:pt x="2844" y="157"/>
                  </a:lnTo>
                  <a:lnTo>
                    <a:pt x="2772" y="175"/>
                  </a:lnTo>
                  <a:lnTo>
                    <a:pt x="2707" y="170"/>
                  </a:lnTo>
                  <a:lnTo>
                    <a:pt x="2615" y="85"/>
                  </a:lnTo>
                  <a:lnTo>
                    <a:pt x="2631" y="12"/>
                  </a:lnTo>
                  <a:lnTo>
                    <a:pt x="2590" y="0"/>
                  </a:lnTo>
                </a:path>
              </a:pathLst>
            </a:custGeom>
            <a:gradFill rotWithShape="0">
              <a:gsLst>
                <a:gs pos="0">
                  <a:srgbClr val="FFDFBF"/>
                </a:gs>
                <a:gs pos="100000">
                  <a:srgbClr val="996600"/>
                </a:gs>
              </a:gsLst>
              <a:lin ang="5400000" scaled="1"/>
            </a:gradFill>
            <a:ln w="22225">
              <a:solidFill>
                <a:schemeClr val="tx1"/>
              </a:solidFill>
              <a:round/>
              <a:headEnd type="none" w="sm" len="sm"/>
              <a:tailEnd type="none" w="sm" len="sm"/>
            </a:ln>
          </p:spPr>
          <p:txBody>
            <a:bodyPr/>
            <a:lstStyle/>
            <a:p>
              <a:endParaRPr lang="tr-TR"/>
            </a:p>
          </p:txBody>
        </p:sp>
        <p:sp>
          <p:nvSpPr>
            <p:cNvPr id="25608" name="Freeform 12"/>
            <p:cNvSpPr>
              <a:spLocks/>
            </p:cNvSpPr>
            <p:nvPr/>
          </p:nvSpPr>
          <p:spPr bwMode="auto">
            <a:xfrm>
              <a:off x="236" y="1248"/>
              <a:ext cx="874" cy="822"/>
            </a:xfrm>
            <a:custGeom>
              <a:avLst/>
              <a:gdLst>
                <a:gd name="T0" fmla="*/ 365 w 874"/>
                <a:gd name="T1" fmla="*/ 0 h 822"/>
                <a:gd name="T2" fmla="*/ 6 w 874"/>
                <a:gd name="T3" fmla="*/ 41 h 822"/>
                <a:gd name="T4" fmla="*/ 3 w 874"/>
                <a:gd name="T5" fmla="*/ 533 h 822"/>
                <a:gd name="T6" fmla="*/ 15 w 874"/>
                <a:gd name="T7" fmla="*/ 526 h 822"/>
                <a:gd name="T8" fmla="*/ 0 w 874"/>
                <a:gd name="T9" fmla="*/ 597 h 822"/>
                <a:gd name="T10" fmla="*/ 28 w 874"/>
                <a:gd name="T11" fmla="*/ 615 h 822"/>
                <a:gd name="T12" fmla="*/ 109 w 874"/>
                <a:gd name="T13" fmla="*/ 634 h 822"/>
                <a:gd name="T14" fmla="*/ 178 w 874"/>
                <a:gd name="T15" fmla="*/ 631 h 822"/>
                <a:gd name="T16" fmla="*/ 180 w 874"/>
                <a:gd name="T17" fmla="*/ 647 h 822"/>
                <a:gd name="T18" fmla="*/ 31 w 874"/>
                <a:gd name="T19" fmla="*/ 706 h 822"/>
                <a:gd name="T20" fmla="*/ 9 w 874"/>
                <a:gd name="T21" fmla="*/ 821 h 822"/>
                <a:gd name="T22" fmla="*/ 94 w 874"/>
                <a:gd name="T23" fmla="*/ 737 h 822"/>
                <a:gd name="T24" fmla="*/ 131 w 874"/>
                <a:gd name="T25" fmla="*/ 702 h 822"/>
                <a:gd name="T26" fmla="*/ 166 w 874"/>
                <a:gd name="T27" fmla="*/ 689 h 822"/>
                <a:gd name="T28" fmla="*/ 202 w 874"/>
                <a:gd name="T29" fmla="*/ 657 h 822"/>
                <a:gd name="T30" fmla="*/ 287 w 874"/>
                <a:gd name="T31" fmla="*/ 634 h 822"/>
                <a:gd name="T32" fmla="*/ 352 w 874"/>
                <a:gd name="T33" fmla="*/ 543 h 822"/>
                <a:gd name="T34" fmla="*/ 476 w 874"/>
                <a:gd name="T35" fmla="*/ 504 h 822"/>
                <a:gd name="T36" fmla="*/ 563 w 874"/>
                <a:gd name="T37" fmla="*/ 512 h 822"/>
                <a:gd name="T38" fmla="*/ 664 w 874"/>
                <a:gd name="T39" fmla="*/ 506 h 822"/>
                <a:gd name="T40" fmla="*/ 697 w 874"/>
                <a:gd name="T41" fmla="*/ 543 h 822"/>
                <a:gd name="T42" fmla="*/ 748 w 874"/>
                <a:gd name="T43" fmla="*/ 536 h 822"/>
                <a:gd name="T44" fmla="*/ 798 w 874"/>
                <a:gd name="T45" fmla="*/ 543 h 822"/>
                <a:gd name="T46" fmla="*/ 873 w 874"/>
                <a:gd name="T47" fmla="*/ 440 h 822"/>
                <a:gd name="T48" fmla="*/ 771 w 874"/>
                <a:gd name="T49" fmla="*/ 414 h 822"/>
                <a:gd name="T50" fmla="*/ 774 w 874"/>
                <a:gd name="T51" fmla="*/ 395 h 822"/>
                <a:gd name="T52" fmla="*/ 699 w 874"/>
                <a:gd name="T53" fmla="*/ 329 h 822"/>
                <a:gd name="T54" fmla="*/ 654 w 874"/>
                <a:gd name="T55" fmla="*/ 335 h 822"/>
                <a:gd name="T56" fmla="*/ 583 w 874"/>
                <a:gd name="T57" fmla="*/ 146 h 822"/>
                <a:gd name="T58" fmla="*/ 365 w 874"/>
                <a:gd name="T59" fmla="*/ 0 h 82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874"/>
                <a:gd name="T91" fmla="*/ 0 h 822"/>
                <a:gd name="T92" fmla="*/ 874 w 874"/>
                <a:gd name="T93" fmla="*/ 822 h 822"/>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874" h="822">
                  <a:moveTo>
                    <a:pt x="365" y="0"/>
                  </a:moveTo>
                  <a:lnTo>
                    <a:pt x="6" y="41"/>
                  </a:lnTo>
                  <a:lnTo>
                    <a:pt x="3" y="533"/>
                  </a:lnTo>
                  <a:lnTo>
                    <a:pt x="15" y="526"/>
                  </a:lnTo>
                  <a:lnTo>
                    <a:pt x="0" y="597"/>
                  </a:lnTo>
                  <a:lnTo>
                    <a:pt x="28" y="615"/>
                  </a:lnTo>
                  <a:lnTo>
                    <a:pt x="109" y="634"/>
                  </a:lnTo>
                  <a:lnTo>
                    <a:pt x="178" y="631"/>
                  </a:lnTo>
                  <a:lnTo>
                    <a:pt x="180" y="647"/>
                  </a:lnTo>
                  <a:lnTo>
                    <a:pt x="31" y="706"/>
                  </a:lnTo>
                  <a:lnTo>
                    <a:pt x="9" y="821"/>
                  </a:lnTo>
                  <a:lnTo>
                    <a:pt x="94" y="737"/>
                  </a:lnTo>
                  <a:lnTo>
                    <a:pt x="131" y="702"/>
                  </a:lnTo>
                  <a:lnTo>
                    <a:pt x="166" y="689"/>
                  </a:lnTo>
                  <a:lnTo>
                    <a:pt x="202" y="657"/>
                  </a:lnTo>
                  <a:lnTo>
                    <a:pt x="287" y="634"/>
                  </a:lnTo>
                  <a:lnTo>
                    <a:pt x="352" y="543"/>
                  </a:lnTo>
                  <a:lnTo>
                    <a:pt x="476" y="504"/>
                  </a:lnTo>
                  <a:lnTo>
                    <a:pt x="563" y="512"/>
                  </a:lnTo>
                  <a:lnTo>
                    <a:pt x="664" y="506"/>
                  </a:lnTo>
                  <a:lnTo>
                    <a:pt x="697" y="543"/>
                  </a:lnTo>
                  <a:lnTo>
                    <a:pt x="748" y="536"/>
                  </a:lnTo>
                  <a:lnTo>
                    <a:pt x="798" y="543"/>
                  </a:lnTo>
                  <a:lnTo>
                    <a:pt x="873" y="440"/>
                  </a:lnTo>
                  <a:lnTo>
                    <a:pt x="771" y="414"/>
                  </a:lnTo>
                  <a:lnTo>
                    <a:pt x="774" y="395"/>
                  </a:lnTo>
                  <a:lnTo>
                    <a:pt x="699" y="329"/>
                  </a:lnTo>
                  <a:lnTo>
                    <a:pt x="654" y="335"/>
                  </a:lnTo>
                  <a:lnTo>
                    <a:pt x="583" y="146"/>
                  </a:lnTo>
                  <a:lnTo>
                    <a:pt x="365" y="0"/>
                  </a:lnTo>
                </a:path>
              </a:pathLst>
            </a:custGeom>
            <a:gradFill rotWithShape="0">
              <a:gsLst>
                <a:gs pos="0">
                  <a:srgbClr val="FFDFBF"/>
                </a:gs>
                <a:gs pos="100000">
                  <a:srgbClr val="996600"/>
                </a:gs>
              </a:gsLst>
              <a:lin ang="5400000" scaled="1"/>
            </a:gradFill>
            <a:ln w="22225">
              <a:solidFill>
                <a:schemeClr val="tx1"/>
              </a:solidFill>
              <a:round/>
              <a:headEnd type="none" w="sm" len="sm"/>
              <a:tailEnd type="none" w="sm" len="sm"/>
            </a:ln>
          </p:spPr>
          <p:txBody>
            <a:bodyPr/>
            <a:lstStyle/>
            <a:p>
              <a:endParaRPr lang="tr-TR"/>
            </a:p>
          </p:txBody>
        </p:sp>
      </p:grpSp>
      <p:sp>
        <p:nvSpPr>
          <p:cNvPr id="135184" name="Text Box 16"/>
          <p:cNvSpPr txBox="1">
            <a:spLocks noChangeArrowheads="1"/>
          </p:cNvSpPr>
          <p:nvPr/>
        </p:nvSpPr>
        <p:spPr bwMode="auto">
          <a:xfrm rot="-2671298">
            <a:off x="6661150" y="3067051"/>
            <a:ext cx="3270250" cy="493713"/>
          </a:xfrm>
          <a:prstGeom prst="rect">
            <a:avLst/>
          </a:prstGeom>
          <a:solidFill>
            <a:srgbClr val="FF3300"/>
          </a:solidFill>
          <a:ln w="9525">
            <a:solidFill>
              <a:srgbClr val="006600"/>
            </a:solidFill>
            <a:miter lim="800000"/>
            <a:headEnd/>
            <a:tailEnd/>
          </a:ln>
          <a:effectLst>
            <a:outerShdw dist="35921" dir="2700000" algn="ctr" rotWithShape="0">
              <a:schemeClr val="tx1"/>
            </a:outerShdw>
          </a:effec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tr-TR" altLang="tr-TR" sz="1300" b="1">
                <a:solidFill>
                  <a:schemeClr val="bg1"/>
                </a:solidFill>
              </a:rPr>
              <a:t>4. Doğu ve Güneydoğu Anadolu Bölgesi</a:t>
            </a:r>
          </a:p>
        </p:txBody>
      </p:sp>
      <p:sp>
        <p:nvSpPr>
          <p:cNvPr id="25606" name="Rectangle 18"/>
          <p:cNvSpPr>
            <a:spLocks noChangeArrowheads="1"/>
          </p:cNvSpPr>
          <p:nvPr/>
        </p:nvSpPr>
        <p:spPr bwMode="auto">
          <a:xfrm>
            <a:off x="1809750" y="4810125"/>
            <a:ext cx="85725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tr-TR" altLang="tr-TR" sz="1800">
                <a:latin typeface="Comic Sans MS" panose="030F0702030302020204" pitchFamily="66" charset="0"/>
              </a:rPr>
              <a:t>Doğu ve Güneydoğu Anadolu Bölgesi tütünleri genellikle sert içimli, tok, kokulu ve kehribar sarısı renk gösteren oldukça kaliteli tütünlerdir. Ekim alanları ve üretimleri fazla olmamakla beraber, vasıflarının keskinliği nedeniyle önemlidirler. </a:t>
            </a:r>
          </a:p>
        </p:txBody>
      </p:sp>
    </p:spTree>
    <p:extLst>
      <p:ext uri="{BB962C8B-B14F-4D97-AF65-F5344CB8AC3E}">
        <p14:creationId xmlns:p14="http://schemas.microsoft.com/office/powerpoint/2010/main" val="2805755325"/>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withEffect">
                                  <p:stCondLst>
                                    <p:cond delay="0"/>
                                  </p:stCondLst>
                                  <p:childTnLst>
                                    <p:set>
                                      <p:cBhvr>
                                        <p:cTn id="6" dur="1" fill="hold">
                                          <p:stCondLst>
                                            <p:cond delay="0"/>
                                          </p:stCondLst>
                                        </p:cTn>
                                        <p:tgtEl>
                                          <p:spTgt spid="135184"/>
                                        </p:tgtEl>
                                        <p:attrNameLst>
                                          <p:attrName>style.visibility</p:attrName>
                                        </p:attrNameLst>
                                      </p:cBhvr>
                                      <p:to>
                                        <p:strVal val="visible"/>
                                      </p:to>
                                    </p:set>
                                    <p:animEffect transition="in" filter="box(out)">
                                      <p:cBhvr>
                                        <p:cTn id="7" dur="500"/>
                                        <p:tgtEl>
                                          <p:spTgt spid="135184"/>
                                        </p:tgtEl>
                                      </p:cBhvr>
                                    </p:animEffect>
                                  </p:childTnLst>
                                </p:cTn>
                              </p:par>
                              <p:par>
                                <p:cTn id="8" presetID="4" presetClass="entr" presetSubtype="32" fill="hold" nodeType="withEffect">
                                  <p:stCondLst>
                                    <p:cond delay="0"/>
                                  </p:stCondLst>
                                  <p:childTnLst>
                                    <p:set>
                                      <p:cBhvr>
                                        <p:cTn id="9" dur="1" fill="hold">
                                          <p:stCondLst>
                                            <p:cond delay="0"/>
                                          </p:stCondLst>
                                        </p:cTn>
                                        <p:tgtEl>
                                          <p:spTgt spid="25606">
                                            <p:txEl>
                                              <p:pRg st="0" end="0"/>
                                            </p:txEl>
                                          </p:spTgt>
                                        </p:tgtEl>
                                        <p:attrNameLst>
                                          <p:attrName>style.visibility</p:attrName>
                                        </p:attrNameLst>
                                      </p:cBhvr>
                                      <p:to>
                                        <p:strVal val="visible"/>
                                      </p:to>
                                    </p:set>
                                    <p:animEffect transition="in" filter="box(out)">
                                      <p:cBhvr>
                                        <p:cTn id="10" dur="500"/>
                                        <p:tgtEl>
                                          <p:spTgt spid="2560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8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p:cNvSpPr>
          <p:nvPr/>
        </p:nvSpPr>
        <p:spPr bwMode="auto">
          <a:xfrm>
            <a:off x="1703389" y="357188"/>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Tütün Bölgeleri</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26627" name="Line 3"/>
          <p:cNvSpPr>
            <a:spLocks noChangeShapeType="1"/>
          </p:cNvSpPr>
          <p:nvPr/>
        </p:nvSpPr>
        <p:spPr bwMode="auto">
          <a:xfrm>
            <a:off x="1847851" y="860425"/>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grpSp>
        <p:nvGrpSpPr>
          <p:cNvPr id="26628" name="Group 10"/>
          <p:cNvGrpSpPr>
            <a:grpSpLocks/>
          </p:cNvGrpSpPr>
          <p:nvPr/>
        </p:nvGrpSpPr>
        <p:grpSpPr bwMode="auto">
          <a:xfrm>
            <a:off x="2220914" y="1209676"/>
            <a:ext cx="7839075" cy="3357563"/>
            <a:chOff x="192" y="1248"/>
            <a:chExt cx="5425" cy="2580"/>
          </a:xfrm>
        </p:grpSpPr>
        <p:sp>
          <p:nvSpPr>
            <p:cNvPr id="26631" name="Freeform 11"/>
            <p:cNvSpPr>
              <a:spLocks/>
            </p:cNvSpPr>
            <p:nvPr/>
          </p:nvSpPr>
          <p:spPr bwMode="auto">
            <a:xfrm>
              <a:off x="192" y="1421"/>
              <a:ext cx="5425" cy="2407"/>
            </a:xfrm>
            <a:custGeom>
              <a:avLst/>
              <a:gdLst>
                <a:gd name="T0" fmla="*/ 2246 w 5425"/>
                <a:gd name="T1" fmla="*/ 57 h 2407"/>
                <a:gd name="T2" fmla="*/ 1756 w 5425"/>
                <a:gd name="T3" fmla="*/ 207 h 2407"/>
                <a:gd name="T4" fmla="*/ 1375 w 5425"/>
                <a:gd name="T5" fmla="*/ 345 h 2407"/>
                <a:gd name="T6" fmla="*/ 1160 w 5425"/>
                <a:gd name="T7" fmla="*/ 310 h 2407"/>
                <a:gd name="T8" fmla="*/ 878 w 5425"/>
                <a:gd name="T9" fmla="*/ 371 h 2407"/>
                <a:gd name="T10" fmla="*/ 939 w 5425"/>
                <a:gd name="T11" fmla="*/ 461 h 2407"/>
                <a:gd name="T12" fmla="*/ 786 w 5425"/>
                <a:gd name="T13" fmla="*/ 568 h 2407"/>
                <a:gd name="T14" fmla="*/ 601 w 5425"/>
                <a:gd name="T15" fmla="*/ 549 h 2407"/>
                <a:gd name="T16" fmla="*/ 410 w 5425"/>
                <a:gd name="T17" fmla="*/ 543 h 2407"/>
                <a:gd name="T18" fmla="*/ 135 w 5425"/>
                <a:gd name="T19" fmla="*/ 628 h 2407"/>
                <a:gd name="T20" fmla="*/ 170 w 5425"/>
                <a:gd name="T21" fmla="*/ 789 h 2407"/>
                <a:gd name="T22" fmla="*/ 127 w 5425"/>
                <a:gd name="T23" fmla="*/ 920 h 2407"/>
                <a:gd name="T24" fmla="*/ 157 w 5425"/>
                <a:gd name="T25" fmla="*/ 1142 h 2407"/>
                <a:gd name="T26" fmla="*/ 97 w 5425"/>
                <a:gd name="T27" fmla="*/ 1261 h 2407"/>
                <a:gd name="T28" fmla="*/ 0 w 5425"/>
                <a:gd name="T29" fmla="*/ 1300 h 2407"/>
                <a:gd name="T30" fmla="*/ 145 w 5425"/>
                <a:gd name="T31" fmla="*/ 1361 h 2407"/>
                <a:gd name="T32" fmla="*/ 161 w 5425"/>
                <a:gd name="T33" fmla="*/ 1560 h 2407"/>
                <a:gd name="T34" fmla="*/ 344 w 5425"/>
                <a:gd name="T35" fmla="*/ 1727 h 2407"/>
                <a:gd name="T36" fmla="*/ 331 w 5425"/>
                <a:gd name="T37" fmla="*/ 1875 h 2407"/>
                <a:gd name="T38" fmla="*/ 339 w 5425"/>
                <a:gd name="T39" fmla="*/ 1896 h 2407"/>
                <a:gd name="T40" fmla="*/ 432 w 5425"/>
                <a:gd name="T41" fmla="*/ 2018 h 2407"/>
                <a:gd name="T42" fmla="*/ 747 w 5425"/>
                <a:gd name="T43" fmla="*/ 2082 h 2407"/>
                <a:gd name="T44" fmla="*/ 1255 w 5425"/>
                <a:gd name="T45" fmla="*/ 2062 h 2407"/>
                <a:gd name="T46" fmla="*/ 1558 w 5425"/>
                <a:gd name="T47" fmla="*/ 2023 h 2407"/>
                <a:gd name="T48" fmla="*/ 1862 w 5425"/>
                <a:gd name="T49" fmla="*/ 2217 h 2407"/>
                <a:gd name="T50" fmla="*/ 2242 w 5425"/>
                <a:gd name="T51" fmla="*/ 2193 h 2407"/>
                <a:gd name="T52" fmla="*/ 2411 w 5425"/>
                <a:gd name="T53" fmla="*/ 2025 h 2407"/>
                <a:gd name="T54" fmla="*/ 2651 w 5425"/>
                <a:gd name="T55" fmla="*/ 2076 h 2407"/>
                <a:gd name="T56" fmla="*/ 2844 w 5425"/>
                <a:gd name="T57" fmla="*/ 1930 h 2407"/>
                <a:gd name="T58" fmla="*/ 2806 w 5425"/>
                <a:gd name="T59" fmla="*/ 2116 h 2407"/>
                <a:gd name="T60" fmla="*/ 2797 w 5425"/>
                <a:gd name="T61" fmla="*/ 2406 h 2407"/>
                <a:gd name="T62" fmla="*/ 2966 w 5425"/>
                <a:gd name="T63" fmla="*/ 2269 h 2407"/>
                <a:gd name="T64" fmla="*/ 3065 w 5425"/>
                <a:gd name="T65" fmla="*/ 2070 h 2407"/>
                <a:gd name="T66" fmla="*/ 3345 w 5425"/>
                <a:gd name="T67" fmla="*/ 2007 h 2407"/>
                <a:gd name="T68" fmla="*/ 3670 w 5425"/>
                <a:gd name="T69" fmla="*/ 1968 h 2407"/>
                <a:gd name="T70" fmla="*/ 4098 w 5425"/>
                <a:gd name="T71" fmla="*/ 1941 h 2407"/>
                <a:gd name="T72" fmla="*/ 4583 w 5425"/>
                <a:gd name="T73" fmla="*/ 1713 h 2407"/>
                <a:gd name="T74" fmla="*/ 4819 w 5425"/>
                <a:gd name="T75" fmla="*/ 1661 h 2407"/>
                <a:gd name="T76" fmla="*/ 5130 w 5425"/>
                <a:gd name="T77" fmla="*/ 1605 h 2407"/>
                <a:gd name="T78" fmla="*/ 5289 w 5425"/>
                <a:gd name="T79" fmla="*/ 1644 h 2407"/>
                <a:gd name="T80" fmla="*/ 5400 w 5425"/>
                <a:gd name="T81" fmla="*/ 1433 h 2407"/>
                <a:gd name="T82" fmla="*/ 5297 w 5425"/>
                <a:gd name="T83" fmla="*/ 1247 h 2407"/>
                <a:gd name="T84" fmla="*/ 5228 w 5425"/>
                <a:gd name="T85" fmla="*/ 1068 h 2407"/>
                <a:gd name="T86" fmla="*/ 5152 w 5425"/>
                <a:gd name="T87" fmla="*/ 853 h 2407"/>
                <a:gd name="T88" fmla="*/ 5292 w 5425"/>
                <a:gd name="T89" fmla="*/ 691 h 2407"/>
                <a:gd name="T90" fmla="*/ 5054 w 5425"/>
                <a:gd name="T91" fmla="*/ 570 h 2407"/>
                <a:gd name="T92" fmla="*/ 4861 w 5425"/>
                <a:gd name="T93" fmla="*/ 186 h 2407"/>
                <a:gd name="T94" fmla="*/ 4820 w 5425"/>
                <a:gd name="T95" fmla="*/ 131 h 2407"/>
                <a:gd name="T96" fmla="*/ 4697 w 5425"/>
                <a:gd name="T97" fmla="*/ 61 h 2407"/>
                <a:gd name="T98" fmla="*/ 4446 w 5425"/>
                <a:gd name="T99" fmla="*/ 123 h 2407"/>
                <a:gd name="T100" fmla="*/ 4210 w 5425"/>
                <a:gd name="T101" fmla="*/ 220 h 2407"/>
                <a:gd name="T102" fmla="*/ 3877 w 5425"/>
                <a:gd name="T103" fmla="*/ 356 h 2407"/>
                <a:gd name="T104" fmla="*/ 3525 w 5425"/>
                <a:gd name="T105" fmla="*/ 388 h 2407"/>
                <a:gd name="T106" fmla="*/ 3302 w 5425"/>
                <a:gd name="T107" fmla="*/ 376 h 2407"/>
                <a:gd name="T108" fmla="*/ 3024 w 5425"/>
                <a:gd name="T109" fmla="*/ 255 h 2407"/>
                <a:gd name="T110" fmla="*/ 2772 w 5425"/>
                <a:gd name="T111" fmla="*/ 175 h 2407"/>
                <a:gd name="T112" fmla="*/ 2590 w 5425"/>
                <a:gd name="T113" fmla="*/ 0 h 2407"/>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5425"/>
                <a:gd name="T172" fmla="*/ 0 h 2407"/>
                <a:gd name="T173" fmla="*/ 5425 w 5425"/>
                <a:gd name="T174" fmla="*/ 2407 h 2407"/>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5425" h="2407">
                  <a:moveTo>
                    <a:pt x="2590" y="0"/>
                  </a:moveTo>
                  <a:lnTo>
                    <a:pt x="2514" y="62"/>
                  </a:lnTo>
                  <a:lnTo>
                    <a:pt x="2312" y="40"/>
                  </a:lnTo>
                  <a:lnTo>
                    <a:pt x="2246" y="57"/>
                  </a:lnTo>
                  <a:lnTo>
                    <a:pt x="2102" y="28"/>
                  </a:lnTo>
                  <a:lnTo>
                    <a:pt x="2075" y="67"/>
                  </a:lnTo>
                  <a:lnTo>
                    <a:pt x="1938" y="109"/>
                  </a:lnTo>
                  <a:lnTo>
                    <a:pt x="1756" y="207"/>
                  </a:lnTo>
                  <a:lnTo>
                    <a:pt x="1552" y="247"/>
                  </a:lnTo>
                  <a:lnTo>
                    <a:pt x="1544" y="294"/>
                  </a:lnTo>
                  <a:lnTo>
                    <a:pt x="1461" y="355"/>
                  </a:lnTo>
                  <a:lnTo>
                    <a:pt x="1375" y="345"/>
                  </a:lnTo>
                  <a:lnTo>
                    <a:pt x="1367" y="331"/>
                  </a:lnTo>
                  <a:lnTo>
                    <a:pt x="1299" y="324"/>
                  </a:lnTo>
                  <a:lnTo>
                    <a:pt x="1211" y="339"/>
                  </a:lnTo>
                  <a:lnTo>
                    <a:pt x="1160" y="310"/>
                  </a:lnTo>
                  <a:lnTo>
                    <a:pt x="1066" y="294"/>
                  </a:lnTo>
                  <a:lnTo>
                    <a:pt x="996" y="308"/>
                  </a:lnTo>
                  <a:lnTo>
                    <a:pt x="954" y="286"/>
                  </a:lnTo>
                  <a:lnTo>
                    <a:pt x="878" y="371"/>
                  </a:lnTo>
                  <a:lnTo>
                    <a:pt x="928" y="419"/>
                  </a:lnTo>
                  <a:lnTo>
                    <a:pt x="1110" y="450"/>
                  </a:lnTo>
                  <a:lnTo>
                    <a:pt x="1115" y="491"/>
                  </a:lnTo>
                  <a:lnTo>
                    <a:pt x="939" y="461"/>
                  </a:lnTo>
                  <a:lnTo>
                    <a:pt x="892" y="499"/>
                  </a:lnTo>
                  <a:lnTo>
                    <a:pt x="840" y="486"/>
                  </a:lnTo>
                  <a:lnTo>
                    <a:pt x="791" y="506"/>
                  </a:lnTo>
                  <a:lnTo>
                    <a:pt x="786" y="568"/>
                  </a:lnTo>
                  <a:lnTo>
                    <a:pt x="732" y="591"/>
                  </a:lnTo>
                  <a:lnTo>
                    <a:pt x="694" y="570"/>
                  </a:lnTo>
                  <a:lnTo>
                    <a:pt x="612" y="593"/>
                  </a:lnTo>
                  <a:lnTo>
                    <a:pt x="601" y="549"/>
                  </a:lnTo>
                  <a:lnTo>
                    <a:pt x="563" y="533"/>
                  </a:lnTo>
                  <a:lnTo>
                    <a:pt x="513" y="536"/>
                  </a:lnTo>
                  <a:lnTo>
                    <a:pt x="511" y="578"/>
                  </a:lnTo>
                  <a:lnTo>
                    <a:pt x="410" y="543"/>
                  </a:lnTo>
                  <a:lnTo>
                    <a:pt x="379" y="514"/>
                  </a:lnTo>
                  <a:lnTo>
                    <a:pt x="274" y="530"/>
                  </a:lnTo>
                  <a:lnTo>
                    <a:pt x="156" y="581"/>
                  </a:lnTo>
                  <a:lnTo>
                    <a:pt x="135" y="628"/>
                  </a:lnTo>
                  <a:lnTo>
                    <a:pt x="63" y="663"/>
                  </a:lnTo>
                  <a:lnTo>
                    <a:pt x="69" y="715"/>
                  </a:lnTo>
                  <a:lnTo>
                    <a:pt x="18" y="798"/>
                  </a:lnTo>
                  <a:lnTo>
                    <a:pt x="170" y="789"/>
                  </a:lnTo>
                  <a:lnTo>
                    <a:pt x="203" y="816"/>
                  </a:lnTo>
                  <a:lnTo>
                    <a:pt x="216" y="879"/>
                  </a:lnTo>
                  <a:lnTo>
                    <a:pt x="169" y="861"/>
                  </a:lnTo>
                  <a:lnTo>
                    <a:pt x="127" y="920"/>
                  </a:lnTo>
                  <a:lnTo>
                    <a:pt x="162" y="953"/>
                  </a:lnTo>
                  <a:lnTo>
                    <a:pt x="154" y="1036"/>
                  </a:lnTo>
                  <a:lnTo>
                    <a:pt x="229" y="1094"/>
                  </a:lnTo>
                  <a:lnTo>
                    <a:pt x="157" y="1142"/>
                  </a:lnTo>
                  <a:lnTo>
                    <a:pt x="180" y="1226"/>
                  </a:lnTo>
                  <a:lnTo>
                    <a:pt x="224" y="1255"/>
                  </a:lnTo>
                  <a:lnTo>
                    <a:pt x="154" y="1282"/>
                  </a:lnTo>
                  <a:lnTo>
                    <a:pt x="97" y="1261"/>
                  </a:lnTo>
                  <a:lnTo>
                    <a:pt x="88" y="1179"/>
                  </a:lnTo>
                  <a:lnTo>
                    <a:pt x="63" y="1179"/>
                  </a:lnTo>
                  <a:lnTo>
                    <a:pt x="53" y="1258"/>
                  </a:lnTo>
                  <a:lnTo>
                    <a:pt x="0" y="1300"/>
                  </a:lnTo>
                  <a:lnTo>
                    <a:pt x="48" y="1335"/>
                  </a:lnTo>
                  <a:lnTo>
                    <a:pt x="69" y="1370"/>
                  </a:lnTo>
                  <a:lnTo>
                    <a:pt x="129" y="1325"/>
                  </a:lnTo>
                  <a:lnTo>
                    <a:pt x="145" y="1361"/>
                  </a:lnTo>
                  <a:lnTo>
                    <a:pt x="137" y="1382"/>
                  </a:lnTo>
                  <a:lnTo>
                    <a:pt x="247" y="1452"/>
                  </a:lnTo>
                  <a:lnTo>
                    <a:pt x="224" y="1504"/>
                  </a:lnTo>
                  <a:lnTo>
                    <a:pt x="161" y="1560"/>
                  </a:lnTo>
                  <a:lnTo>
                    <a:pt x="197" y="1562"/>
                  </a:lnTo>
                  <a:lnTo>
                    <a:pt x="217" y="1718"/>
                  </a:lnTo>
                  <a:lnTo>
                    <a:pt x="289" y="1674"/>
                  </a:lnTo>
                  <a:lnTo>
                    <a:pt x="344" y="1727"/>
                  </a:lnTo>
                  <a:lnTo>
                    <a:pt x="303" y="1763"/>
                  </a:lnTo>
                  <a:lnTo>
                    <a:pt x="232" y="1774"/>
                  </a:lnTo>
                  <a:lnTo>
                    <a:pt x="219" y="1825"/>
                  </a:lnTo>
                  <a:lnTo>
                    <a:pt x="331" y="1875"/>
                  </a:lnTo>
                  <a:lnTo>
                    <a:pt x="477" y="1824"/>
                  </a:lnTo>
                  <a:lnTo>
                    <a:pt x="502" y="1861"/>
                  </a:lnTo>
                  <a:lnTo>
                    <a:pt x="416" y="1906"/>
                  </a:lnTo>
                  <a:lnTo>
                    <a:pt x="339" y="1896"/>
                  </a:lnTo>
                  <a:lnTo>
                    <a:pt x="274" y="1941"/>
                  </a:lnTo>
                  <a:lnTo>
                    <a:pt x="300" y="1988"/>
                  </a:lnTo>
                  <a:lnTo>
                    <a:pt x="467" y="1931"/>
                  </a:lnTo>
                  <a:lnTo>
                    <a:pt x="432" y="2018"/>
                  </a:lnTo>
                  <a:lnTo>
                    <a:pt x="563" y="1947"/>
                  </a:lnTo>
                  <a:lnTo>
                    <a:pt x="742" y="2010"/>
                  </a:lnTo>
                  <a:lnTo>
                    <a:pt x="657" y="2044"/>
                  </a:lnTo>
                  <a:lnTo>
                    <a:pt x="747" y="2082"/>
                  </a:lnTo>
                  <a:lnTo>
                    <a:pt x="827" y="2197"/>
                  </a:lnTo>
                  <a:lnTo>
                    <a:pt x="998" y="2201"/>
                  </a:lnTo>
                  <a:lnTo>
                    <a:pt x="1148" y="2197"/>
                  </a:lnTo>
                  <a:lnTo>
                    <a:pt x="1255" y="2062"/>
                  </a:lnTo>
                  <a:lnTo>
                    <a:pt x="1241" y="1981"/>
                  </a:lnTo>
                  <a:lnTo>
                    <a:pt x="1336" y="1947"/>
                  </a:lnTo>
                  <a:lnTo>
                    <a:pt x="1467" y="1970"/>
                  </a:lnTo>
                  <a:lnTo>
                    <a:pt x="1558" y="2023"/>
                  </a:lnTo>
                  <a:lnTo>
                    <a:pt x="1606" y="2095"/>
                  </a:lnTo>
                  <a:lnTo>
                    <a:pt x="1697" y="2110"/>
                  </a:lnTo>
                  <a:lnTo>
                    <a:pt x="1803" y="2245"/>
                  </a:lnTo>
                  <a:lnTo>
                    <a:pt x="1862" y="2217"/>
                  </a:lnTo>
                  <a:lnTo>
                    <a:pt x="1971" y="2222"/>
                  </a:lnTo>
                  <a:lnTo>
                    <a:pt x="2061" y="2203"/>
                  </a:lnTo>
                  <a:lnTo>
                    <a:pt x="2133" y="2234"/>
                  </a:lnTo>
                  <a:lnTo>
                    <a:pt x="2242" y="2193"/>
                  </a:lnTo>
                  <a:lnTo>
                    <a:pt x="2283" y="2203"/>
                  </a:lnTo>
                  <a:lnTo>
                    <a:pt x="2268" y="2158"/>
                  </a:lnTo>
                  <a:lnTo>
                    <a:pt x="2359" y="2079"/>
                  </a:lnTo>
                  <a:lnTo>
                    <a:pt x="2411" y="2025"/>
                  </a:lnTo>
                  <a:lnTo>
                    <a:pt x="2479" y="2031"/>
                  </a:lnTo>
                  <a:lnTo>
                    <a:pt x="2527" y="2062"/>
                  </a:lnTo>
                  <a:lnTo>
                    <a:pt x="2601" y="2089"/>
                  </a:lnTo>
                  <a:lnTo>
                    <a:pt x="2651" y="2076"/>
                  </a:lnTo>
                  <a:lnTo>
                    <a:pt x="2713" y="2087"/>
                  </a:lnTo>
                  <a:lnTo>
                    <a:pt x="2732" y="2005"/>
                  </a:lnTo>
                  <a:lnTo>
                    <a:pt x="2792" y="1997"/>
                  </a:lnTo>
                  <a:lnTo>
                    <a:pt x="2844" y="1930"/>
                  </a:lnTo>
                  <a:lnTo>
                    <a:pt x="2892" y="2002"/>
                  </a:lnTo>
                  <a:lnTo>
                    <a:pt x="2947" y="2013"/>
                  </a:lnTo>
                  <a:lnTo>
                    <a:pt x="2884" y="2119"/>
                  </a:lnTo>
                  <a:lnTo>
                    <a:pt x="2806" y="2116"/>
                  </a:lnTo>
                  <a:lnTo>
                    <a:pt x="2751" y="2201"/>
                  </a:lnTo>
                  <a:lnTo>
                    <a:pt x="2819" y="2299"/>
                  </a:lnTo>
                  <a:lnTo>
                    <a:pt x="2772" y="2399"/>
                  </a:lnTo>
                  <a:lnTo>
                    <a:pt x="2797" y="2406"/>
                  </a:lnTo>
                  <a:lnTo>
                    <a:pt x="2844" y="2373"/>
                  </a:lnTo>
                  <a:lnTo>
                    <a:pt x="2895" y="2394"/>
                  </a:lnTo>
                  <a:lnTo>
                    <a:pt x="2929" y="2354"/>
                  </a:lnTo>
                  <a:lnTo>
                    <a:pt x="2966" y="2269"/>
                  </a:lnTo>
                  <a:lnTo>
                    <a:pt x="3013" y="2261"/>
                  </a:lnTo>
                  <a:lnTo>
                    <a:pt x="3035" y="2209"/>
                  </a:lnTo>
                  <a:lnTo>
                    <a:pt x="3001" y="2107"/>
                  </a:lnTo>
                  <a:lnTo>
                    <a:pt x="3065" y="2070"/>
                  </a:lnTo>
                  <a:lnTo>
                    <a:pt x="3076" y="1997"/>
                  </a:lnTo>
                  <a:lnTo>
                    <a:pt x="3130" y="1989"/>
                  </a:lnTo>
                  <a:lnTo>
                    <a:pt x="3215" y="2020"/>
                  </a:lnTo>
                  <a:lnTo>
                    <a:pt x="3345" y="2007"/>
                  </a:lnTo>
                  <a:lnTo>
                    <a:pt x="3394" y="2023"/>
                  </a:lnTo>
                  <a:lnTo>
                    <a:pt x="3438" y="2009"/>
                  </a:lnTo>
                  <a:lnTo>
                    <a:pt x="3522" y="1960"/>
                  </a:lnTo>
                  <a:lnTo>
                    <a:pt x="3670" y="1968"/>
                  </a:lnTo>
                  <a:lnTo>
                    <a:pt x="3841" y="1983"/>
                  </a:lnTo>
                  <a:lnTo>
                    <a:pt x="3944" y="1981"/>
                  </a:lnTo>
                  <a:lnTo>
                    <a:pt x="3996" y="1922"/>
                  </a:lnTo>
                  <a:lnTo>
                    <a:pt x="4098" y="1941"/>
                  </a:lnTo>
                  <a:lnTo>
                    <a:pt x="4304" y="1798"/>
                  </a:lnTo>
                  <a:lnTo>
                    <a:pt x="4402" y="1817"/>
                  </a:lnTo>
                  <a:lnTo>
                    <a:pt x="4438" y="1737"/>
                  </a:lnTo>
                  <a:lnTo>
                    <a:pt x="4583" y="1713"/>
                  </a:lnTo>
                  <a:lnTo>
                    <a:pt x="4667" y="1663"/>
                  </a:lnTo>
                  <a:lnTo>
                    <a:pt x="4710" y="1729"/>
                  </a:lnTo>
                  <a:lnTo>
                    <a:pt x="4807" y="1721"/>
                  </a:lnTo>
                  <a:lnTo>
                    <a:pt x="4819" y="1661"/>
                  </a:lnTo>
                  <a:lnTo>
                    <a:pt x="4871" y="1586"/>
                  </a:lnTo>
                  <a:lnTo>
                    <a:pt x="5041" y="1624"/>
                  </a:lnTo>
                  <a:lnTo>
                    <a:pt x="5097" y="1595"/>
                  </a:lnTo>
                  <a:lnTo>
                    <a:pt x="5130" y="1605"/>
                  </a:lnTo>
                  <a:lnTo>
                    <a:pt x="5221" y="1555"/>
                  </a:lnTo>
                  <a:lnTo>
                    <a:pt x="5270" y="1554"/>
                  </a:lnTo>
                  <a:lnTo>
                    <a:pt x="5267" y="1632"/>
                  </a:lnTo>
                  <a:lnTo>
                    <a:pt x="5289" y="1644"/>
                  </a:lnTo>
                  <a:lnTo>
                    <a:pt x="5337" y="1607"/>
                  </a:lnTo>
                  <a:lnTo>
                    <a:pt x="5362" y="1536"/>
                  </a:lnTo>
                  <a:lnTo>
                    <a:pt x="5424" y="1496"/>
                  </a:lnTo>
                  <a:lnTo>
                    <a:pt x="5400" y="1433"/>
                  </a:lnTo>
                  <a:lnTo>
                    <a:pt x="5351" y="1401"/>
                  </a:lnTo>
                  <a:lnTo>
                    <a:pt x="5243" y="1385"/>
                  </a:lnTo>
                  <a:lnTo>
                    <a:pt x="5262" y="1292"/>
                  </a:lnTo>
                  <a:lnTo>
                    <a:pt x="5297" y="1247"/>
                  </a:lnTo>
                  <a:lnTo>
                    <a:pt x="5272" y="1194"/>
                  </a:lnTo>
                  <a:lnTo>
                    <a:pt x="5240" y="1144"/>
                  </a:lnTo>
                  <a:lnTo>
                    <a:pt x="5256" y="1129"/>
                  </a:lnTo>
                  <a:lnTo>
                    <a:pt x="5228" y="1068"/>
                  </a:lnTo>
                  <a:lnTo>
                    <a:pt x="5243" y="1025"/>
                  </a:lnTo>
                  <a:lnTo>
                    <a:pt x="5228" y="957"/>
                  </a:lnTo>
                  <a:lnTo>
                    <a:pt x="5185" y="869"/>
                  </a:lnTo>
                  <a:lnTo>
                    <a:pt x="5152" y="853"/>
                  </a:lnTo>
                  <a:lnTo>
                    <a:pt x="5224" y="826"/>
                  </a:lnTo>
                  <a:lnTo>
                    <a:pt x="5275" y="768"/>
                  </a:lnTo>
                  <a:lnTo>
                    <a:pt x="5264" y="734"/>
                  </a:lnTo>
                  <a:lnTo>
                    <a:pt x="5292" y="691"/>
                  </a:lnTo>
                  <a:lnTo>
                    <a:pt x="5288" y="654"/>
                  </a:lnTo>
                  <a:lnTo>
                    <a:pt x="5280" y="626"/>
                  </a:lnTo>
                  <a:lnTo>
                    <a:pt x="5193" y="588"/>
                  </a:lnTo>
                  <a:lnTo>
                    <a:pt x="5054" y="570"/>
                  </a:lnTo>
                  <a:lnTo>
                    <a:pt x="5007" y="517"/>
                  </a:lnTo>
                  <a:lnTo>
                    <a:pt x="4946" y="347"/>
                  </a:lnTo>
                  <a:lnTo>
                    <a:pt x="4995" y="292"/>
                  </a:lnTo>
                  <a:lnTo>
                    <a:pt x="4861" y="186"/>
                  </a:lnTo>
                  <a:lnTo>
                    <a:pt x="4766" y="181"/>
                  </a:lnTo>
                  <a:lnTo>
                    <a:pt x="4735" y="143"/>
                  </a:lnTo>
                  <a:lnTo>
                    <a:pt x="4744" y="147"/>
                  </a:lnTo>
                  <a:lnTo>
                    <a:pt x="4820" y="131"/>
                  </a:lnTo>
                  <a:lnTo>
                    <a:pt x="4757" y="94"/>
                  </a:lnTo>
                  <a:lnTo>
                    <a:pt x="4725" y="99"/>
                  </a:lnTo>
                  <a:lnTo>
                    <a:pt x="4741" y="81"/>
                  </a:lnTo>
                  <a:lnTo>
                    <a:pt x="4697" y="61"/>
                  </a:lnTo>
                  <a:lnTo>
                    <a:pt x="4621" y="91"/>
                  </a:lnTo>
                  <a:lnTo>
                    <a:pt x="4512" y="86"/>
                  </a:lnTo>
                  <a:lnTo>
                    <a:pt x="4482" y="64"/>
                  </a:lnTo>
                  <a:lnTo>
                    <a:pt x="4446" y="123"/>
                  </a:lnTo>
                  <a:lnTo>
                    <a:pt x="4406" y="104"/>
                  </a:lnTo>
                  <a:lnTo>
                    <a:pt x="4294" y="165"/>
                  </a:lnTo>
                  <a:lnTo>
                    <a:pt x="4255" y="233"/>
                  </a:lnTo>
                  <a:lnTo>
                    <a:pt x="4210" y="220"/>
                  </a:lnTo>
                  <a:lnTo>
                    <a:pt x="4084" y="321"/>
                  </a:lnTo>
                  <a:lnTo>
                    <a:pt x="4029" y="331"/>
                  </a:lnTo>
                  <a:lnTo>
                    <a:pt x="3994" y="374"/>
                  </a:lnTo>
                  <a:lnTo>
                    <a:pt x="3877" y="356"/>
                  </a:lnTo>
                  <a:lnTo>
                    <a:pt x="3793" y="319"/>
                  </a:lnTo>
                  <a:lnTo>
                    <a:pt x="3697" y="323"/>
                  </a:lnTo>
                  <a:lnTo>
                    <a:pt x="3596" y="334"/>
                  </a:lnTo>
                  <a:lnTo>
                    <a:pt x="3525" y="388"/>
                  </a:lnTo>
                  <a:lnTo>
                    <a:pt x="3473" y="395"/>
                  </a:lnTo>
                  <a:lnTo>
                    <a:pt x="3348" y="379"/>
                  </a:lnTo>
                  <a:lnTo>
                    <a:pt x="3339" y="321"/>
                  </a:lnTo>
                  <a:lnTo>
                    <a:pt x="3302" y="376"/>
                  </a:lnTo>
                  <a:lnTo>
                    <a:pt x="3239" y="315"/>
                  </a:lnTo>
                  <a:lnTo>
                    <a:pt x="3154" y="356"/>
                  </a:lnTo>
                  <a:lnTo>
                    <a:pt x="3124" y="302"/>
                  </a:lnTo>
                  <a:lnTo>
                    <a:pt x="3024" y="255"/>
                  </a:lnTo>
                  <a:lnTo>
                    <a:pt x="2958" y="321"/>
                  </a:lnTo>
                  <a:lnTo>
                    <a:pt x="2844" y="242"/>
                  </a:lnTo>
                  <a:lnTo>
                    <a:pt x="2844" y="157"/>
                  </a:lnTo>
                  <a:lnTo>
                    <a:pt x="2772" y="175"/>
                  </a:lnTo>
                  <a:lnTo>
                    <a:pt x="2707" y="170"/>
                  </a:lnTo>
                  <a:lnTo>
                    <a:pt x="2615" y="85"/>
                  </a:lnTo>
                  <a:lnTo>
                    <a:pt x="2631" y="12"/>
                  </a:lnTo>
                  <a:lnTo>
                    <a:pt x="2590" y="0"/>
                  </a:lnTo>
                </a:path>
              </a:pathLst>
            </a:custGeom>
            <a:gradFill rotWithShape="0">
              <a:gsLst>
                <a:gs pos="0">
                  <a:srgbClr val="FFDFBF"/>
                </a:gs>
                <a:gs pos="100000">
                  <a:srgbClr val="996600"/>
                </a:gs>
              </a:gsLst>
              <a:lin ang="5400000" scaled="1"/>
            </a:gradFill>
            <a:ln w="22225">
              <a:solidFill>
                <a:schemeClr val="tx1"/>
              </a:solidFill>
              <a:round/>
              <a:headEnd type="none" w="sm" len="sm"/>
              <a:tailEnd type="none" w="sm" len="sm"/>
            </a:ln>
          </p:spPr>
          <p:txBody>
            <a:bodyPr/>
            <a:lstStyle/>
            <a:p>
              <a:endParaRPr lang="tr-TR"/>
            </a:p>
          </p:txBody>
        </p:sp>
        <p:sp>
          <p:nvSpPr>
            <p:cNvPr id="26632" name="Freeform 12"/>
            <p:cNvSpPr>
              <a:spLocks/>
            </p:cNvSpPr>
            <p:nvPr/>
          </p:nvSpPr>
          <p:spPr bwMode="auto">
            <a:xfrm>
              <a:off x="236" y="1248"/>
              <a:ext cx="874" cy="822"/>
            </a:xfrm>
            <a:custGeom>
              <a:avLst/>
              <a:gdLst>
                <a:gd name="T0" fmla="*/ 365 w 874"/>
                <a:gd name="T1" fmla="*/ 0 h 822"/>
                <a:gd name="T2" fmla="*/ 6 w 874"/>
                <a:gd name="T3" fmla="*/ 41 h 822"/>
                <a:gd name="T4" fmla="*/ 3 w 874"/>
                <a:gd name="T5" fmla="*/ 533 h 822"/>
                <a:gd name="T6" fmla="*/ 15 w 874"/>
                <a:gd name="T7" fmla="*/ 526 h 822"/>
                <a:gd name="T8" fmla="*/ 0 w 874"/>
                <a:gd name="T9" fmla="*/ 597 h 822"/>
                <a:gd name="T10" fmla="*/ 28 w 874"/>
                <a:gd name="T11" fmla="*/ 615 h 822"/>
                <a:gd name="T12" fmla="*/ 109 w 874"/>
                <a:gd name="T13" fmla="*/ 634 h 822"/>
                <a:gd name="T14" fmla="*/ 178 w 874"/>
                <a:gd name="T15" fmla="*/ 631 h 822"/>
                <a:gd name="T16" fmla="*/ 180 w 874"/>
                <a:gd name="T17" fmla="*/ 647 h 822"/>
                <a:gd name="T18" fmla="*/ 31 w 874"/>
                <a:gd name="T19" fmla="*/ 706 h 822"/>
                <a:gd name="T20" fmla="*/ 9 w 874"/>
                <a:gd name="T21" fmla="*/ 821 h 822"/>
                <a:gd name="T22" fmla="*/ 94 w 874"/>
                <a:gd name="T23" fmla="*/ 737 h 822"/>
                <a:gd name="T24" fmla="*/ 131 w 874"/>
                <a:gd name="T25" fmla="*/ 702 h 822"/>
                <a:gd name="T26" fmla="*/ 166 w 874"/>
                <a:gd name="T27" fmla="*/ 689 h 822"/>
                <a:gd name="T28" fmla="*/ 202 w 874"/>
                <a:gd name="T29" fmla="*/ 657 h 822"/>
                <a:gd name="T30" fmla="*/ 287 w 874"/>
                <a:gd name="T31" fmla="*/ 634 h 822"/>
                <a:gd name="T32" fmla="*/ 352 w 874"/>
                <a:gd name="T33" fmla="*/ 543 h 822"/>
                <a:gd name="T34" fmla="*/ 476 w 874"/>
                <a:gd name="T35" fmla="*/ 504 h 822"/>
                <a:gd name="T36" fmla="*/ 563 w 874"/>
                <a:gd name="T37" fmla="*/ 512 h 822"/>
                <a:gd name="T38" fmla="*/ 664 w 874"/>
                <a:gd name="T39" fmla="*/ 506 h 822"/>
                <a:gd name="T40" fmla="*/ 697 w 874"/>
                <a:gd name="T41" fmla="*/ 543 h 822"/>
                <a:gd name="T42" fmla="*/ 748 w 874"/>
                <a:gd name="T43" fmla="*/ 536 h 822"/>
                <a:gd name="T44" fmla="*/ 798 w 874"/>
                <a:gd name="T45" fmla="*/ 543 h 822"/>
                <a:gd name="T46" fmla="*/ 873 w 874"/>
                <a:gd name="T47" fmla="*/ 440 h 822"/>
                <a:gd name="T48" fmla="*/ 771 w 874"/>
                <a:gd name="T49" fmla="*/ 414 h 822"/>
                <a:gd name="T50" fmla="*/ 774 w 874"/>
                <a:gd name="T51" fmla="*/ 395 h 822"/>
                <a:gd name="T52" fmla="*/ 699 w 874"/>
                <a:gd name="T53" fmla="*/ 329 h 822"/>
                <a:gd name="T54" fmla="*/ 654 w 874"/>
                <a:gd name="T55" fmla="*/ 335 h 822"/>
                <a:gd name="T56" fmla="*/ 583 w 874"/>
                <a:gd name="T57" fmla="*/ 146 h 822"/>
                <a:gd name="T58" fmla="*/ 365 w 874"/>
                <a:gd name="T59" fmla="*/ 0 h 82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874"/>
                <a:gd name="T91" fmla="*/ 0 h 822"/>
                <a:gd name="T92" fmla="*/ 874 w 874"/>
                <a:gd name="T93" fmla="*/ 822 h 822"/>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874" h="822">
                  <a:moveTo>
                    <a:pt x="365" y="0"/>
                  </a:moveTo>
                  <a:lnTo>
                    <a:pt x="6" y="41"/>
                  </a:lnTo>
                  <a:lnTo>
                    <a:pt x="3" y="533"/>
                  </a:lnTo>
                  <a:lnTo>
                    <a:pt x="15" y="526"/>
                  </a:lnTo>
                  <a:lnTo>
                    <a:pt x="0" y="597"/>
                  </a:lnTo>
                  <a:lnTo>
                    <a:pt x="28" y="615"/>
                  </a:lnTo>
                  <a:lnTo>
                    <a:pt x="109" y="634"/>
                  </a:lnTo>
                  <a:lnTo>
                    <a:pt x="178" y="631"/>
                  </a:lnTo>
                  <a:lnTo>
                    <a:pt x="180" y="647"/>
                  </a:lnTo>
                  <a:lnTo>
                    <a:pt x="31" y="706"/>
                  </a:lnTo>
                  <a:lnTo>
                    <a:pt x="9" y="821"/>
                  </a:lnTo>
                  <a:lnTo>
                    <a:pt x="94" y="737"/>
                  </a:lnTo>
                  <a:lnTo>
                    <a:pt x="131" y="702"/>
                  </a:lnTo>
                  <a:lnTo>
                    <a:pt x="166" y="689"/>
                  </a:lnTo>
                  <a:lnTo>
                    <a:pt x="202" y="657"/>
                  </a:lnTo>
                  <a:lnTo>
                    <a:pt x="287" y="634"/>
                  </a:lnTo>
                  <a:lnTo>
                    <a:pt x="352" y="543"/>
                  </a:lnTo>
                  <a:lnTo>
                    <a:pt x="476" y="504"/>
                  </a:lnTo>
                  <a:lnTo>
                    <a:pt x="563" y="512"/>
                  </a:lnTo>
                  <a:lnTo>
                    <a:pt x="664" y="506"/>
                  </a:lnTo>
                  <a:lnTo>
                    <a:pt x="697" y="543"/>
                  </a:lnTo>
                  <a:lnTo>
                    <a:pt x="748" y="536"/>
                  </a:lnTo>
                  <a:lnTo>
                    <a:pt x="798" y="543"/>
                  </a:lnTo>
                  <a:lnTo>
                    <a:pt x="873" y="440"/>
                  </a:lnTo>
                  <a:lnTo>
                    <a:pt x="771" y="414"/>
                  </a:lnTo>
                  <a:lnTo>
                    <a:pt x="774" y="395"/>
                  </a:lnTo>
                  <a:lnTo>
                    <a:pt x="699" y="329"/>
                  </a:lnTo>
                  <a:lnTo>
                    <a:pt x="654" y="335"/>
                  </a:lnTo>
                  <a:lnTo>
                    <a:pt x="583" y="146"/>
                  </a:lnTo>
                  <a:lnTo>
                    <a:pt x="365" y="0"/>
                  </a:lnTo>
                </a:path>
              </a:pathLst>
            </a:custGeom>
            <a:gradFill rotWithShape="0">
              <a:gsLst>
                <a:gs pos="0">
                  <a:srgbClr val="FFDFBF"/>
                </a:gs>
                <a:gs pos="100000">
                  <a:srgbClr val="996600"/>
                </a:gs>
              </a:gsLst>
              <a:lin ang="5400000" scaled="1"/>
            </a:gradFill>
            <a:ln w="22225">
              <a:solidFill>
                <a:schemeClr val="tx1"/>
              </a:solidFill>
              <a:round/>
              <a:headEnd type="none" w="sm" len="sm"/>
              <a:tailEnd type="none" w="sm" len="sm"/>
            </a:ln>
          </p:spPr>
          <p:txBody>
            <a:bodyPr/>
            <a:lstStyle/>
            <a:p>
              <a:endParaRPr lang="tr-TR"/>
            </a:p>
          </p:txBody>
        </p:sp>
      </p:grpSp>
      <p:sp>
        <p:nvSpPr>
          <p:cNvPr id="135185" name="Text Box 17"/>
          <p:cNvSpPr txBox="1">
            <a:spLocks noChangeArrowheads="1"/>
          </p:cNvSpPr>
          <p:nvPr/>
        </p:nvSpPr>
        <p:spPr bwMode="auto">
          <a:xfrm>
            <a:off x="1930400" y="4452938"/>
            <a:ext cx="2541588" cy="292100"/>
          </a:xfrm>
          <a:prstGeom prst="rect">
            <a:avLst/>
          </a:prstGeom>
          <a:solidFill>
            <a:srgbClr val="FF3300"/>
          </a:solidFill>
          <a:ln w="9525">
            <a:solidFill>
              <a:srgbClr val="006600"/>
            </a:solidFill>
            <a:miter lim="800000"/>
            <a:headEnd/>
            <a:tailEnd/>
          </a:ln>
          <a:effectLst>
            <a:outerShdw dist="35921" dir="2700000" algn="ctr" rotWithShape="0">
              <a:schemeClr val="tx1"/>
            </a:outerShdw>
          </a:effec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tr-TR" altLang="tr-TR" sz="1300" b="1">
                <a:solidFill>
                  <a:schemeClr val="bg1"/>
                </a:solidFill>
              </a:rPr>
              <a:t>5. Yabancı Orijinli Tütünler</a:t>
            </a:r>
          </a:p>
        </p:txBody>
      </p:sp>
      <p:sp>
        <p:nvSpPr>
          <p:cNvPr id="26630" name="Rectangle 18"/>
          <p:cNvSpPr>
            <a:spLocks noChangeArrowheads="1"/>
          </p:cNvSpPr>
          <p:nvPr/>
        </p:nvSpPr>
        <p:spPr bwMode="auto">
          <a:xfrm>
            <a:off x="1809750" y="4810125"/>
            <a:ext cx="85725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tr-TR" altLang="tr-TR" sz="1800">
                <a:latin typeface="Comic Sans MS" panose="030F0702030302020204" pitchFamily="66" charset="0"/>
              </a:rPr>
              <a:t>Yabancı kaynaklı tütünler denildiği zaman</a:t>
            </a:r>
            <a:r>
              <a:rPr lang="tr-TR" altLang="tr-TR" sz="1800" i="1">
                <a:latin typeface="Comic Sans MS" panose="030F0702030302020204" pitchFamily="66" charset="0"/>
              </a:rPr>
              <a:t>, Nicotiana alata</a:t>
            </a:r>
            <a:r>
              <a:rPr lang="tr-TR" altLang="tr-TR" sz="1800">
                <a:latin typeface="Comic Sans MS" panose="030F0702030302020204" pitchFamily="66" charset="0"/>
              </a:rPr>
              <a:t> L. türüne giren tütünlerle, Virginia, Burley ve Kentucky gibi daha çok A.B.D.'nde tarımı yapılan tütünler kastedilmektedir. Bu tütünlerin hemen hepsi başta nikotin oranı olmak üzere, azotlu bileşikler bakımından zengin ve harmanlarda dolgu tütünü olarak kullanılmaktadır. Ayrıca bu tütünlerin tarımı makine ile yapılabilmekte ve verimleri yüksektir.</a:t>
            </a:r>
          </a:p>
        </p:txBody>
      </p:sp>
    </p:spTree>
    <p:extLst>
      <p:ext uri="{BB962C8B-B14F-4D97-AF65-F5344CB8AC3E}">
        <p14:creationId xmlns:p14="http://schemas.microsoft.com/office/powerpoint/2010/main" val="3230999832"/>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withEffect">
                                  <p:stCondLst>
                                    <p:cond delay="0"/>
                                  </p:stCondLst>
                                  <p:childTnLst>
                                    <p:set>
                                      <p:cBhvr>
                                        <p:cTn id="6" dur="1" fill="hold">
                                          <p:stCondLst>
                                            <p:cond delay="0"/>
                                          </p:stCondLst>
                                        </p:cTn>
                                        <p:tgtEl>
                                          <p:spTgt spid="135185"/>
                                        </p:tgtEl>
                                        <p:attrNameLst>
                                          <p:attrName>style.visibility</p:attrName>
                                        </p:attrNameLst>
                                      </p:cBhvr>
                                      <p:to>
                                        <p:strVal val="visible"/>
                                      </p:to>
                                    </p:set>
                                    <p:animEffect transition="in" filter="box(out)">
                                      <p:cBhvr>
                                        <p:cTn id="7" dur="500"/>
                                        <p:tgtEl>
                                          <p:spTgt spid="135185"/>
                                        </p:tgtEl>
                                      </p:cBhvr>
                                    </p:animEffect>
                                  </p:childTnLst>
                                </p:cTn>
                              </p:par>
                              <p:par>
                                <p:cTn id="8" presetID="4" presetClass="entr" presetSubtype="32" fill="hold" nodeType="withEffect">
                                  <p:stCondLst>
                                    <p:cond delay="0"/>
                                  </p:stCondLst>
                                  <p:childTnLst>
                                    <p:set>
                                      <p:cBhvr>
                                        <p:cTn id="9" dur="1" fill="hold">
                                          <p:stCondLst>
                                            <p:cond delay="0"/>
                                          </p:stCondLst>
                                        </p:cTn>
                                        <p:tgtEl>
                                          <p:spTgt spid="26630">
                                            <p:txEl>
                                              <p:pRg st="0" end="0"/>
                                            </p:txEl>
                                          </p:spTgt>
                                        </p:tgtEl>
                                        <p:attrNameLst>
                                          <p:attrName>style.visibility</p:attrName>
                                        </p:attrNameLst>
                                      </p:cBhvr>
                                      <p:to>
                                        <p:strVal val="visible"/>
                                      </p:to>
                                    </p:set>
                                    <p:animEffect transition="in" filter="box(out)">
                                      <p:cBhvr>
                                        <p:cTn id="10" dur="500"/>
                                        <p:tgtEl>
                                          <p:spTgt spid="2663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85" grpId="0" animBg="1"/>
    </p:bldLst>
  </p:timing>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TotalTime>
  <Words>353</Words>
  <Application>Microsoft Office PowerPoint</Application>
  <PresentationFormat>Geniş ekran</PresentationFormat>
  <Paragraphs>22</Paragraphs>
  <Slides>8</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8</vt:i4>
      </vt:variant>
    </vt:vector>
  </HeadingPairs>
  <TitlesOfParts>
    <vt:vector size="16" baseType="lpstr">
      <vt:lpstr>Arial</vt:lpstr>
      <vt:lpstr>Comic Sans MS</vt:lpstr>
      <vt:lpstr>Tahoma</vt:lpstr>
      <vt:lpstr>Times New Roman</vt:lpstr>
      <vt:lpstr>Trebuchet MS</vt:lpstr>
      <vt:lpstr>Wingdings</vt:lpstr>
      <vt:lpstr>Wingdings 3</vt:lpstr>
      <vt:lpstr>Kristal</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Burak</dc:creator>
  <cp:lastModifiedBy>Burak</cp:lastModifiedBy>
  <cp:revision>4</cp:revision>
  <dcterms:created xsi:type="dcterms:W3CDTF">2018-04-05T08:29:55Z</dcterms:created>
  <dcterms:modified xsi:type="dcterms:W3CDTF">2018-04-05T12:52:34Z</dcterms:modified>
</cp:coreProperties>
</file>