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58" r:id="rId5"/>
    <p:sldId id="259" r:id="rId6"/>
    <p:sldId id="260" r:id="rId7"/>
    <p:sldId id="261"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285644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487503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68471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2206871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44702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1930304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3022687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87949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2057168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77D7CC-CE33-473C-9693-C01C8C4056A8}"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3101822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977D7CC-CE33-473C-9693-C01C8C4056A8}"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144714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977D7CC-CE33-473C-9693-C01C8C4056A8}"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1046502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977D7CC-CE33-473C-9693-C01C8C4056A8}"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3551574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7D7CC-CE33-473C-9693-C01C8C4056A8}"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3878874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977D7CC-CE33-473C-9693-C01C8C4056A8}"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2365675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977D7CC-CE33-473C-9693-C01C8C4056A8}"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912A9B-2B12-42C6-92EF-93D6657E50ED}" type="slidenum">
              <a:rPr lang="tr-TR" smtClean="0"/>
              <a:t>‹#›</a:t>
            </a:fld>
            <a:endParaRPr lang="tr-TR"/>
          </a:p>
        </p:txBody>
      </p:sp>
    </p:spTree>
    <p:extLst>
      <p:ext uri="{BB962C8B-B14F-4D97-AF65-F5344CB8AC3E}">
        <p14:creationId xmlns:p14="http://schemas.microsoft.com/office/powerpoint/2010/main" val="371550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77D7CC-CE33-473C-9693-C01C8C4056A8}" type="datetimeFigureOut">
              <a:rPr lang="tr-TR" smtClean="0"/>
              <a:t>5.04.2018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5912A9B-2B12-42C6-92EF-93D6657E50ED}" type="slidenum">
              <a:rPr lang="tr-TR" smtClean="0"/>
              <a:t>‹#›</a:t>
            </a:fld>
            <a:endParaRPr lang="tr-TR"/>
          </a:p>
        </p:txBody>
      </p:sp>
    </p:spTree>
    <p:extLst>
      <p:ext uri="{BB962C8B-B14F-4D97-AF65-F5344CB8AC3E}">
        <p14:creationId xmlns:p14="http://schemas.microsoft.com/office/powerpoint/2010/main" val="34261043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Meyve (Kapsül) ve Tohum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0483"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5970" name="Picture 18" descr="nicotiana_tabacum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189" y="1166814"/>
            <a:ext cx="3552825" cy="4714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5971" name="Picture 19" descr="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3898901"/>
            <a:ext cx="3821113" cy="2411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5453064" y="1109664"/>
            <a:ext cx="4929187"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Tütün meyvelerine </a:t>
            </a:r>
            <a:r>
              <a:rPr lang="tr-TR" altLang="tr-TR" sz="1800" b="1">
                <a:latin typeface="Comic Sans MS" panose="030F0702030302020204" pitchFamily="66" charset="0"/>
              </a:rPr>
              <a:t>Kapsül</a:t>
            </a:r>
            <a:r>
              <a:rPr lang="tr-TR" altLang="tr-TR" sz="1800">
                <a:latin typeface="Comic Sans MS" panose="030F0702030302020204" pitchFamily="66" charset="0"/>
              </a:rPr>
              <a:t> denir. Kapsül şekli ve büyüklüğü de kalıtsal olmakla beraber, ekolojik şartlara da bağlıdır.</a:t>
            </a:r>
          </a:p>
          <a:p>
            <a:pPr algn="just">
              <a:spcBef>
                <a:spcPct val="0"/>
              </a:spcBef>
              <a:spcAft>
                <a:spcPts val="600"/>
              </a:spcAft>
              <a:buNone/>
            </a:pPr>
            <a:r>
              <a:rPr lang="tr-TR" altLang="tr-TR" sz="1800">
                <a:latin typeface="Comic Sans MS" panose="030F0702030302020204" pitchFamily="66" charset="0"/>
              </a:rPr>
              <a:t>Tütün kapsülleri küre, silindirik veya basık küre şekilli olabilir. Kapsül uçları genelde sivridir. Kapsüllerin enine çapları (a), dikine çapları (b) kabul edilirse, a/b oranı 1'e eşit olanlar küre, 1'den küçükse silindirik ve 1'den büyükse basık küre şekillidir.</a:t>
            </a:r>
          </a:p>
        </p:txBody>
      </p:sp>
    </p:spTree>
    <p:extLst>
      <p:ext uri="{BB962C8B-B14F-4D97-AF65-F5344CB8AC3E}">
        <p14:creationId xmlns:p14="http://schemas.microsoft.com/office/powerpoint/2010/main" val="363600736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5970"/>
                                        </p:tgtEl>
                                        <p:attrNameLst>
                                          <p:attrName>style.visibility</p:attrName>
                                        </p:attrNameLst>
                                      </p:cBhvr>
                                      <p:to>
                                        <p:strVal val="visible"/>
                                      </p:to>
                                    </p:set>
                                    <p:animEffect transition="in" filter="box(out)">
                                      <p:cBhvr>
                                        <p:cTn id="7" dur="500"/>
                                        <p:tgtEl>
                                          <p:spTgt spid="125970"/>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out)">
                                      <p:cBhvr>
                                        <p:cTn id="10" dur="500"/>
                                        <p:tgtEl>
                                          <p:spTgt spid="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ox(out)">
                                      <p:cBhvr>
                                        <p:cTn id="15" dur="500"/>
                                        <p:tgtEl>
                                          <p:spTgt spid="8">
                                            <p:txEl>
                                              <p:pRg st="1" end="1"/>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125971"/>
                                        </p:tgtEl>
                                        <p:attrNameLst>
                                          <p:attrName>style.visibility</p:attrName>
                                        </p:attrNameLst>
                                      </p:cBhvr>
                                      <p:to>
                                        <p:strVal val="visible"/>
                                      </p:to>
                                    </p:set>
                                    <p:animEffect transition="in" filter="box(out)">
                                      <p:cBhvr>
                                        <p:cTn id="18" dur="500"/>
                                        <p:tgtEl>
                                          <p:spTgt spid="1259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Meyve (Kapsül) ve Tohum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1507"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21508" name="Picture 18" descr="nicotiana_tabacum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189" y="1166814"/>
            <a:ext cx="3552825" cy="4714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5487989" y="1851784"/>
            <a:ext cx="4929187" cy="238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dirty="0">
                <a:latin typeface="Comic Sans MS" panose="030F0702030302020204" pitchFamily="66" charset="0"/>
              </a:rPr>
              <a:t>Tohumlar, tütün kapsüllerinin içinde bulunan plasenta zarı (yalancı meyve zarı) üzerinde oluşurlar. Tütün tohumları böbrek şeklinde olup, son derece küçüktür.</a:t>
            </a:r>
          </a:p>
          <a:p>
            <a:pPr algn="just">
              <a:spcBef>
                <a:spcPct val="0"/>
              </a:spcBef>
              <a:spcAft>
                <a:spcPts val="600"/>
              </a:spcAft>
              <a:buNone/>
            </a:pPr>
            <a:r>
              <a:rPr lang="tr-TR" altLang="tr-TR" sz="1800" dirty="0">
                <a:latin typeface="Comic Sans MS" panose="030F0702030302020204" pitchFamily="66" charset="0"/>
              </a:rPr>
              <a:t>Tütün tohumlarının bin dane ağırlığı 0.07 ile 0.09 g arasında değişmektedir. Diğer bir ifade ile 12-15 bin adet tütün tohumu 1 g gelmektedir</a:t>
            </a:r>
            <a:r>
              <a:rPr lang="tr-TR" altLang="tr-TR" sz="1800" dirty="0" smtClean="0">
                <a:latin typeface="Comic Sans MS" panose="030F0702030302020204" pitchFamily="66" charset="0"/>
              </a:rPr>
              <a:t>.</a:t>
            </a:r>
            <a:endParaRPr lang="tr-TR" altLang="tr-TR" sz="1800" dirty="0">
              <a:latin typeface="Comic Sans MS" panose="030F0702030302020204" pitchFamily="66" charset="0"/>
            </a:endParaRPr>
          </a:p>
        </p:txBody>
      </p:sp>
    </p:spTree>
    <p:extLst>
      <p:ext uri="{BB962C8B-B14F-4D97-AF65-F5344CB8AC3E}">
        <p14:creationId xmlns:p14="http://schemas.microsoft.com/office/powerpoint/2010/main" val="30241150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ox(out)">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600" y="320040"/>
            <a:ext cx="2267122" cy="2949102"/>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4267" y="159196"/>
            <a:ext cx="4649194" cy="4060296"/>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6139" y="4104033"/>
            <a:ext cx="5642841" cy="2190750"/>
          </a:xfrm>
          <a:prstGeom prst="rect">
            <a:avLst/>
          </a:prstGeom>
        </p:spPr>
      </p:pic>
      <p:sp>
        <p:nvSpPr>
          <p:cNvPr id="2" name="Dikdörtgen 1"/>
          <p:cNvSpPr/>
          <p:nvPr/>
        </p:nvSpPr>
        <p:spPr>
          <a:xfrm>
            <a:off x="3048000" y="1266014"/>
            <a:ext cx="4030980" cy="1015663"/>
          </a:xfrm>
          <a:prstGeom prst="rect">
            <a:avLst/>
          </a:prstGeom>
        </p:spPr>
        <p:txBody>
          <a:bodyPr wrap="square">
            <a:spAutoFit/>
          </a:bodyPr>
          <a:lstStyle/>
          <a:p>
            <a:pPr algn="just">
              <a:spcBef>
                <a:spcPct val="0"/>
              </a:spcBef>
              <a:spcAft>
                <a:spcPts val="600"/>
              </a:spcAft>
              <a:buNone/>
            </a:pPr>
            <a:r>
              <a:rPr lang="tr-TR" altLang="tr-TR" sz="2000" b="1" u="sng" dirty="0">
                <a:latin typeface="Comic Sans MS" panose="030F0702030302020204" pitchFamily="66" charset="0"/>
              </a:rPr>
              <a:t>Tütün tohumları kahverengiden siyaha kadar değişen bir renk varyasyonu gösterirler.</a:t>
            </a:r>
            <a:endParaRPr lang="tr-TR" altLang="tr-TR" sz="2000" b="1" u="sng" dirty="0">
              <a:latin typeface="Comic Sans MS" panose="030F0702030302020204" pitchFamily="66" charset="0"/>
            </a:endParaRPr>
          </a:p>
        </p:txBody>
      </p:sp>
    </p:spTree>
    <p:extLst>
      <p:ext uri="{BB962C8B-B14F-4D97-AF65-F5344CB8AC3E}">
        <p14:creationId xmlns:p14="http://schemas.microsoft.com/office/powerpoint/2010/main" val="139485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Tütün Bölgeleri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2531"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grpSp>
        <p:nvGrpSpPr>
          <p:cNvPr id="22532" name="Group 10"/>
          <p:cNvGrpSpPr>
            <a:grpSpLocks/>
          </p:cNvGrpSpPr>
          <p:nvPr/>
        </p:nvGrpSpPr>
        <p:grpSpPr bwMode="auto">
          <a:xfrm>
            <a:off x="2220914" y="1209676"/>
            <a:ext cx="7839075" cy="3357563"/>
            <a:chOff x="192" y="1248"/>
            <a:chExt cx="5425" cy="2580"/>
          </a:xfrm>
        </p:grpSpPr>
        <p:sp>
          <p:nvSpPr>
            <p:cNvPr id="22535" name="Freeform 11"/>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22536" name="Freeform 12"/>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35181" name="Text Box 13"/>
          <p:cNvSpPr txBox="1">
            <a:spLocks noChangeArrowheads="1"/>
          </p:cNvSpPr>
          <p:nvPr/>
        </p:nvSpPr>
        <p:spPr bwMode="auto">
          <a:xfrm>
            <a:off x="6056314" y="1562100"/>
            <a:ext cx="1908175" cy="292100"/>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1. Karadeniz Bölgesi </a:t>
            </a:r>
          </a:p>
        </p:txBody>
      </p:sp>
      <p:sp>
        <p:nvSpPr>
          <p:cNvPr id="135186" name="Rectangle 18"/>
          <p:cNvSpPr>
            <a:spLocks noChangeArrowheads="1"/>
          </p:cNvSpPr>
          <p:nvPr/>
        </p:nvSpPr>
        <p:spPr bwMode="auto">
          <a:xfrm>
            <a:off x="1809750" y="4810126"/>
            <a:ext cx="85725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Dünyaca ünlü Samsun ve Bafra tütünlerinin yetiştiriciliğinin yapıldığı bu bölgede, tütüncülük küçük aile işletmeciliği şeklinde uygulanmaktadır. Artvin'den Sinop'a kadar olan bu bölgedeki tütünlerin hepsi zenepli ve hafif yaşmaklıdır. Ülkemizdeki tütünlerin ekim alanı olarak %10-15'i, üretimi olarak %20-24'ü Karadeniz Bölgesi'ne aittir. </a:t>
            </a:r>
          </a:p>
        </p:txBody>
      </p:sp>
    </p:spTree>
    <p:extLst>
      <p:ext uri="{BB962C8B-B14F-4D97-AF65-F5344CB8AC3E}">
        <p14:creationId xmlns:p14="http://schemas.microsoft.com/office/powerpoint/2010/main" val="2878703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5181"/>
                                        </p:tgtEl>
                                        <p:attrNameLst>
                                          <p:attrName>style.visibility</p:attrName>
                                        </p:attrNameLst>
                                      </p:cBhvr>
                                      <p:to>
                                        <p:strVal val="visible"/>
                                      </p:to>
                                    </p:set>
                                    <p:animEffect transition="in" filter="box(out)">
                                      <p:cBhvr>
                                        <p:cTn id="7" dur="500"/>
                                        <p:tgtEl>
                                          <p:spTgt spid="135181"/>
                                        </p:tgtEl>
                                      </p:cBhvr>
                                    </p:animEffect>
                                  </p:childTnLst>
                                </p:cTn>
                              </p:par>
                              <p:par>
                                <p:cTn id="8" presetID="4" presetClass="entr" presetSubtype="32" fill="hold" nodeType="withEffect">
                                  <p:stCondLst>
                                    <p:cond delay="0"/>
                                  </p:stCondLst>
                                  <p:childTnLst>
                                    <p:set>
                                      <p:cBhvr>
                                        <p:cTn id="9" dur="1" fill="hold">
                                          <p:stCondLst>
                                            <p:cond delay="0"/>
                                          </p:stCondLst>
                                        </p:cTn>
                                        <p:tgtEl>
                                          <p:spTgt spid="135186">
                                            <p:txEl>
                                              <p:pRg st="0" end="0"/>
                                            </p:txEl>
                                          </p:spTgt>
                                        </p:tgtEl>
                                        <p:attrNameLst>
                                          <p:attrName>style.visibility</p:attrName>
                                        </p:attrNameLst>
                                      </p:cBhvr>
                                      <p:to>
                                        <p:strVal val="visible"/>
                                      </p:to>
                                    </p:set>
                                    <p:animEffect transition="in" filter="box(out)">
                                      <p:cBhvr>
                                        <p:cTn id="10" dur="500"/>
                                        <p:tgtEl>
                                          <p:spTgt spid="1351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8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Tütün Bölgeleri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3555"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grpSp>
        <p:nvGrpSpPr>
          <p:cNvPr id="23556" name="Group 10"/>
          <p:cNvGrpSpPr>
            <a:grpSpLocks/>
          </p:cNvGrpSpPr>
          <p:nvPr/>
        </p:nvGrpSpPr>
        <p:grpSpPr bwMode="auto">
          <a:xfrm>
            <a:off x="2220914" y="1209676"/>
            <a:ext cx="7839075" cy="3357563"/>
            <a:chOff x="192" y="1248"/>
            <a:chExt cx="5425" cy="2580"/>
          </a:xfrm>
        </p:grpSpPr>
        <p:sp>
          <p:nvSpPr>
            <p:cNvPr id="23559" name="Freeform 11"/>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23560" name="Freeform 12"/>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35182" name="Text Box 14"/>
          <p:cNvSpPr txBox="1">
            <a:spLocks noChangeArrowheads="1"/>
          </p:cNvSpPr>
          <p:nvPr/>
        </p:nvSpPr>
        <p:spPr bwMode="auto">
          <a:xfrm>
            <a:off x="2166939" y="3351213"/>
            <a:ext cx="1323975" cy="292100"/>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2. Ege Bölgesi </a:t>
            </a:r>
          </a:p>
        </p:txBody>
      </p:sp>
      <p:sp>
        <p:nvSpPr>
          <p:cNvPr id="12" name="Rectangle 18"/>
          <p:cNvSpPr>
            <a:spLocks noChangeArrowheads="1"/>
          </p:cNvSpPr>
          <p:nvPr/>
        </p:nvSpPr>
        <p:spPr bwMode="auto">
          <a:xfrm>
            <a:off x="1809750" y="4810125"/>
            <a:ext cx="857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Ege Bölgesi, gerek ekim alanı ve gerekse üretim miktarı bakımından Türkiye tütün bölgeleri arasında birinci sırayı almaktadır. Ege Bölgesi tütünleri dış dünyada İzmir Tütünü olarak tanınmakta ve işlem görmektedir. İzmir tütünlerinin kalitesi de Samsun tütünleri kadar yüksek ve içimleri hoştur. </a:t>
            </a:r>
          </a:p>
        </p:txBody>
      </p:sp>
    </p:spTree>
    <p:extLst>
      <p:ext uri="{BB962C8B-B14F-4D97-AF65-F5344CB8AC3E}">
        <p14:creationId xmlns:p14="http://schemas.microsoft.com/office/powerpoint/2010/main" val="10266810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5182"/>
                                        </p:tgtEl>
                                        <p:attrNameLst>
                                          <p:attrName>style.visibility</p:attrName>
                                        </p:attrNameLst>
                                      </p:cBhvr>
                                      <p:to>
                                        <p:strVal val="visible"/>
                                      </p:to>
                                    </p:set>
                                    <p:animEffect transition="in" filter="box(out)">
                                      <p:cBhvr>
                                        <p:cTn id="7" dur="500"/>
                                        <p:tgtEl>
                                          <p:spTgt spid="135182"/>
                                        </p:tgtEl>
                                      </p:cBhvr>
                                    </p:animEffect>
                                  </p:childTnLst>
                                </p:cTn>
                              </p:par>
                              <p:par>
                                <p:cTn id="8" presetID="4" presetClass="entr" presetSubtype="32"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box(out)">
                                      <p:cBhvr>
                                        <p:cTn id="10"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Tütün Bölgeleri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4579"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grpSp>
        <p:nvGrpSpPr>
          <p:cNvPr id="24580" name="Group 10"/>
          <p:cNvGrpSpPr>
            <a:grpSpLocks/>
          </p:cNvGrpSpPr>
          <p:nvPr/>
        </p:nvGrpSpPr>
        <p:grpSpPr bwMode="auto">
          <a:xfrm>
            <a:off x="2220914" y="1209676"/>
            <a:ext cx="7839075" cy="3357563"/>
            <a:chOff x="192" y="1248"/>
            <a:chExt cx="5425" cy="2580"/>
          </a:xfrm>
        </p:grpSpPr>
        <p:sp>
          <p:nvSpPr>
            <p:cNvPr id="24583" name="Freeform 11"/>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24584" name="Freeform 12"/>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35183" name="Text Box 15"/>
          <p:cNvSpPr txBox="1">
            <a:spLocks noChangeArrowheads="1"/>
          </p:cNvSpPr>
          <p:nvPr/>
        </p:nvSpPr>
        <p:spPr bwMode="auto">
          <a:xfrm rot="1404457">
            <a:off x="2184400" y="1619251"/>
            <a:ext cx="2381250" cy="492125"/>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3. Trakya ve Marmara Bölgesi</a:t>
            </a:r>
          </a:p>
        </p:txBody>
      </p:sp>
      <p:sp>
        <p:nvSpPr>
          <p:cNvPr id="24582" name="Rectangle 18"/>
          <p:cNvSpPr>
            <a:spLocks noChangeArrowheads="1"/>
          </p:cNvSpPr>
          <p:nvPr/>
        </p:nvSpPr>
        <p:spPr bwMode="auto">
          <a:xfrm>
            <a:off x="1809750" y="4810126"/>
            <a:ext cx="85725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Trakya ve Marmara Bölgesi, Türk Tütüncülüğü açısından üçüncü sırayı almaktadır. Ege ve Karadeniz Bölgesi tütünleri arasında geçiş teşkil edip, bu tütünler  kadar kaliteli  değillerdir. Genellikle sert ve tok tütünlerdir. Trakya ve Marmara Bölgesi tütünlerinin zenepli ve zenepsiz, yaşmaklı ve yaşmaksız olanları bulunmaktadır. Çoğunlukla, zenepli ve hafif yaşmaklı tütünlerdir.</a:t>
            </a:r>
          </a:p>
        </p:txBody>
      </p:sp>
    </p:spTree>
    <p:extLst>
      <p:ext uri="{BB962C8B-B14F-4D97-AF65-F5344CB8AC3E}">
        <p14:creationId xmlns:p14="http://schemas.microsoft.com/office/powerpoint/2010/main" val="301961183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5183"/>
                                        </p:tgtEl>
                                        <p:attrNameLst>
                                          <p:attrName>style.visibility</p:attrName>
                                        </p:attrNameLst>
                                      </p:cBhvr>
                                      <p:to>
                                        <p:strVal val="visible"/>
                                      </p:to>
                                    </p:set>
                                    <p:animEffect transition="in" filter="box(out)">
                                      <p:cBhvr>
                                        <p:cTn id="7" dur="500"/>
                                        <p:tgtEl>
                                          <p:spTgt spid="135183"/>
                                        </p:tgtEl>
                                      </p:cBhvr>
                                    </p:animEffect>
                                  </p:childTnLst>
                                </p:cTn>
                              </p:par>
                              <p:par>
                                <p:cTn id="8" presetID="4" presetClass="entr" presetSubtype="32" fill="hold" nodeType="withEffect">
                                  <p:stCondLst>
                                    <p:cond delay="0"/>
                                  </p:stCondLst>
                                  <p:childTnLst>
                                    <p:set>
                                      <p:cBhvr>
                                        <p:cTn id="9" dur="1" fill="hold">
                                          <p:stCondLst>
                                            <p:cond delay="0"/>
                                          </p:stCondLst>
                                        </p:cTn>
                                        <p:tgtEl>
                                          <p:spTgt spid="24582">
                                            <p:txEl>
                                              <p:pRg st="0" end="0"/>
                                            </p:txEl>
                                          </p:spTgt>
                                        </p:tgtEl>
                                        <p:attrNameLst>
                                          <p:attrName>style.visibility</p:attrName>
                                        </p:attrNameLst>
                                      </p:cBhvr>
                                      <p:to>
                                        <p:strVal val="visible"/>
                                      </p:to>
                                    </p:set>
                                    <p:animEffect transition="in" filter="box(out)">
                                      <p:cBhvr>
                                        <p:cTn id="10" dur="500"/>
                                        <p:tgtEl>
                                          <p:spTgt spid="245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8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Tütün Bölgeleri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5603"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grpSp>
        <p:nvGrpSpPr>
          <p:cNvPr id="25604" name="Group 10"/>
          <p:cNvGrpSpPr>
            <a:grpSpLocks/>
          </p:cNvGrpSpPr>
          <p:nvPr/>
        </p:nvGrpSpPr>
        <p:grpSpPr bwMode="auto">
          <a:xfrm>
            <a:off x="2220914" y="1209676"/>
            <a:ext cx="7839075" cy="3357563"/>
            <a:chOff x="192" y="1248"/>
            <a:chExt cx="5425" cy="2580"/>
          </a:xfrm>
        </p:grpSpPr>
        <p:sp>
          <p:nvSpPr>
            <p:cNvPr id="25607" name="Freeform 11"/>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25608" name="Freeform 12"/>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35184" name="Text Box 16"/>
          <p:cNvSpPr txBox="1">
            <a:spLocks noChangeArrowheads="1"/>
          </p:cNvSpPr>
          <p:nvPr/>
        </p:nvSpPr>
        <p:spPr bwMode="auto">
          <a:xfrm rot="-2671298">
            <a:off x="6661150" y="3067051"/>
            <a:ext cx="3270250" cy="493713"/>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4. Doğu ve Güneydoğu Anadolu Bölgesi</a:t>
            </a:r>
          </a:p>
        </p:txBody>
      </p:sp>
      <p:sp>
        <p:nvSpPr>
          <p:cNvPr id="25606" name="Rectangle 18"/>
          <p:cNvSpPr>
            <a:spLocks noChangeArrowheads="1"/>
          </p:cNvSpPr>
          <p:nvPr/>
        </p:nvSpPr>
        <p:spPr bwMode="auto">
          <a:xfrm>
            <a:off x="1809750" y="4810125"/>
            <a:ext cx="857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Doğu ve Güneydoğu Anadolu Bölgesi tütünleri genellikle sert içimli, tok, kokulu ve kehribar sarısı renk gösteren oldukça kaliteli tütünlerdir. Ekim alanları ve üretimleri fazla olmamakla beraber, vasıflarının keskinliği nedeniyle önemlidirler. </a:t>
            </a:r>
          </a:p>
        </p:txBody>
      </p:sp>
    </p:spTree>
    <p:extLst>
      <p:ext uri="{BB962C8B-B14F-4D97-AF65-F5344CB8AC3E}">
        <p14:creationId xmlns:p14="http://schemas.microsoft.com/office/powerpoint/2010/main" val="280575532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5184"/>
                                        </p:tgtEl>
                                        <p:attrNameLst>
                                          <p:attrName>style.visibility</p:attrName>
                                        </p:attrNameLst>
                                      </p:cBhvr>
                                      <p:to>
                                        <p:strVal val="visible"/>
                                      </p:to>
                                    </p:set>
                                    <p:animEffect transition="in" filter="box(out)">
                                      <p:cBhvr>
                                        <p:cTn id="7" dur="500"/>
                                        <p:tgtEl>
                                          <p:spTgt spid="135184"/>
                                        </p:tgtEl>
                                      </p:cBhvr>
                                    </p:animEffect>
                                  </p:childTnLst>
                                </p:cTn>
                              </p:par>
                              <p:par>
                                <p:cTn id="8" presetID="4" presetClass="entr" presetSubtype="32" fill="hold" nodeType="withEffect">
                                  <p:stCondLst>
                                    <p:cond delay="0"/>
                                  </p:stCondLst>
                                  <p:childTnLst>
                                    <p:set>
                                      <p:cBhvr>
                                        <p:cTn id="9" dur="1" fill="hold">
                                          <p:stCondLst>
                                            <p:cond delay="0"/>
                                          </p:stCondLst>
                                        </p:cTn>
                                        <p:tgtEl>
                                          <p:spTgt spid="25606">
                                            <p:txEl>
                                              <p:pRg st="0" end="0"/>
                                            </p:txEl>
                                          </p:spTgt>
                                        </p:tgtEl>
                                        <p:attrNameLst>
                                          <p:attrName>style.visibility</p:attrName>
                                        </p:attrNameLst>
                                      </p:cBhvr>
                                      <p:to>
                                        <p:strVal val="visible"/>
                                      </p:to>
                                    </p:set>
                                    <p:animEffect transition="in" filter="box(out)">
                                      <p:cBhvr>
                                        <p:cTn id="10" dur="500"/>
                                        <p:tgtEl>
                                          <p:spTgt spid="2560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8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Tütün Bölgeleri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6627"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grpSp>
        <p:nvGrpSpPr>
          <p:cNvPr id="26628" name="Group 10"/>
          <p:cNvGrpSpPr>
            <a:grpSpLocks/>
          </p:cNvGrpSpPr>
          <p:nvPr/>
        </p:nvGrpSpPr>
        <p:grpSpPr bwMode="auto">
          <a:xfrm>
            <a:off x="2220914" y="1209676"/>
            <a:ext cx="7839075" cy="3357563"/>
            <a:chOff x="192" y="1248"/>
            <a:chExt cx="5425" cy="2580"/>
          </a:xfrm>
        </p:grpSpPr>
        <p:sp>
          <p:nvSpPr>
            <p:cNvPr id="26631" name="Freeform 11"/>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26632" name="Freeform 12"/>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35185" name="Text Box 17"/>
          <p:cNvSpPr txBox="1">
            <a:spLocks noChangeArrowheads="1"/>
          </p:cNvSpPr>
          <p:nvPr/>
        </p:nvSpPr>
        <p:spPr bwMode="auto">
          <a:xfrm>
            <a:off x="1930400" y="4452938"/>
            <a:ext cx="2541588" cy="292100"/>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5. Yabancı Orijinli Tütünler</a:t>
            </a:r>
          </a:p>
        </p:txBody>
      </p:sp>
      <p:sp>
        <p:nvSpPr>
          <p:cNvPr id="26630" name="Rectangle 18"/>
          <p:cNvSpPr>
            <a:spLocks noChangeArrowheads="1"/>
          </p:cNvSpPr>
          <p:nvPr/>
        </p:nvSpPr>
        <p:spPr bwMode="auto">
          <a:xfrm>
            <a:off x="1809750" y="4810125"/>
            <a:ext cx="85725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Yabancı kaynaklı tütünler denildiği zaman</a:t>
            </a:r>
            <a:r>
              <a:rPr lang="tr-TR" altLang="tr-TR" sz="1800" i="1">
                <a:latin typeface="Comic Sans MS" panose="030F0702030302020204" pitchFamily="66" charset="0"/>
              </a:rPr>
              <a:t>, Nicotiana alata</a:t>
            </a:r>
            <a:r>
              <a:rPr lang="tr-TR" altLang="tr-TR" sz="1800">
                <a:latin typeface="Comic Sans MS" panose="030F0702030302020204" pitchFamily="66" charset="0"/>
              </a:rPr>
              <a:t> L. türüne giren tütünlerle, Virginia, Burley ve Kentucky gibi daha çok A.B.D.'nde tarımı yapılan tütünler kastedilmektedir. Bu tütünlerin hemen hepsi başta nikotin oranı olmak üzere, azotlu bileşikler bakımından zengin ve harmanlarda dolgu tütünü olarak kullanılmaktadır. Ayrıca bu tütünlerin tarımı makine ile yapılabilmekte ve verimleri yüksektir.</a:t>
            </a:r>
          </a:p>
        </p:txBody>
      </p:sp>
    </p:spTree>
    <p:extLst>
      <p:ext uri="{BB962C8B-B14F-4D97-AF65-F5344CB8AC3E}">
        <p14:creationId xmlns:p14="http://schemas.microsoft.com/office/powerpoint/2010/main" val="323099983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5185"/>
                                        </p:tgtEl>
                                        <p:attrNameLst>
                                          <p:attrName>style.visibility</p:attrName>
                                        </p:attrNameLst>
                                      </p:cBhvr>
                                      <p:to>
                                        <p:strVal val="visible"/>
                                      </p:to>
                                    </p:set>
                                    <p:animEffect transition="in" filter="box(out)">
                                      <p:cBhvr>
                                        <p:cTn id="7" dur="500"/>
                                        <p:tgtEl>
                                          <p:spTgt spid="135185"/>
                                        </p:tgtEl>
                                      </p:cBhvr>
                                    </p:animEffect>
                                  </p:childTnLst>
                                </p:cTn>
                              </p:par>
                              <p:par>
                                <p:cTn id="8" presetID="4" presetClass="entr" presetSubtype="32" fill="hold" nodeType="withEffect">
                                  <p:stCondLst>
                                    <p:cond delay="0"/>
                                  </p:stCondLst>
                                  <p:childTnLst>
                                    <p:set>
                                      <p:cBhvr>
                                        <p:cTn id="9" dur="1" fill="hold">
                                          <p:stCondLst>
                                            <p:cond delay="0"/>
                                          </p:stCondLst>
                                        </p:cTn>
                                        <p:tgtEl>
                                          <p:spTgt spid="26630">
                                            <p:txEl>
                                              <p:pRg st="0" end="0"/>
                                            </p:txEl>
                                          </p:spTgt>
                                        </p:tgtEl>
                                        <p:attrNameLst>
                                          <p:attrName>style.visibility</p:attrName>
                                        </p:attrNameLst>
                                      </p:cBhvr>
                                      <p:to>
                                        <p:strVal val="visible"/>
                                      </p:to>
                                    </p:set>
                                    <p:animEffect transition="in" filter="box(out)">
                                      <p:cBhvr>
                                        <p:cTn id="10" dur="500"/>
                                        <p:tgtEl>
                                          <p:spTgt spid="266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85" grpId="0" animBg="1"/>
    </p:bld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TotalTime>
  <Words>353</Words>
  <Application>Microsoft Office PowerPoint</Application>
  <PresentationFormat>Geniş ekran</PresentationFormat>
  <Paragraphs>22</Paragraphs>
  <Slides>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8</vt:i4>
      </vt:variant>
    </vt:vector>
  </HeadingPairs>
  <TitlesOfParts>
    <vt:vector size="16" baseType="lpstr">
      <vt:lpstr>Arial</vt:lpstr>
      <vt:lpstr>Comic Sans MS</vt:lpstr>
      <vt:lpstr>Tahoma</vt:lpstr>
      <vt:lpstr>Times New Roman</vt:lpstr>
      <vt:lpstr>Trebuchet MS</vt:lpstr>
      <vt:lpstr>Wingdings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4</cp:revision>
  <dcterms:created xsi:type="dcterms:W3CDTF">2018-04-05T08:29:55Z</dcterms:created>
  <dcterms:modified xsi:type="dcterms:W3CDTF">2018-04-05T12:52:34Z</dcterms:modified>
</cp:coreProperties>
</file>