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6" r:id="rId8"/>
    <p:sldId id="264" r:id="rId9"/>
    <p:sldId id="267" r:id="rId10"/>
    <p:sldId id="265" r:id="rId11"/>
    <p:sldId id="268" r:id="rId12"/>
    <p:sldId id="262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4" r:id="rId26"/>
    <p:sldId id="282" r:id="rId27"/>
    <p:sldId id="283" r:id="rId28"/>
    <p:sldId id="285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5"/>
  </p:normalViewPr>
  <p:slideViewPr>
    <p:cSldViewPr snapToGrid="0" snapToObjects="1">
      <p:cViewPr varScale="1">
        <p:scale>
          <a:sx n="90" d="100"/>
          <a:sy n="90" d="100"/>
        </p:scale>
        <p:origin x="23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202667-F690-CF44-B7CA-144228A50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16AD37A-FECB-704F-86DB-32EE50115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B11C779-C45C-064C-A1CC-3EA2A348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EC06-AA5E-B242-8BDD-164552F86B65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F7A38D5-B2C0-7044-823E-630434F84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3D4062-DB4F-1F47-8355-29D7BA02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2EA9-A12D-7C4B-8BFA-FB60DFD2B7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474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9BE904-CBCD-6041-AD71-E4689BEA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EE6CCE2-66CB-E747-9933-4B0263E49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7FD2896-F7D9-EE4C-A2CA-6A84EBDD4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EC06-AA5E-B242-8BDD-164552F86B65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10F2782-6A29-D24D-A58F-1318ED2ED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76BDFB6-CB20-944C-8AD2-A02C9A1B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2EA9-A12D-7C4B-8BFA-FB60DFD2B7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037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72BE091-03E7-C24D-815C-EF6FB3702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B9C7790-EC89-9343-93F9-36CB9A000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4730E1-B05A-1949-A677-56EE873EC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EC06-AA5E-B242-8BDD-164552F86B65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607FF8D-7931-4F48-AB92-D4BDB7261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F3CDB87-9BF0-8543-873D-AC9C7E021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2EA9-A12D-7C4B-8BFA-FB60DFD2B7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845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AD8F54-3861-F349-B056-8DC655D4C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ED52C5-9DB8-2C40-A41C-D0E1BE0DD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6635F9A-864D-6544-BE86-563C37987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EC06-AA5E-B242-8BDD-164552F86B65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E948C9-E769-AB4B-BA05-6059FAD65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ECAD688-74E2-EA41-9ADE-7C0B2BAEF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2EA9-A12D-7C4B-8BFA-FB60DFD2B7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11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727DDF-1F0F-AF48-B45C-CBD5D0984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58C3F57-5418-F24E-BDC4-C090FAE2B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C7591A5-E398-5C4C-A5A4-A6278BA28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EC06-AA5E-B242-8BDD-164552F86B65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EB60D09-5503-DB42-8052-FA836F9B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F44FC4-FD2E-DA41-B263-1C9A36C4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2EA9-A12D-7C4B-8BFA-FB60DFD2B7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276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CE72AF-845D-A64E-8B31-8ABB54D1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9F4391-9A66-A443-AE17-9AE46E087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2A97C0B-BC0B-B246-A5E0-4ABAF2879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8A48A47-31F0-D849-B56F-D5C638150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EC06-AA5E-B242-8BDD-164552F86B65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1541DEA-7230-594F-8EFB-849E742B0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52C52E3-E029-584D-A95F-76FE1AC19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2EA9-A12D-7C4B-8BFA-FB60DFD2B7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109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FFB44C-6140-3848-BCDC-0B427D448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B67DE40-8FD2-BC4C-B948-9483BFC21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167280D-FBD7-B641-BE2B-90753A709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32B55FD-4025-6842-AE8E-E711480CA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2613584-D693-3741-B0B1-AA0834123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5D76233-CF33-F245-BEDB-E37B4C437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EC06-AA5E-B242-8BDD-164552F86B65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AD135D0-106C-9A48-96D3-B37C3DE2E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09AFFBC-517D-7D4D-B0A1-00F11ED3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2EA9-A12D-7C4B-8BFA-FB60DFD2B7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12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BC2F66-52A1-1042-9C3D-5F839C12B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478ADA3-2044-0F4D-8B14-5247ABEFD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EC06-AA5E-B242-8BDD-164552F86B65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7E91987-EA01-F24B-999F-056451D5E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40658FD-0DBD-4C4F-8B85-8CF57788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2EA9-A12D-7C4B-8BFA-FB60DFD2B7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800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D99FA7D-EC87-5341-91E6-AB544A6E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EC06-AA5E-B242-8BDD-164552F86B65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8E9FC07-BB61-4C43-88C2-E88318975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A954ADC-E678-8D46-8C89-35BE9259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2EA9-A12D-7C4B-8BFA-FB60DFD2B7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0080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2B2C5E-9BC1-0849-9698-CD268662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CE7063-B804-3345-85F6-02556F3A8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2CB767E-BC75-CB4F-BDFC-286A005CA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5815C6-8BC0-2241-A396-5F6C58A31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EC06-AA5E-B242-8BDD-164552F86B65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2F8E02A-56A8-8040-BFB8-82C19516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39AD03F-AF3C-FA48-827C-2AB8DDC7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2EA9-A12D-7C4B-8BFA-FB60DFD2B7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729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C8BD1E-0A11-5D49-A817-1B6485D33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CA11869-88EC-0243-B1F1-63C5A764B9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B64766D-40DD-D649-B9A3-0CC4067B9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7870B9A-B2AA-5244-88A6-AD5E73AAA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EC06-AA5E-B242-8BDD-164552F86B65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319D9BF-079D-4549-B7BC-66B5FCE45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CF56216-D45C-8B49-B3F4-8B2F8550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2EA9-A12D-7C4B-8BFA-FB60DFD2B7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84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3965EFD-E2BC-1E44-9438-C76C51F89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94E763C-BBD9-FD47-9FD1-FA0099439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E20DFC4-1722-744C-B056-2162924398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3EC06-AA5E-B242-8BDD-164552F86B65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51BD503-4674-5C43-97C3-C7A1CD0A3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441A708-46C5-8146-8D96-F08EE2169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D2EA9-A12D-7C4B-8BFA-FB60DFD2B7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654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B894A28-9C9E-194F-B882-AE7658F96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tr-TR" sz="5800" b="1"/>
              <a:t>BASIC SUTURE PATTERNS </a:t>
            </a:r>
            <a:br>
              <a:rPr lang="tr-TR" sz="5800"/>
            </a:br>
            <a:endParaRPr lang="tr-TR" sz="580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DEF5900-0CD1-304B-87F7-2EDA2DB48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Dr. Murat ÇALIŞKAN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684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FB93C19-8C39-464B-A271-967FBB84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4600">
                <a:solidFill>
                  <a:srgbClr val="FFFFFF"/>
                </a:solidFill>
              </a:rPr>
              <a:t>Tension-relieving suture patterns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F5CA9E-98D0-7048-BAC0-54DEB3B4F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tr-TR" sz="2600" dirty="0" err="1"/>
              <a:t>are</a:t>
            </a:r>
            <a:r>
              <a:rPr lang="tr-TR" sz="2600" dirty="0"/>
              <a:t> </a:t>
            </a:r>
            <a:r>
              <a:rPr lang="tr-TR" sz="2600" dirty="0" err="1"/>
              <a:t>used</a:t>
            </a:r>
            <a:r>
              <a:rPr lang="tr-TR" sz="2600" dirty="0"/>
              <a:t> </a:t>
            </a:r>
            <a:r>
              <a:rPr lang="tr-TR" sz="2600" dirty="0" err="1"/>
              <a:t>to</a:t>
            </a:r>
            <a:r>
              <a:rPr lang="tr-TR" sz="2600" dirty="0"/>
              <a:t> </a:t>
            </a:r>
            <a:r>
              <a:rPr lang="tr-TR" sz="2600" dirty="0" err="1"/>
              <a:t>decrease</a:t>
            </a:r>
            <a:r>
              <a:rPr lang="tr-TR" sz="2600" dirty="0"/>
              <a:t> </a:t>
            </a:r>
            <a:r>
              <a:rPr lang="tr-TR" sz="2600" dirty="0" err="1"/>
              <a:t>stress</a:t>
            </a:r>
            <a:r>
              <a:rPr lang="tr-TR" sz="2600" dirty="0"/>
              <a:t> on </a:t>
            </a:r>
            <a:r>
              <a:rPr lang="tr-TR" sz="2600" dirty="0" err="1"/>
              <a:t>suture</a:t>
            </a:r>
            <a:r>
              <a:rPr lang="tr-TR" sz="2600" dirty="0"/>
              <a:t> </a:t>
            </a:r>
            <a:r>
              <a:rPr lang="tr-TR" sz="2600" dirty="0" err="1"/>
              <a:t>lines</a:t>
            </a:r>
            <a:r>
              <a:rPr lang="tr-TR" sz="2600" dirty="0"/>
              <a:t>, </a:t>
            </a:r>
            <a:r>
              <a:rPr lang="tr-TR" sz="2600" dirty="0" err="1"/>
              <a:t>such</a:t>
            </a:r>
            <a:r>
              <a:rPr lang="tr-TR" sz="2600" dirty="0"/>
              <a:t> as in </a:t>
            </a:r>
            <a:r>
              <a:rPr lang="tr-TR" sz="2600" dirty="0" err="1"/>
              <a:t>reconstructive</a:t>
            </a:r>
            <a:r>
              <a:rPr lang="tr-TR" sz="2600" dirty="0"/>
              <a:t> skin </a:t>
            </a:r>
            <a:r>
              <a:rPr lang="tr-TR" sz="2600" dirty="0" err="1"/>
              <a:t>surgery</a:t>
            </a:r>
            <a:r>
              <a:rPr lang="tr-TR" sz="2600" dirty="0"/>
              <a:t> </a:t>
            </a:r>
            <a:r>
              <a:rPr lang="tr-TR" sz="2600" dirty="0" err="1"/>
              <a:t>and</a:t>
            </a:r>
            <a:r>
              <a:rPr lang="tr-TR" sz="2600" dirty="0"/>
              <a:t> </a:t>
            </a:r>
            <a:r>
              <a:rPr lang="tr-TR" sz="2600" dirty="0" err="1"/>
              <a:t>herniorrhaphy</a:t>
            </a:r>
            <a:r>
              <a:rPr lang="tr-TR" sz="2600" dirty="0"/>
              <a:t>. </a:t>
            </a:r>
          </a:p>
          <a:p>
            <a:r>
              <a:rPr lang="tr-TR" sz="2600" dirty="0" err="1"/>
              <a:t>Tension-relieving</a:t>
            </a:r>
            <a:r>
              <a:rPr lang="tr-TR" sz="2600" dirty="0"/>
              <a:t> </a:t>
            </a:r>
            <a:r>
              <a:rPr lang="tr-TR" sz="2600" dirty="0" err="1"/>
              <a:t>sutures</a:t>
            </a:r>
            <a:r>
              <a:rPr lang="tr-TR" sz="2600" dirty="0"/>
              <a:t> </a:t>
            </a:r>
            <a:r>
              <a:rPr lang="tr-TR" sz="2600" dirty="0" err="1"/>
              <a:t>are</a:t>
            </a:r>
            <a:r>
              <a:rPr lang="tr-TR" sz="2600" dirty="0"/>
              <a:t> </a:t>
            </a:r>
            <a:r>
              <a:rPr lang="tr-TR" sz="2600" dirty="0" err="1"/>
              <a:t>also</a:t>
            </a:r>
            <a:r>
              <a:rPr lang="tr-TR" sz="2600" dirty="0"/>
              <a:t> </a:t>
            </a:r>
            <a:r>
              <a:rPr lang="tr-TR" sz="2600" dirty="0" err="1"/>
              <a:t>used</a:t>
            </a:r>
            <a:r>
              <a:rPr lang="tr-TR" sz="2600" dirty="0"/>
              <a:t> in </a:t>
            </a:r>
            <a:r>
              <a:rPr lang="tr-TR" sz="2600" dirty="0" err="1"/>
              <a:t>tis</a:t>
            </a:r>
            <a:r>
              <a:rPr lang="tr-TR" sz="2600" dirty="0"/>
              <a:t>- </a:t>
            </a:r>
            <a:r>
              <a:rPr lang="tr-TR" sz="2600" dirty="0" err="1"/>
              <a:t>sues</a:t>
            </a:r>
            <a:r>
              <a:rPr lang="tr-TR" sz="2600" dirty="0"/>
              <a:t> </a:t>
            </a:r>
            <a:r>
              <a:rPr lang="tr-TR" sz="2600" dirty="0" err="1"/>
              <a:t>where</a:t>
            </a:r>
            <a:r>
              <a:rPr lang="tr-TR" sz="2600" dirty="0"/>
              <a:t> </a:t>
            </a:r>
            <a:r>
              <a:rPr lang="tr-TR" sz="2600" dirty="0" err="1"/>
              <a:t>gain</a:t>
            </a:r>
            <a:r>
              <a:rPr lang="tr-TR" sz="2600" dirty="0"/>
              <a:t> of </a:t>
            </a:r>
            <a:r>
              <a:rPr lang="tr-TR" sz="2600" dirty="0" err="1"/>
              <a:t>wound</a:t>
            </a:r>
            <a:r>
              <a:rPr lang="tr-TR" sz="2600" dirty="0"/>
              <a:t> </a:t>
            </a:r>
            <a:r>
              <a:rPr lang="tr-TR" sz="2600" dirty="0" err="1"/>
              <a:t>strength</a:t>
            </a:r>
            <a:r>
              <a:rPr lang="tr-TR" sz="2600" dirty="0"/>
              <a:t> is </a:t>
            </a:r>
            <a:r>
              <a:rPr lang="tr-TR" sz="2600" dirty="0" err="1"/>
              <a:t>protracted</a:t>
            </a:r>
            <a:r>
              <a:rPr lang="tr-TR" sz="2600" dirty="0"/>
              <a:t>, </a:t>
            </a:r>
            <a:r>
              <a:rPr lang="tr-TR" sz="2600" dirty="0" err="1"/>
              <a:t>such</a:t>
            </a:r>
            <a:r>
              <a:rPr lang="tr-TR" sz="2600" dirty="0"/>
              <a:t> as in </a:t>
            </a:r>
            <a:r>
              <a:rPr lang="tr-TR" sz="2600" dirty="0" err="1"/>
              <a:t>nerves</a:t>
            </a:r>
            <a:r>
              <a:rPr lang="tr-TR" sz="2600" dirty="0"/>
              <a:t> </a:t>
            </a:r>
            <a:r>
              <a:rPr lang="tr-TR" sz="2600" dirty="0" err="1"/>
              <a:t>and</a:t>
            </a:r>
            <a:r>
              <a:rPr lang="tr-TR" sz="2600" dirty="0"/>
              <a:t> </a:t>
            </a:r>
            <a:r>
              <a:rPr lang="tr-TR" sz="2600" dirty="0" err="1"/>
              <a:t>tendons</a:t>
            </a:r>
            <a:r>
              <a:rPr lang="tr-TR" sz="2600" dirty="0"/>
              <a:t> </a:t>
            </a:r>
          </a:p>
          <a:p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4259289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F30BA0B7-9460-EF42-AE2E-BC49833D0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988" y="1298972"/>
            <a:ext cx="10448932" cy="4260056"/>
          </a:xfrm>
        </p:spPr>
      </p:pic>
    </p:spTree>
    <p:extLst>
      <p:ext uri="{BB962C8B-B14F-4D97-AF65-F5344CB8AC3E}">
        <p14:creationId xmlns:p14="http://schemas.microsoft.com/office/powerpoint/2010/main" val="1349145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8" descr="çizim içeren bir resim&#10;&#10;Açıklama otomatik olarak oluşturuldu">
            <a:extLst>
              <a:ext uri="{FF2B5EF4-FFF2-40B4-BE49-F238E27FC236}">
                <a16:creationId xmlns:a16="http://schemas.microsoft.com/office/drawing/2014/main" id="{9E6ED2BF-BF16-FC4A-B460-433F59472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830" y="596940"/>
            <a:ext cx="7466339" cy="5664119"/>
          </a:xfrm>
        </p:spPr>
      </p:pic>
    </p:spTree>
    <p:extLst>
      <p:ext uri="{BB962C8B-B14F-4D97-AF65-F5344CB8AC3E}">
        <p14:creationId xmlns:p14="http://schemas.microsoft.com/office/powerpoint/2010/main" val="2352942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çizim içeren bir resim&#10;&#10;Açıklama otomatik olarak oluşturuldu">
            <a:extLst>
              <a:ext uri="{FF2B5EF4-FFF2-40B4-BE49-F238E27FC236}">
                <a16:creationId xmlns:a16="http://schemas.microsoft.com/office/drawing/2014/main" id="{8DE35483-4433-2143-9FC1-AF3E82892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499" y="705588"/>
            <a:ext cx="9156701" cy="5807132"/>
          </a:xfrm>
        </p:spPr>
      </p:pic>
    </p:spTree>
    <p:extLst>
      <p:ext uri="{BB962C8B-B14F-4D97-AF65-F5344CB8AC3E}">
        <p14:creationId xmlns:p14="http://schemas.microsoft.com/office/powerpoint/2010/main" val="1750791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8" descr="harita, metin, çizim içeren bir resim&#10;&#10;Açıklama otomatik olarak oluşturuldu">
            <a:extLst>
              <a:ext uri="{FF2B5EF4-FFF2-40B4-BE49-F238E27FC236}">
                <a16:creationId xmlns:a16="http://schemas.microsoft.com/office/drawing/2014/main" id="{91666535-1ABB-2443-937B-F36EB1EC0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536" y="1066998"/>
            <a:ext cx="9406928" cy="4724003"/>
          </a:xfrm>
        </p:spPr>
      </p:pic>
    </p:spTree>
    <p:extLst>
      <p:ext uri="{BB962C8B-B14F-4D97-AF65-F5344CB8AC3E}">
        <p14:creationId xmlns:p14="http://schemas.microsoft.com/office/powerpoint/2010/main" val="1300190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C64E7E-40F6-C144-8D2E-D34C8BC9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İçerik Yer Tutucusu 8" descr="hayvan içeren bir resim&#10;&#10;Açıklama otomatik olarak oluşturuldu">
            <a:extLst>
              <a:ext uri="{FF2B5EF4-FFF2-40B4-BE49-F238E27FC236}">
                <a16:creationId xmlns:a16="http://schemas.microsoft.com/office/drawing/2014/main" id="{C20E0E4F-54A0-DE42-B5A9-3AF97DD13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073" y="365125"/>
            <a:ext cx="9944727" cy="6121318"/>
          </a:xfrm>
        </p:spPr>
      </p:pic>
    </p:spTree>
    <p:extLst>
      <p:ext uri="{BB962C8B-B14F-4D97-AF65-F5344CB8AC3E}">
        <p14:creationId xmlns:p14="http://schemas.microsoft.com/office/powerpoint/2010/main" val="3166390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ulaşım, vinç içeren bir resim&#10;&#10;Açıklama otomatik olarak oluşturuldu">
            <a:extLst>
              <a:ext uri="{FF2B5EF4-FFF2-40B4-BE49-F238E27FC236}">
                <a16:creationId xmlns:a16="http://schemas.microsoft.com/office/drawing/2014/main" id="{FBD18D9F-2EB3-B44F-A7E2-696DB3245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338" y="451247"/>
            <a:ext cx="10169867" cy="5955506"/>
          </a:xfrm>
        </p:spPr>
      </p:pic>
    </p:spTree>
    <p:extLst>
      <p:ext uri="{BB962C8B-B14F-4D97-AF65-F5344CB8AC3E}">
        <p14:creationId xmlns:p14="http://schemas.microsoft.com/office/powerpoint/2010/main" val="2832888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7D1A6A-0175-034C-B46D-36AC367C8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çizim içeren bir resim&#10;&#10;Açıklama otomatik olarak oluşturuldu">
            <a:extLst>
              <a:ext uri="{FF2B5EF4-FFF2-40B4-BE49-F238E27FC236}">
                <a16:creationId xmlns:a16="http://schemas.microsoft.com/office/drawing/2014/main" id="{BF6B24EE-6664-5B4E-9A30-1381AC6EF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298" y="346074"/>
            <a:ext cx="9105901" cy="6070601"/>
          </a:xfrm>
        </p:spPr>
      </p:pic>
    </p:spTree>
    <p:extLst>
      <p:ext uri="{BB962C8B-B14F-4D97-AF65-F5344CB8AC3E}">
        <p14:creationId xmlns:p14="http://schemas.microsoft.com/office/powerpoint/2010/main" val="2293018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çizim içeren bir resim&#10;&#10;Açıklama otomatik olarak oluşturuldu">
            <a:extLst>
              <a:ext uri="{FF2B5EF4-FFF2-40B4-BE49-F238E27FC236}">
                <a16:creationId xmlns:a16="http://schemas.microsoft.com/office/drawing/2014/main" id="{24FD5314-5375-E443-B2B6-162EEF79C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6934" y="564207"/>
            <a:ext cx="6254279" cy="6208065"/>
          </a:xfrm>
        </p:spPr>
      </p:pic>
    </p:spTree>
    <p:extLst>
      <p:ext uri="{BB962C8B-B14F-4D97-AF65-F5344CB8AC3E}">
        <p14:creationId xmlns:p14="http://schemas.microsoft.com/office/powerpoint/2010/main" val="960312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çizim, meyve, tablo içeren bir resim&#10;&#10;Açıklama otomatik olarak oluşturuldu">
            <a:extLst>
              <a:ext uri="{FF2B5EF4-FFF2-40B4-BE49-F238E27FC236}">
                <a16:creationId xmlns:a16="http://schemas.microsoft.com/office/drawing/2014/main" id="{8BA79574-B49D-A644-8B07-F5700D14D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4061" y="441943"/>
            <a:ext cx="6621463" cy="5974113"/>
          </a:xfrm>
        </p:spPr>
      </p:pic>
    </p:spTree>
    <p:extLst>
      <p:ext uri="{BB962C8B-B14F-4D97-AF65-F5344CB8AC3E}">
        <p14:creationId xmlns:p14="http://schemas.microsoft.com/office/powerpoint/2010/main" val="190880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55D5DC-607D-EB42-9E0A-79DD3897B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tr-TR" sz="2600"/>
              <a:t>The use of a specific suture pattern may vary </a:t>
            </a:r>
          </a:p>
          <a:p>
            <a:pPr marL="0" indent="0">
              <a:buNone/>
            </a:pPr>
            <a:r>
              <a:rPr lang="tr-TR" sz="2600"/>
              <a:t>depending on the area being sutured, </a:t>
            </a:r>
          </a:p>
          <a:p>
            <a:pPr marL="0" indent="0">
              <a:buNone/>
            </a:pPr>
            <a:r>
              <a:rPr lang="tr-TR" sz="2600"/>
              <a:t>the length of the incision, </a:t>
            </a:r>
          </a:p>
          <a:p>
            <a:pPr marL="0" indent="0">
              <a:buNone/>
            </a:pPr>
            <a:r>
              <a:rPr lang="tr-TR" sz="2600"/>
              <a:t>,the tension at the suture line, </a:t>
            </a:r>
          </a:p>
          <a:p>
            <a:pPr marL="0" indent="0">
              <a:buNone/>
            </a:pPr>
            <a:r>
              <a:rPr lang="tr-TR" sz="2600"/>
              <a:t>and the specific need for apposition, inversion, or eversion of the tissues. </a:t>
            </a:r>
          </a:p>
          <a:p>
            <a:pPr marL="0" indent="0">
              <a:buNone/>
            </a:pPr>
            <a:endParaRPr lang="tr-TR" sz="2600"/>
          </a:p>
          <a:p>
            <a:r>
              <a:rPr lang="tr-TR" sz="2600"/>
              <a:t>Suture patterns can be broadly categorized as interrupted or continuous. </a:t>
            </a:r>
          </a:p>
          <a:p>
            <a:endParaRPr lang="tr-TR" sz="2600"/>
          </a:p>
        </p:txBody>
      </p:sp>
    </p:spTree>
    <p:extLst>
      <p:ext uri="{BB962C8B-B14F-4D97-AF65-F5344CB8AC3E}">
        <p14:creationId xmlns:p14="http://schemas.microsoft.com/office/powerpoint/2010/main" val="334002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641014-1E97-F942-82A4-7019B846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çizim içeren bir resim&#10;&#10;Açıklama otomatik olarak oluşturuldu">
            <a:extLst>
              <a:ext uri="{FF2B5EF4-FFF2-40B4-BE49-F238E27FC236}">
                <a16:creationId xmlns:a16="http://schemas.microsoft.com/office/drawing/2014/main" id="{B017ECB8-836C-864B-99C7-D52571916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986" y="1208088"/>
            <a:ext cx="11848028" cy="4791869"/>
          </a:xfrm>
        </p:spPr>
      </p:pic>
    </p:spTree>
    <p:extLst>
      <p:ext uri="{BB962C8B-B14F-4D97-AF65-F5344CB8AC3E}">
        <p14:creationId xmlns:p14="http://schemas.microsoft.com/office/powerpoint/2010/main" val="2439185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çizim içeren bir resim&#10;&#10;Açıklama otomatik olarak oluşturuldu">
            <a:extLst>
              <a:ext uri="{FF2B5EF4-FFF2-40B4-BE49-F238E27FC236}">
                <a16:creationId xmlns:a16="http://schemas.microsoft.com/office/drawing/2014/main" id="{E5330725-526F-004F-A5D6-165CDD373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4992" y="324768"/>
            <a:ext cx="6896283" cy="6176045"/>
          </a:xfrm>
        </p:spPr>
      </p:pic>
    </p:spTree>
    <p:extLst>
      <p:ext uri="{BB962C8B-B14F-4D97-AF65-F5344CB8AC3E}">
        <p14:creationId xmlns:p14="http://schemas.microsoft.com/office/powerpoint/2010/main" val="2223272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0D598E-F303-344E-9D10-074062E76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754D4A2-EC97-384A-A6CD-763972471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4884" y="131332"/>
            <a:ext cx="6713503" cy="6726668"/>
          </a:xfrm>
        </p:spPr>
      </p:pic>
    </p:spTree>
    <p:extLst>
      <p:ext uri="{BB962C8B-B14F-4D97-AF65-F5344CB8AC3E}">
        <p14:creationId xmlns:p14="http://schemas.microsoft.com/office/powerpoint/2010/main" val="2530429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çizim içeren bir resim&#10;&#10;Açıklama otomatik olarak oluşturuldu">
            <a:extLst>
              <a:ext uri="{FF2B5EF4-FFF2-40B4-BE49-F238E27FC236}">
                <a16:creationId xmlns:a16="http://schemas.microsoft.com/office/drawing/2014/main" id="{03FBCCD6-1BB4-9E40-9134-5E3303FE4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0787" y="1328737"/>
            <a:ext cx="10265339" cy="4495006"/>
          </a:xfrm>
        </p:spPr>
      </p:pic>
    </p:spTree>
    <p:extLst>
      <p:ext uri="{BB962C8B-B14F-4D97-AF65-F5344CB8AC3E}">
        <p14:creationId xmlns:p14="http://schemas.microsoft.com/office/powerpoint/2010/main" val="524155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1024E5C-51BD-B347-8B63-74E4B6F4A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745" y="266584"/>
            <a:ext cx="11475606" cy="6505688"/>
          </a:xfrm>
        </p:spPr>
      </p:pic>
    </p:spTree>
    <p:extLst>
      <p:ext uri="{BB962C8B-B14F-4D97-AF65-F5344CB8AC3E}">
        <p14:creationId xmlns:p14="http://schemas.microsoft.com/office/powerpoint/2010/main" val="3322715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saat içeren bir resim&#10;&#10;Açıklama otomatik olarak oluşturuldu">
            <a:extLst>
              <a:ext uri="{FF2B5EF4-FFF2-40B4-BE49-F238E27FC236}">
                <a16:creationId xmlns:a16="http://schemas.microsoft.com/office/drawing/2014/main" id="{85FC9222-A697-9747-9274-552133189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0350" y="22006"/>
            <a:ext cx="5586413" cy="6745239"/>
          </a:xfrm>
        </p:spPr>
      </p:pic>
    </p:spTree>
    <p:extLst>
      <p:ext uri="{BB962C8B-B14F-4D97-AF65-F5344CB8AC3E}">
        <p14:creationId xmlns:p14="http://schemas.microsoft.com/office/powerpoint/2010/main" val="2522083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42EC572-BD10-3046-8EAB-34E3AED46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3079" y="842963"/>
            <a:ext cx="6356959" cy="5334000"/>
          </a:xfrm>
        </p:spPr>
      </p:pic>
    </p:spTree>
    <p:extLst>
      <p:ext uri="{BB962C8B-B14F-4D97-AF65-F5344CB8AC3E}">
        <p14:creationId xmlns:p14="http://schemas.microsoft.com/office/powerpoint/2010/main" val="761080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3B135C-6B9F-2F4E-BE79-BDFEE95B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3BC464C-C2A0-4A44-AEED-65E7DC30F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574" y="671513"/>
            <a:ext cx="10710828" cy="5720556"/>
          </a:xfrm>
        </p:spPr>
      </p:pic>
    </p:spTree>
    <p:extLst>
      <p:ext uri="{BB962C8B-B14F-4D97-AF65-F5344CB8AC3E}">
        <p14:creationId xmlns:p14="http://schemas.microsoft.com/office/powerpoint/2010/main" val="938526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kadın, oyuncu, tutma, adam içeren bir resim&#10;&#10;Açıklama otomatik olarak oluşturuldu">
            <a:extLst>
              <a:ext uri="{FF2B5EF4-FFF2-40B4-BE49-F238E27FC236}">
                <a16:creationId xmlns:a16="http://schemas.microsoft.com/office/drawing/2014/main" id="{6147712A-1DE4-5448-A14E-EB44AE23B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2694" y="573125"/>
            <a:ext cx="4258394" cy="5603838"/>
          </a:xfrm>
        </p:spPr>
      </p:pic>
    </p:spTree>
    <p:extLst>
      <p:ext uri="{BB962C8B-B14F-4D97-AF65-F5344CB8AC3E}">
        <p14:creationId xmlns:p14="http://schemas.microsoft.com/office/powerpoint/2010/main" val="178665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BD9C528-7CE1-2C4F-BAB0-13FC48CA1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tr-TR" sz="3100">
                <a:solidFill>
                  <a:srgbClr val="FFFFFF"/>
                </a:solidFill>
              </a:rPr>
              <a:t>Commonly employed interrupted suture patterns </a:t>
            </a:r>
            <a:br>
              <a:rPr lang="tr-TR" sz="3100">
                <a:solidFill>
                  <a:srgbClr val="FFFFFF"/>
                </a:solidFill>
              </a:rPr>
            </a:br>
            <a:endParaRPr lang="tr-TR" sz="310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9EA46A-F241-4F41-B1CE-ECCE072E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98385"/>
            <a:ext cx="10597729" cy="3283260"/>
          </a:xfrm>
        </p:spPr>
        <p:txBody>
          <a:bodyPr anchor="ctr">
            <a:normAutofit/>
          </a:bodyPr>
          <a:lstStyle/>
          <a:p>
            <a:r>
              <a:rPr lang="tr-TR" sz="2700"/>
              <a:t>simple interrupted</a:t>
            </a:r>
          </a:p>
          <a:p>
            <a:r>
              <a:rPr lang="tr-TR" sz="2700"/>
              <a:t>cruciate </a:t>
            </a:r>
          </a:p>
          <a:p>
            <a:r>
              <a:rPr lang="tr-TR" sz="2700"/>
              <a:t>figure-of-eight </a:t>
            </a:r>
          </a:p>
          <a:p>
            <a:r>
              <a:rPr lang="tr-TR" sz="2700"/>
              <a:t>interrupted intradermal </a:t>
            </a:r>
          </a:p>
          <a:p>
            <a:endParaRPr lang="tr-TR" sz="2700"/>
          </a:p>
        </p:txBody>
      </p:sp>
    </p:spTree>
    <p:extLst>
      <p:ext uri="{BB962C8B-B14F-4D97-AF65-F5344CB8AC3E}">
        <p14:creationId xmlns:p14="http://schemas.microsoft.com/office/powerpoint/2010/main" val="107764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A9B8BD9-5F01-CD4E-B553-813467AC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tr-TR" sz="4100">
                <a:solidFill>
                  <a:srgbClr val="FFFFFF"/>
                </a:solidFill>
              </a:rPr>
              <a:t>Com- monly used continuous suture patterns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DFC234-C8BC-974B-BE8C-ED88C4D86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98385"/>
            <a:ext cx="10597729" cy="3283260"/>
          </a:xfrm>
        </p:spPr>
        <p:txBody>
          <a:bodyPr anchor="ctr">
            <a:normAutofit/>
          </a:bodyPr>
          <a:lstStyle/>
          <a:p>
            <a:r>
              <a:rPr lang="tr-TR" sz="2700" dirty="0" err="1"/>
              <a:t>include</a:t>
            </a:r>
            <a:r>
              <a:rPr lang="tr-TR" sz="2700" dirty="0"/>
              <a:t> </a:t>
            </a:r>
            <a:r>
              <a:rPr lang="tr-TR" sz="2700" dirty="0" err="1"/>
              <a:t>simple</a:t>
            </a:r>
            <a:r>
              <a:rPr lang="tr-TR" sz="2700" dirty="0"/>
              <a:t> </a:t>
            </a:r>
            <a:r>
              <a:rPr lang="tr-TR" sz="2700" dirty="0" err="1"/>
              <a:t>continuous</a:t>
            </a:r>
            <a:endParaRPr lang="tr-TR" sz="2700" dirty="0"/>
          </a:p>
          <a:p>
            <a:r>
              <a:rPr lang="tr-TR" sz="2700" dirty="0"/>
              <a:t> </a:t>
            </a:r>
            <a:r>
              <a:rPr lang="tr-TR" sz="2700" dirty="0" err="1"/>
              <a:t>continuous</a:t>
            </a:r>
            <a:r>
              <a:rPr lang="tr-TR" sz="2700" dirty="0"/>
              <a:t> </a:t>
            </a:r>
            <a:r>
              <a:rPr lang="tr-TR" sz="2700" dirty="0" err="1"/>
              <a:t>intradermal</a:t>
            </a:r>
            <a:endParaRPr lang="tr-TR" sz="2700" dirty="0"/>
          </a:p>
          <a:p>
            <a:r>
              <a:rPr lang="tr-TR" sz="2700" dirty="0"/>
              <a:t> Ford </a:t>
            </a:r>
            <a:r>
              <a:rPr lang="tr-TR" sz="2700" dirty="0" err="1"/>
              <a:t>interlocking</a:t>
            </a:r>
            <a:r>
              <a:rPr lang="tr-TR" sz="2700" dirty="0"/>
              <a:t> </a:t>
            </a:r>
          </a:p>
          <a:p>
            <a:endParaRPr lang="tr-TR" sz="2700" dirty="0"/>
          </a:p>
        </p:txBody>
      </p:sp>
    </p:spTree>
    <p:extLst>
      <p:ext uri="{BB962C8B-B14F-4D97-AF65-F5344CB8AC3E}">
        <p14:creationId xmlns:p14="http://schemas.microsoft.com/office/powerpoint/2010/main" val="1679943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2C77F3-5879-F640-A652-52E981A61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2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871914D-77D0-4A45-A5B2-965836134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1838252"/>
            <a:ext cx="9367204" cy="4796868"/>
          </a:xfrm>
        </p:spPr>
        <p:txBody>
          <a:bodyPr anchor="t">
            <a:normAutofit/>
          </a:bodyPr>
          <a:lstStyle/>
          <a:p>
            <a:r>
              <a:rPr lang="tr-TR" sz="2400" dirty="0" err="1"/>
              <a:t>Some</a:t>
            </a:r>
            <a:r>
              <a:rPr lang="tr-TR" sz="2400" dirty="0"/>
              <a:t> </a:t>
            </a:r>
            <a:r>
              <a:rPr lang="tr-TR" sz="2400" dirty="0" err="1"/>
              <a:t>suture</a:t>
            </a:r>
            <a:r>
              <a:rPr lang="tr-TR" sz="2400" dirty="0"/>
              <a:t> </a:t>
            </a:r>
            <a:r>
              <a:rPr lang="tr-TR" sz="2400" dirty="0" err="1"/>
              <a:t>patterns</a:t>
            </a:r>
            <a:r>
              <a:rPr lang="tr-TR" sz="2400" dirty="0"/>
              <a:t>, </a:t>
            </a:r>
            <a:r>
              <a:rPr lang="tr-TR" sz="2400" dirty="0" err="1"/>
              <a:t>like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Lembert</a:t>
            </a:r>
            <a:r>
              <a:rPr lang="tr-TR" sz="2400" dirty="0"/>
              <a:t> can be </a:t>
            </a:r>
            <a:r>
              <a:rPr lang="tr-TR" sz="2400" dirty="0" err="1"/>
              <a:t>either</a:t>
            </a:r>
            <a:r>
              <a:rPr lang="tr-TR" sz="2400" dirty="0"/>
              <a:t> </a:t>
            </a:r>
            <a:r>
              <a:rPr lang="tr-TR" sz="2400" dirty="0" err="1"/>
              <a:t>interrupted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continuous</a:t>
            </a:r>
            <a:r>
              <a:rPr lang="tr-TR" sz="2400" dirty="0"/>
              <a:t>. </a:t>
            </a:r>
          </a:p>
          <a:p>
            <a:r>
              <a:rPr lang="tr-TR" sz="2400" dirty="0" err="1"/>
              <a:t>Typically</a:t>
            </a:r>
            <a:r>
              <a:rPr lang="tr-TR" sz="2400" dirty="0"/>
              <a:t>, </a:t>
            </a:r>
            <a:r>
              <a:rPr lang="tr-TR" sz="2400" dirty="0" err="1"/>
              <a:t>continuous</a:t>
            </a:r>
            <a:r>
              <a:rPr lang="tr-TR" sz="2400" dirty="0"/>
              <a:t> </a:t>
            </a:r>
            <a:r>
              <a:rPr lang="tr-TR" sz="2400" dirty="0" err="1"/>
              <a:t>patterns</a:t>
            </a:r>
            <a:r>
              <a:rPr lang="tr-TR" sz="2400" dirty="0"/>
              <a:t> </a:t>
            </a:r>
            <a:r>
              <a:rPr lang="tr-TR" sz="2400" dirty="0" err="1"/>
              <a:t>such</a:t>
            </a:r>
            <a:r>
              <a:rPr lang="tr-TR" sz="2400" dirty="0"/>
              <a:t> as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Cushing</a:t>
            </a:r>
            <a:r>
              <a:rPr lang="tr-TR" sz="2400" dirty="0"/>
              <a:t> , </a:t>
            </a:r>
            <a:r>
              <a:rPr lang="tr-TR" sz="2400" dirty="0" err="1"/>
              <a:t>Connell</a:t>
            </a:r>
            <a:r>
              <a:rPr lang="tr-TR" sz="2400" dirty="0"/>
              <a:t> 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continuous</a:t>
            </a:r>
            <a:r>
              <a:rPr lang="tr-TR" sz="2400" dirty="0"/>
              <a:t> </a:t>
            </a:r>
            <a:r>
              <a:rPr lang="tr-TR" sz="2400" dirty="0" err="1"/>
              <a:t>Lembert</a:t>
            </a:r>
            <a:r>
              <a:rPr lang="tr-TR" sz="2400" dirty="0"/>
              <a:t> 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used</a:t>
            </a:r>
            <a:r>
              <a:rPr lang="tr-TR" sz="2400" dirty="0"/>
              <a:t> </a:t>
            </a:r>
            <a:r>
              <a:rPr lang="tr-TR" sz="2400" b="1" dirty="0" err="1"/>
              <a:t>when</a:t>
            </a:r>
            <a:r>
              <a:rPr lang="tr-TR" sz="2400" b="1" dirty="0"/>
              <a:t> </a:t>
            </a:r>
            <a:r>
              <a:rPr lang="tr-TR" sz="2400" b="1" dirty="0" err="1"/>
              <a:t>inversion</a:t>
            </a:r>
            <a:r>
              <a:rPr lang="tr-TR" sz="2400" b="1" dirty="0"/>
              <a:t> is </a:t>
            </a:r>
            <a:r>
              <a:rPr lang="tr-TR" sz="2400" b="1" dirty="0" err="1"/>
              <a:t>desired</a:t>
            </a:r>
            <a:r>
              <a:rPr lang="tr-TR" sz="2400" dirty="0"/>
              <a:t>, but an </a:t>
            </a:r>
            <a:r>
              <a:rPr lang="tr-TR" sz="2400" dirty="0" err="1"/>
              <a:t>inter</a:t>
            </a:r>
            <a:r>
              <a:rPr lang="tr-TR" sz="2400" dirty="0"/>
              <a:t>- </a:t>
            </a:r>
            <a:r>
              <a:rPr lang="tr-TR" sz="2400" dirty="0" err="1"/>
              <a:t>rupted</a:t>
            </a:r>
            <a:r>
              <a:rPr lang="tr-TR" sz="2400" dirty="0"/>
              <a:t> </a:t>
            </a:r>
            <a:r>
              <a:rPr lang="tr-TR" sz="2400" dirty="0" err="1"/>
              <a:t>pattern</a:t>
            </a:r>
            <a:r>
              <a:rPr lang="tr-TR" sz="2400" dirty="0"/>
              <a:t> </a:t>
            </a:r>
            <a:r>
              <a:rPr lang="tr-TR" sz="2400" dirty="0" err="1"/>
              <a:t>such</a:t>
            </a:r>
            <a:r>
              <a:rPr lang="tr-TR" sz="2400" dirty="0"/>
              <a:t> as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interrupted</a:t>
            </a:r>
            <a:r>
              <a:rPr lang="tr-TR" sz="2400" dirty="0"/>
              <a:t> </a:t>
            </a:r>
            <a:r>
              <a:rPr lang="tr-TR" sz="2400" dirty="0" err="1"/>
              <a:t>Lembert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Halsted</a:t>
            </a:r>
            <a:r>
              <a:rPr lang="tr-TR" sz="2400" dirty="0"/>
              <a:t>  is </a:t>
            </a:r>
            <a:r>
              <a:rPr lang="tr-TR" sz="2400" dirty="0" err="1"/>
              <a:t>occasionally</a:t>
            </a:r>
            <a:r>
              <a:rPr lang="tr-TR" sz="2400" dirty="0"/>
              <a:t> </a:t>
            </a:r>
            <a:r>
              <a:rPr lang="tr-TR" sz="2400" dirty="0" err="1"/>
              <a:t>used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invert</a:t>
            </a:r>
            <a:r>
              <a:rPr lang="tr-TR" sz="2400" dirty="0"/>
              <a:t> </a:t>
            </a:r>
            <a:r>
              <a:rPr lang="tr-TR" sz="2400" dirty="0" err="1"/>
              <a:t>tissue</a:t>
            </a:r>
            <a:r>
              <a:rPr lang="tr-TR" sz="2400" dirty="0"/>
              <a:t>. </a:t>
            </a:r>
          </a:p>
          <a:p>
            <a:endParaRPr lang="tr-TR" sz="2400" dirty="0"/>
          </a:p>
          <a:p>
            <a:r>
              <a:rPr lang="tr-TR" dirty="0" err="1"/>
              <a:t>Suture</a:t>
            </a:r>
            <a:r>
              <a:rPr lang="tr-TR" dirty="0"/>
              <a:t> </a:t>
            </a:r>
            <a:r>
              <a:rPr lang="tr-TR" dirty="0" err="1"/>
              <a:t>patterns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categorized</a:t>
            </a:r>
            <a:r>
              <a:rPr lang="tr-TR" dirty="0"/>
              <a:t> in </a:t>
            </a:r>
            <a:r>
              <a:rPr lang="tr-TR" dirty="0" err="1"/>
              <a:t>three</a:t>
            </a:r>
            <a:r>
              <a:rPr lang="tr-TR" dirty="0"/>
              <a:t>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groups</a:t>
            </a:r>
            <a:r>
              <a:rPr lang="tr-TR" dirty="0"/>
              <a:t>:</a:t>
            </a:r>
          </a:p>
          <a:p>
            <a:r>
              <a:rPr lang="tr-TR" dirty="0"/>
              <a:t> </a:t>
            </a:r>
            <a:r>
              <a:rPr lang="tr-TR" dirty="0" err="1"/>
              <a:t>appositional</a:t>
            </a:r>
            <a:r>
              <a:rPr lang="tr-TR" dirty="0"/>
              <a:t>, </a:t>
            </a:r>
          </a:p>
          <a:p>
            <a:r>
              <a:rPr lang="tr-TR" dirty="0" err="1"/>
              <a:t>inverting</a:t>
            </a:r>
            <a:r>
              <a:rPr lang="tr-TR" dirty="0"/>
              <a:t>, </a:t>
            </a:r>
          </a:p>
          <a:p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tension-relieving</a:t>
            </a:r>
            <a:r>
              <a:rPr lang="tr-TR" dirty="0"/>
              <a:t> </a:t>
            </a:r>
            <a:r>
              <a:rPr lang="tr-TR" dirty="0" err="1"/>
              <a:t>sutures</a:t>
            </a:r>
            <a:r>
              <a:rPr lang="tr-TR" dirty="0"/>
              <a:t>. </a:t>
            </a:r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249026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A13EC90-D690-4744-A166-E01D2925E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4300" dirty="0" err="1">
                <a:solidFill>
                  <a:srgbClr val="FFFFFF"/>
                </a:solidFill>
              </a:rPr>
              <a:t>Appositional</a:t>
            </a:r>
            <a:r>
              <a:rPr lang="tr-TR" sz="4300" dirty="0">
                <a:solidFill>
                  <a:srgbClr val="FFFFFF"/>
                </a:solidFill>
              </a:rPr>
              <a:t> </a:t>
            </a:r>
            <a:r>
              <a:rPr lang="tr-TR" sz="4300" dirty="0" err="1">
                <a:solidFill>
                  <a:srgbClr val="FFFFFF"/>
                </a:solidFill>
              </a:rPr>
              <a:t>sutures</a:t>
            </a:r>
            <a:r>
              <a:rPr lang="tr-TR" sz="4300" dirty="0">
                <a:solidFill>
                  <a:srgbClr val="FFFFFF"/>
                </a:solidFill>
              </a:rPr>
              <a:t> </a:t>
            </a:r>
            <a:br>
              <a:rPr lang="tr-TR" sz="4300" dirty="0">
                <a:solidFill>
                  <a:srgbClr val="FFFFFF"/>
                </a:solidFill>
              </a:rPr>
            </a:br>
            <a:endParaRPr lang="tr-TR" sz="4300" dirty="0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B51736-4BAD-4D4F-AEAE-C8B06A295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tr-TR" sz="2600" dirty="0" err="1"/>
              <a:t>Are</a:t>
            </a:r>
            <a:r>
              <a:rPr lang="tr-TR" sz="2600" dirty="0"/>
              <a:t> ideal </a:t>
            </a:r>
            <a:r>
              <a:rPr lang="tr-TR" sz="2600" dirty="0" err="1"/>
              <a:t>when</a:t>
            </a:r>
            <a:r>
              <a:rPr lang="tr-TR" sz="2600" dirty="0"/>
              <a:t> </a:t>
            </a:r>
            <a:r>
              <a:rPr lang="tr-TR" sz="2600" dirty="0" err="1"/>
              <a:t>there</a:t>
            </a:r>
            <a:r>
              <a:rPr lang="tr-TR" sz="2600" dirty="0"/>
              <a:t> is </a:t>
            </a:r>
            <a:r>
              <a:rPr lang="tr-TR" sz="2600" dirty="0" err="1"/>
              <a:t>no</a:t>
            </a:r>
            <a:r>
              <a:rPr lang="tr-TR" sz="2600" dirty="0"/>
              <a:t> </a:t>
            </a:r>
            <a:r>
              <a:rPr lang="tr-TR" sz="2600" dirty="0" err="1"/>
              <a:t>excessive</a:t>
            </a:r>
            <a:r>
              <a:rPr lang="tr-TR" sz="2600" dirty="0"/>
              <a:t> </a:t>
            </a:r>
            <a:r>
              <a:rPr lang="tr-TR" sz="2600" dirty="0" err="1"/>
              <a:t>tension</a:t>
            </a:r>
            <a:r>
              <a:rPr lang="tr-TR" sz="2600" dirty="0"/>
              <a:t> on </a:t>
            </a:r>
            <a:r>
              <a:rPr lang="tr-TR" sz="2600" dirty="0" err="1"/>
              <a:t>the</a:t>
            </a:r>
            <a:r>
              <a:rPr lang="tr-TR" sz="2600" dirty="0"/>
              <a:t> </a:t>
            </a:r>
            <a:r>
              <a:rPr lang="tr-TR" sz="2600" dirty="0" err="1"/>
              <a:t>incision</a:t>
            </a:r>
            <a:r>
              <a:rPr lang="tr-TR" sz="2600" dirty="0"/>
              <a:t>, </a:t>
            </a:r>
            <a:r>
              <a:rPr lang="tr-TR" sz="2600" dirty="0" err="1"/>
              <a:t>and</a:t>
            </a:r>
            <a:r>
              <a:rPr lang="tr-TR" sz="2600" dirty="0"/>
              <a:t> </a:t>
            </a:r>
            <a:r>
              <a:rPr lang="tr-TR" sz="2600" dirty="0" err="1"/>
              <a:t>are</a:t>
            </a:r>
            <a:r>
              <a:rPr lang="tr-TR" sz="2600" dirty="0"/>
              <a:t> </a:t>
            </a:r>
            <a:r>
              <a:rPr lang="tr-TR" sz="2600" dirty="0" err="1"/>
              <a:t>commonly</a:t>
            </a:r>
            <a:r>
              <a:rPr lang="tr-TR" sz="2600" dirty="0"/>
              <a:t> </a:t>
            </a:r>
            <a:r>
              <a:rPr lang="tr-TR" sz="2600" dirty="0" err="1"/>
              <a:t>used</a:t>
            </a:r>
            <a:r>
              <a:rPr lang="tr-TR" sz="2600" dirty="0"/>
              <a:t> </a:t>
            </a:r>
            <a:r>
              <a:rPr lang="tr-TR" sz="2600" dirty="0" err="1"/>
              <a:t>for</a:t>
            </a:r>
            <a:r>
              <a:rPr lang="tr-TR" sz="2600" dirty="0"/>
              <a:t> </a:t>
            </a:r>
            <a:r>
              <a:rPr lang="tr-TR" sz="2600" dirty="0" err="1"/>
              <a:t>clo</a:t>
            </a:r>
            <a:r>
              <a:rPr lang="tr-TR" sz="2600" dirty="0"/>
              <a:t>- sure of skin, </a:t>
            </a:r>
            <a:r>
              <a:rPr lang="tr-TR" sz="2600" dirty="0" err="1"/>
              <a:t>intestine</a:t>
            </a:r>
            <a:r>
              <a:rPr lang="tr-TR" sz="2600" dirty="0"/>
              <a:t>, </a:t>
            </a:r>
            <a:r>
              <a:rPr lang="tr-TR" sz="2600" dirty="0" err="1"/>
              <a:t>and</a:t>
            </a:r>
            <a:r>
              <a:rPr lang="tr-TR" sz="2600" dirty="0"/>
              <a:t> </a:t>
            </a:r>
            <a:r>
              <a:rPr lang="tr-TR" sz="2600" dirty="0" err="1"/>
              <a:t>urinary</a:t>
            </a:r>
            <a:r>
              <a:rPr lang="tr-TR" sz="2600" dirty="0"/>
              <a:t> </a:t>
            </a:r>
            <a:r>
              <a:rPr lang="tr-TR" sz="2600" dirty="0" err="1"/>
              <a:t>bladder</a:t>
            </a:r>
            <a:r>
              <a:rPr lang="tr-TR" sz="2600" dirty="0"/>
              <a:t>.</a:t>
            </a:r>
          </a:p>
          <a:p>
            <a:r>
              <a:rPr lang="tr-TR" sz="2600" dirty="0" err="1"/>
              <a:t>Wound</a:t>
            </a:r>
            <a:r>
              <a:rPr lang="tr-TR" sz="2600" dirty="0"/>
              <a:t> </a:t>
            </a:r>
            <a:r>
              <a:rPr lang="tr-TR" sz="2600" dirty="0" err="1"/>
              <a:t>healing</a:t>
            </a:r>
            <a:r>
              <a:rPr lang="tr-TR" sz="2600" dirty="0"/>
              <a:t> </a:t>
            </a:r>
            <a:r>
              <a:rPr lang="tr-TR" sz="2600" dirty="0" err="1"/>
              <a:t>will</a:t>
            </a:r>
            <a:r>
              <a:rPr lang="tr-TR" sz="2600" dirty="0"/>
              <a:t> be optimal </a:t>
            </a:r>
            <a:r>
              <a:rPr lang="tr-TR" sz="2600" dirty="0" err="1"/>
              <a:t>and</a:t>
            </a:r>
            <a:r>
              <a:rPr lang="tr-TR" sz="2600" dirty="0"/>
              <a:t> </a:t>
            </a:r>
            <a:r>
              <a:rPr lang="tr-TR" sz="2600" dirty="0" err="1"/>
              <a:t>scar</a:t>
            </a:r>
            <a:r>
              <a:rPr lang="tr-TR" sz="2600" dirty="0"/>
              <a:t> </a:t>
            </a:r>
            <a:r>
              <a:rPr lang="tr-TR" sz="2600" dirty="0" err="1"/>
              <a:t>formation</a:t>
            </a:r>
            <a:r>
              <a:rPr lang="tr-TR" sz="2600" dirty="0"/>
              <a:t> </a:t>
            </a:r>
            <a:r>
              <a:rPr lang="tr-TR" sz="2600" dirty="0" err="1"/>
              <a:t>minimized</a:t>
            </a:r>
            <a:r>
              <a:rPr lang="tr-TR" sz="2600" dirty="0"/>
              <a:t> </a:t>
            </a:r>
            <a:r>
              <a:rPr lang="tr-TR" sz="2600" dirty="0" err="1"/>
              <a:t>with</a:t>
            </a:r>
            <a:r>
              <a:rPr lang="tr-TR" sz="2600" dirty="0"/>
              <a:t> </a:t>
            </a:r>
            <a:r>
              <a:rPr lang="tr-TR" sz="2600" dirty="0" err="1"/>
              <a:t>good</a:t>
            </a:r>
            <a:r>
              <a:rPr lang="tr-TR" sz="2600" dirty="0"/>
              <a:t> </a:t>
            </a:r>
            <a:r>
              <a:rPr lang="tr-TR" sz="2600" dirty="0" err="1"/>
              <a:t>apposition</a:t>
            </a:r>
            <a:r>
              <a:rPr lang="tr-TR" sz="2600" dirty="0"/>
              <a:t> of </a:t>
            </a:r>
            <a:r>
              <a:rPr lang="tr-TR" sz="2600" dirty="0" err="1"/>
              <a:t>wound</a:t>
            </a:r>
            <a:r>
              <a:rPr lang="tr-TR" sz="2600" dirty="0"/>
              <a:t> </a:t>
            </a:r>
            <a:r>
              <a:rPr lang="tr-TR" sz="2600" dirty="0" err="1"/>
              <a:t>edges</a:t>
            </a:r>
            <a:r>
              <a:rPr lang="tr-TR" sz="2600" dirty="0"/>
              <a:t>. </a:t>
            </a:r>
          </a:p>
          <a:p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310612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C173B3F0-4CF6-6449-AE5E-BDBC22E3E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028" y="442277"/>
            <a:ext cx="9580785" cy="5973445"/>
          </a:xfrm>
        </p:spPr>
      </p:pic>
    </p:spTree>
    <p:extLst>
      <p:ext uri="{BB962C8B-B14F-4D97-AF65-F5344CB8AC3E}">
        <p14:creationId xmlns:p14="http://schemas.microsoft.com/office/powerpoint/2010/main" val="3238734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CF6E8CB-5319-0C4D-BDB0-28BA59F16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4600">
                <a:solidFill>
                  <a:srgbClr val="FFFFFF"/>
                </a:solidFill>
              </a:rPr>
              <a:t>Inverting sutures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C77631-7AE5-1544-832D-B1F9CDAE4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tr-TR" sz="2600"/>
              <a:t>are commonly used to close hollow viscera in gastric and urogenital surgery. Inversion decreases exposure of the suture when properly tightened and, therefore, may decrease contamination and adhesion for- mation. </a:t>
            </a:r>
          </a:p>
          <a:p>
            <a:r>
              <a:rPr lang="tr-TR" sz="2600"/>
              <a:t>The Lembert suture can also be used for fascial imbrications such as done during correction of patellar luxation and for closure of muscle stumps when a limb is amputated. </a:t>
            </a:r>
          </a:p>
          <a:p>
            <a:endParaRPr lang="tr-TR" sz="2600"/>
          </a:p>
        </p:txBody>
      </p:sp>
    </p:spTree>
    <p:extLst>
      <p:ext uri="{BB962C8B-B14F-4D97-AF65-F5344CB8AC3E}">
        <p14:creationId xmlns:p14="http://schemas.microsoft.com/office/powerpoint/2010/main" val="884673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71E8CBE3-F156-4648-A6B5-324FAFEA4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880" y="912018"/>
            <a:ext cx="10246240" cy="5033963"/>
          </a:xfrm>
        </p:spPr>
      </p:pic>
    </p:spTree>
    <p:extLst>
      <p:ext uri="{BB962C8B-B14F-4D97-AF65-F5344CB8AC3E}">
        <p14:creationId xmlns:p14="http://schemas.microsoft.com/office/powerpoint/2010/main" val="762110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319</Words>
  <Application>Microsoft Macintosh PowerPoint</Application>
  <PresentationFormat>Geniş ekran</PresentationFormat>
  <Paragraphs>34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Teması</vt:lpstr>
      <vt:lpstr>BASIC SUTURE PATTERNS  </vt:lpstr>
      <vt:lpstr>PowerPoint Sunusu</vt:lpstr>
      <vt:lpstr>Commonly employed interrupted suture patterns  </vt:lpstr>
      <vt:lpstr>Com- monly used continuous suture patterns </vt:lpstr>
      <vt:lpstr>PowerPoint Sunusu</vt:lpstr>
      <vt:lpstr>Appositional sutures  </vt:lpstr>
      <vt:lpstr>PowerPoint Sunusu</vt:lpstr>
      <vt:lpstr>Inverting sutures </vt:lpstr>
      <vt:lpstr>PowerPoint Sunusu</vt:lpstr>
      <vt:lpstr>Tension-relieving suture patterns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SUTURE PATTERNS  </dc:title>
  <dc:creator>murat calıskan</dc:creator>
  <cp:lastModifiedBy>murat calıskan</cp:lastModifiedBy>
  <cp:revision>6</cp:revision>
  <dcterms:created xsi:type="dcterms:W3CDTF">2020-03-06T10:23:33Z</dcterms:created>
  <dcterms:modified xsi:type="dcterms:W3CDTF">2020-03-24T09:08:21Z</dcterms:modified>
</cp:coreProperties>
</file>