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63" r:id="rId6"/>
    <p:sldId id="262" r:id="rId7"/>
    <p:sldId id="261" r:id="rId8"/>
    <p:sldId id="259" r:id="rId9"/>
    <p:sldId id="260"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6" d="100"/>
          <a:sy n="86" d="100"/>
        </p:scale>
        <p:origin x="70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C619951-6FE7-4926-A0ED-7137970EE02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E58C27-6EFD-4C41-B10E-A15157901E9C}" type="slidenum">
              <a:rPr lang="tr-TR" smtClean="0"/>
              <a:t>‹#›</a:t>
            </a:fld>
            <a:endParaRPr lang="tr-TR"/>
          </a:p>
        </p:txBody>
      </p:sp>
    </p:spTree>
    <p:extLst>
      <p:ext uri="{BB962C8B-B14F-4D97-AF65-F5344CB8AC3E}">
        <p14:creationId xmlns:p14="http://schemas.microsoft.com/office/powerpoint/2010/main" val="6337014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619951-6FE7-4926-A0ED-7137970EE02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E58C27-6EFD-4C41-B10E-A15157901E9C}" type="slidenum">
              <a:rPr lang="tr-TR" smtClean="0"/>
              <a:t>‹#›</a:t>
            </a:fld>
            <a:endParaRPr lang="tr-TR"/>
          </a:p>
        </p:txBody>
      </p:sp>
    </p:spTree>
    <p:extLst>
      <p:ext uri="{BB962C8B-B14F-4D97-AF65-F5344CB8AC3E}">
        <p14:creationId xmlns:p14="http://schemas.microsoft.com/office/powerpoint/2010/main" val="3747695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619951-6FE7-4926-A0ED-7137970EE02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E58C27-6EFD-4C41-B10E-A15157901E9C}" type="slidenum">
              <a:rPr lang="tr-TR" smtClean="0"/>
              <a:t>‹#›</a:t>
            </a:fld>
            <a:endParaRPr lang="tr-TR"/>
          </a:p>
        </p:txBody>
      </p:sp>
    </p:spTree>
    <p:extLst>
      <p:ext uri="{BB962C8B-B14F-4D97-AF65-F5344CB8AC3E}">
        <p14:creationId xmlns:p14="http://schemas.microsoft.com/office/powerpoint/2010/main" val="1479192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C619951-6FE7-4926-A0ED-7137970EE02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E58C27-6EFD-4C41-B10E-A15157901E9C}" type="slidenum">
              <a:rPr lang="tr-TR" smtClean="0"/>
              <a:t>‹#›</a:t>
            </a:fld>
            <a:endParaRPr lang="tr-TR"/>
          </a:p>
        </p:txBody>
      </p:sp>
    </p:spTree>
    <p:extLst>
      <p:ext uri="{BB962C8B-B14F-4D97-AF65-F5344CB8AC3E}">
        <p14:creationId xmlns:p14="http://schemas.microsoft.com/office/powerpoint/2010/main" val="1040510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C619951-6FE7-4926-A0ED-7137970EE02C}" type="datetimeFigureOut">
              <a:rPr lang="tr-TR" smtClean="0"/>
              <a:t>31.01.2018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AE58C27-6EFD-4C41-B10E-A15157901E9C}" type="slidenum">
              <a:rPr lang="tr-TR" smtClean="0"/>
              <a:t>‹#›</a:t>
            </a:fld>
            <a:endParaRPr lang="tr-TR"/>
          </a:p>
        </p:txBody>
      </p:sp>
    </p:spTree>
    <p:extLst>
      <p:ext uri="{BB962C8B-B14F-4D97-AF65-F5344CB8AC3E}">
        <p14:creationId xmlns:p14="http://schemas.microsoft.com/office/powerpoint/2010/main" val="7566140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C619951-6FE7-4926-A0ED-7137970EE02C}"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E58C27-6EFD-4C41-B10E-A15157901E9C}" type="slidenum">
              <a:rPr lang="tr-TR" smtClean="0"/>
              <a:t>‹#›</a:t>
            </a:fld>
            <a:endParaRPr lang="tr-TR"/>
          </a:p>
        </p:txBody>
      </p:sp>
    </p:spTree>
    <p:extLst>
      <p:ext uri="{BB962C8B-B14F-4D97-AF65-F5344CB8AC3E}">
        <p14:creationId xmlns:p14="http://schemas.microsoft.com/office/powerpoint/2010/main" val="3066780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C619951-6FE7-4926-A0ED-7137970EE02C}" type="datetimeFigureOut">
              <a:rPr lang="tr-TR" smtClean="0"/>
              <a:t>31.01.2018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AE58C27-6EFD-4C41-B10E-A15157901E9C}" type="slidenum">
              <a:rPr lang="tr-TR" smtClean="0"/>
              <a:t>‹#›</a:t>
            </a:fld>
            <a:endParaRPr lang="tr-TR"/>
          </a:p>
        </p:txBody>
      </p:sp>
    </p:spTree>
    <p:extLst>
      <p:ext uri="{BB962C8B-B14F-4D97-AF65-F5344CB8AC3E}">
        <p14:creationId xmlns:p14="http://schemas.microsoft.com/office/powerpoint/2010/main" val="114800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C619951-6FE7-4926-A0ED-7137970EE02C}" type="datetimeFigureOut">
              <a:rPr lang="tr-TR" smtClean="0"/>
              <a:t>31.01.2018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AE58C27-6EFD-4C41-B10E-A15157901E9C}" type="slidenum">
              <a:rPr lang="tr-TR" smtClean="0"/>
              <a:t>‹#›</a:t>
            </a:fld>
            <a:endParaRPr lang="tr-TR"/>
          </a:p>
        </p:txBody>
      </p:sp>
    </p:spTree>
    <p:extLst>
      <p:ext uri="{BB962C8B-B14F-4D97-AF65-F5344CB8AC3E}">
        <p14:creationId xmlns:p14="http://schemas.microsoft.com/office/powerpoint/2010/main" val="506051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C619951-6FE7-4926-A0ED-7137970EE02C}" type="datetimeFigureOut">
              <a:rPr lang="tr-TR" smtClean="0"/>
              <a:t>31.01.2018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AE58C27-6EFD-4C41-B10E-A15157901E9C}" type="slidenum">
              <a:rPr lang="tr-TR" smtClean="0"/>
              <a:t>‹#›</a:t>
            </a:fld>
            <a:endParaRPr lang="tr-TR"/>
          </a:p>
        </p:txBody>
      </p:sp>
    </p:spTree>
    <p:extLst>
      <p:ext uri="{BB962C8B-B14F-4D97-AF65-F5344CB8AC3E}">
        <p14:creationId xmlns:p14="http://schemas.microsoft.com/office/powerpoint/2010/main" val="3628663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C619951-6FE7-4926-A0ED-7137970EE02C}"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E58C27-6EFD-4C41-B10E-A15157901E9C}" type="slidenum">
              <a:rPr lang="tr-TR" smtClean="0"/>
              <a:t>‹#›</a:t>
            </a:fld>
            <a:endParaRPr lang="tr-TR"/>
          </a:p>
        </p:txBody>
      </p:sp>
    </p:spTree>
    <p:extLst>
      <p:ext uri="{BB962C8B-B14F-4D97-AF65-F5344CB8AC3E}">
        <p14:creationId xmlns:p14="http://schemas.microsoft.com/office/powerpoint/2010/main" val="2994806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C619951-6FE7-4926-A0ED-7137970EE02C}" type="datetimeFigureOut">
              <a:rPr lang="tr-TR" smtClean="0"/>
              <a:t>31.01.2018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AE58C27-6EFD-4C41-B10E-A15157901E9C}" type="slidenum">
              <a:rPr lang="tr-TR" smtClean="0"/>
              <a:t>‹#›</a:t>
            </a:fld>
            <a:endParaRPr lang="tr-TR"/>
          </a:p>
        </p:txBody>
      </p:sp>
    </p:spTree>
    <p:extLst>
      <p:ext uri="{BB962C8B-B14F-4D97-AF65-F5344CB8AC3E}">
        <p14:creationId xmlns:p14="http://schemas.microsoft.com/office/powerpoint/2010/main" val="2751091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C619951-6FE7-4926-A0ED-7137970EE02C}" type="datetimeFigureOut">
              <a:rPr lang="tr-TR" smtClean="0"/>
              <a:t>31.01.2018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E58C27-6EFD-4C41-B10E-A15157901E9C}" type="slidenum">
              <a:rPr lang="tr-TR" smtClean="0"/>
              <a:t>‹#›</a:t>
            </a:fld>
            <a:endParaRPr lang="tr-TR"/>
          </a:p>
        </p:txBody>
      </p:sp>
    </p:spTree>
    <p:extLst>
      <p:ext uri="{BB962C8B-B14F-4D97-AF65-F5344CB8AC3E}">
        <p14:creationId xmlns:p14="http://schemas.microsoft.com/office/powerpoint/2010/main" val="664488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err="1" smtClean="0"/>
              <a:t>Hadrianapolis</a:t>
            </a:r>
            <a:r>
              <a:rPr lang="tr-TR" dirty="0" smtClean="0"/>
              <a:t> Savaşı ve Roma Ordu sisteminin çöküşü</a:t>
            </a:r>
            <a:endParaRPr lang="tr-TR" dirty="0"/>
          </a:p>
        </p:txBody>
      </p:sp>
      <p:sp>
        <p:nvSpPr>
          <p:cNvPr id="3" name="Alt Başlık 2"/>
          <p:cNvSpPr>
            <a:spLocks noGrp="1"/>
          </p:cNvSpPr>
          <p:nvPr>
            <p:ph type="subTitle" idx="1"/>
          </p:nvPr>
        </p:nvSpPr>
        <p:spPr/>
        <p:txBody>
          <a:bodyPr/>
          <a:lstStyle/>
          <a:p>
            <a:r>
              <a:rPr lang="tr-TR" dirty="0" smtClean="0"/>
              <a:t>Yrd. Doç. Dr. Mert KOZAN</a:t>
            </a:r>
            <a:endParaRPr lang="tr-TR" dirty="0"/>
          </a:p>
        </p:txBody>
      </p:sp>
    </p:spTree>
    <p:extLst>
      <p:ext uri="{BB962C8B-B14F-4D97-AF65-F5344CB8AC3E}">
        <p14:creationId xmlns:p14="http://schemas.microsoft.com/office/powerpoint/2010/main" val="802805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Artık herhangi bir direnme ümidi kalmayan </a:t>
            </a:r>
            <a:r>
              <a:rPr lang="tr-TR" dirty="0" err="1"/>
              <a:t>Athanarik</a:t>
            </a:r>
            <a:r>
              <a:rPr lang="tr-TR" dirty="0"/>
              <a:t> yakınındaki birkaç </a:t>
            </a:r>
            <a:r>
              <a:rPr lang="tr-TR" dirty="0" err="1"/>
              <a:t>yüzbin</a:t>
            </a:r>
            <a:r>
              <a:rPr lang="tr-TR" dirty="0"/>
              <a:t> </a:t>
            </a:r>
            <a:r>
              <a:rPr lang="tr-TR" dirty="0" err="1"/>
              <a:t>kişiyide</a:t>
            </a:r>
            <a:r>
              <a:rPr lang="tr-TR" dirty="0"/>
              <a:t> alıp Romalı yazarların </a:t>
            </a:r>
            <a:r>
              <a:rPr lang="tr-TR" dirty="0" err="1"/>
              <a:t>Caucalanda</a:t>
            </a:r>
            <a:r>
              <a:rPr lang="tr-TR" dirty="0"/>
              <a:t> diye tabir ettikleri yani </a:t>
            </a:r>
            <a:r>
              <a:rPr lang="tr-TR" dirty="0" err="1"/>
              <a:t>Got</a:t>
            </a:r>
            <a:r>
              <a:rPr lang="tr-TR" dirty="0"/>
              <a:t> dilinde </a:t>
            </a:r>
            <a:r>
              <a:rPr lang="tr-TR" dirty="0" err="1"/>
              <a:t>Hauhaland</a:t>
            </a:r>
            <a:r>
              <a:rPr lang="tr-TR" dirty="0"/>
              <a:t> eski İngilizcede </a:t>
            </a:r>
            <a:r>
              <a:rPr lang="tr-TR" dirty="0" err="1"/>
              <a:t>Highland</a:t>
            </a:r>
            <a:r>
              <a:rPr lang="tr-TR" dirty="0"/>
              <a:t> olarak anılan bölgeye gelmişlerdir. Henry </a:t>
            </a:r>
            <a:r>
              <a:rPr lang="tr-TR" dirty="0" err="1"/>
              <a:t>Bradley</a:t>
            </a:r>
            <a:r>
              <a:rPr lang="tr-TR" dirty="0"/>
              <a:t> ve </a:t>
            </a:r>
            <a:r>
              <a:rPr lang="tr-TR" dirty="0" err="1"/>
              <a:t>Herwig</a:t>
            </a:r>
            <a:r>
              <a:rPr lang="tr-TR" dirty="0"/>
              <a:t> </a:t>
            </a:r>
            <a:r>
              <a:rPr lang="tr-TR" dirty="0" err="1"/>
              <a:t>Wolfram</a:t>
            </a:r>
            <a:r>
              <a:rPr lang="tr-TR" dirty="0"/>
              <a:t> bu bölgenin bugünkü Romanya’nın </a:t>
            </a:r>
            <a:r>
              <a:rPr lang="tr-TR" dirty="0" err="1"/>
              <a:t>Transilvanya</a:t>
            </a:r>
            <a:r>
              <a:rPr lang="tr-TR" dirty="0"/>
              <a:t> bölgesi olduğunu dile getirmektedirler. Bizde bu görüşe katılıyoruz. </a:t>
            </a:r>
            <a:r>
              <a:rPr lang="tr-TR" dirty="0" err="1"/>
              <a:t>Transilvanya</a:t>
            </a:r>
            <a:r>
              <a:rPr lang="tr-TR" dirty="0"/>
              <a:t> bölgesinin savaşın geçtiği bölgeye olan yakınlığı ve gerçekten de yüksek dağlardan oluşmasından dolayı bu görüş son derece mantıklıdır. Çaresiz kalan </a:t>
            </a:r>
            <a:r>
              <a:rPr lang="tr-TR" dirty="0" err="1"/>
              <a:t>Frithigern</a:t>
            </a:r>
            <a:r>
              <a:rPr lang="tr-TR" dirty="0"/>
              <a:t> ve </a:t>
            </a:r>
            <a:r>
              <a:rPr lang="tr-TR" dirty="0" err="1"/>
              <a:t>Alaviv</a:t>
            </a:r>
            <a:r>
              <a:rPr lang="tr-TR" dirty="0"/>
              <a:t> ise hemen İmparator Valens’e elçiler göndererek Tuna Nehri’ni geçip Roma topraklarına sığınmak </a:t>
            </a:r>
            <a:r>
              <a:rPr lang="tr-TR" dirty="0" smtClean="0"/>
              <a:t>istemişlerdir.</a:t>
            </a:r>
            <a:endParaRPr lang="tr-TR" dirty="0"/>
          </a:p>
        </p:txBody>
      </p:sp>
    </p:spTree>
    <p:extLst>
      <p:ext uri="{BB962C8B-B14F-4D97-AF65-F5344CB8AC3E}">
        <p14:creationId xmlns:p14="http://schemas.microsoft.com/office/powerpoint/2010/main" val="41606195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İmparator muhtemelen bu sıralarda Antakya’daydı. Çünkü Perslerle karşı gerçekleştirilen seferin başında kendisi </a:t>
            </a:r>
            <a:r>
              <a:rPr lang="tr-TR" dirty="0" smtClean="0"/>
              <a:t>vardı.</a:t>
            </a:r>
          </a:p>
          <a:p>
            <a:r>
              <a:rPr lang="tr-TR" dirty="0"/>
              <a:t>Gotlardan gelen bu sığınma talebini danışmanlarıyla birlikte değerlendiren Valens belki de tarihte vereceği ve İmparatorluğu adeta mahvolmanın eşiğine getirecek olan kararı </a:t>
            </a:r>
            <a:r>
              <a:rPr lang="tr-TR" dirty="0" smtClean="0"/>
              <a:t>verecekti.</a:t>
            </a:r>
          </a:p>
          <a:p>
            <a:r>
              <a:rPr lang="tr-TR" dirty="0"/>
              <a:t>Yapılan anlaşma neticesinde Gotlar Roma’nın hizmetine girecekler yerleştikleri bölgede emirleri direk olarak Roma Valisinden alacaklardı. Roma üstüne düşeni yaptı Gotları Tuna Nehri’nin karşısına getirmek maksadıyla kâfi sayıda sal getirildi. Böylelikle büyük göç başlamış oldu. Böylelikle göç sabahın ilk ışığından gecenin zifiri karanlığına kadara sürecek bir şekilde başlamış oldu</a:t>
            </a:r>
          </a:p>
        </p:txBody>
      </p:sp>
    </p:spTree>
    <p:extLst>
      <p:ext uri="{BB962C8B-B14F-4D97-AF65-F5344CB8AC3E}">
        <p14:creationId xmlns:p14="http://schemas.microsoft.com/office/powerpoint/2010/main" val="3761175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Ancak Gotların pek çoğu büyük bir hevesle sallara doğru hücum edip biran önce karşıya geçmek için çabalıyorlardı. Bunun neticesinde son derece fazla sayıda olan Gotlar salların kapasitesinin çok üstünde sallara bindikleri için pek çoğu geniş nehir yatağını geçemedi ve salları </a:t>
            </a:r>
            <a:r>
              <a:rPr lang="tr-TR" dirty="0" smtClean="0"/>
              <a:t>battı. </a:t>
            </a:r>
            <a:r>
              <a:rPr lang="tr-TR" dirty="0"/>
              <a:t>Pek çok </a:t>
            </a:r>
            <a:r>
              <a:rPr lang="tr-TR" dirty="0" err="1"/>
              <a:t>Got</a:t>
            </a:r>
            <a:r>
              <a:rPr lang="tr-TR" dirty="0"/>
              <a:t> bu şekilde hayatını </a:t>
            </a:r>
            <a:r>
              <a:rPr lang="tr-TR" dirty="0" smtClean="0"/>
              <a:t>kaybetti.</a:t>
            </a:r>
          </a:p>
          <a:p>
            <a:r>
              <a:rPr lang="tr-TR" dirty="0"/>
              <a:t>Ancak belki de nehri geçip karşı kıyıya ulaşan Gotları çok daha zorlu şartlar bekliyordu. Roma askerleri tarafından ailelerinden alınan çocuklar İmparatorluğun dört bir yanına köle olarak gönderiliyorlardı. Böylelikle Roma’ya müteşekkir olan Gotların durumu hızla değişti ve Roma’ya büyük bir öfke dalgası hâkim oldu</a:t>
            </a:r>
          </a:p>
        </p:txBody>
      </p:sp>
    </p:spTree>
    <p:extLst>
      <p:ext uri="{BB962C8B-B14F-4D97-AF65-F5344CB8AC3E}">
        <p14:creationId xmlns:p14="http://schemas.microsoft.com/office/powerpoint/2010/main" val="4211481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Valens esasına baktığımızda kendisini güvene almıştı. Gotlar karşı kıyıya geçerken bütün silahlarını Romalı askerlere teslim etmişti. Dolayısıyla Valens herhangi çıkacak bir ayaklanmada dahi Gotların kendisine zarar verebileceğini ummuyordu. Ancak Gotlar yaptıkları pek çok yağma akını sebebiyle oldukça zengindi. Romalı askerlere cüzi miktarda rüşvet vermek suretiyle silahları </a:t>
            </a:r>
            <a:r>
              <a:rPr lang="tr-TR" dirty="0" smtClean="0"/>
              <a:t>edinebiliyorlardı.</a:t>
            </a:r>
          </a:p>
          <a:p>
            <a:r>
              <a:rPr lang="tr-TR" dirty="0"/>
              <a:t>Valens bunu duyunca dehşete düştü. Hemen Gotları kabileler halinde bölüp parçalayarak İmparatorluğun farklı köşelerine göndermeyi düşündü; ancak başaramadı çünkü Gotlar hem sayıca son derece fazla hem de silahlanmış bir topluluktu. Bu esnada Hun zulmünden kaçan bir grup </a:t>
            </a:r>
            <a:r>
              <a:rPr lang="tr-TR" dirty="0" err="1"/>
              <a:t>Ostrogot’un</a:t>
            </a:r>
            <a:r>
              <a:rPr lang="tr-TR" dirty="0"/>
              <a:t> da sığınma istediğini duydu</a:t>
            </a:r>
          </a:p>
        </p:txBody>
      </p:sp>
    </p:spTree>
    <p:extLst>
      <p:ext uri="{BB962C8B-B14F-4D97-AF65-F5344CB8AC3E}">
        <p14:creationId xmlns:p14="http://schemas.microsoft.com/office/powerpoint/2010/main" val="34921742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Buna izin vermedi ancak </a:t>
            </a:r>
            <a:r>
              <a:rPr lang="tr-TR" dirty="0" err="1"/>
              <a:t>Saphrax</a:t>
            </a:r>
            <a:r>
              <a:rPr lang="tr-TR" dirty="0"/>
              <a:t> önderliğinde </a:t>
            </a:r>
            <a:r>
              <a:rPr lang="tr-TR" dirty="0" err="1"/>
              <a:t>Ostrogotlar</a:t>
            </a:r>
            <a:r>
              <a:rPr lang="tr-TR" dirty="0"/>
              <a:t> Tuna’yı çok iyi tetkik ettiler ve nehrin azgın olmadığı ve savunmanın da zayıf olduğu bir noktayı seçtikten sonra buraya taarruz edip Roma topraklarına girmeyi </a:t>
            </a:r>
            <a:r>
              <a:rPr lang="tr-TR" dirty="0" smtClean="0"/>
              <a:t>başardılar.</a:t>
            </a:r>
          </a:p>
          <a:p>
            <a:r>
              <a:rPr lang="tr-TR" dirty="0"/>
              <a:t>Böylelikle ilerde </a:t>
            </a:r>
            <a:r>
              <a:rPr lang="tr-TR" dirty="0" err="1"/>
              <a:t>Frithigern’e</a:t>
            </a:r>
            <a:r>
              <a:rPr lang="tr-TR" dirty="0"/>
              <a:t> ve soydaşlarına da yardım edecek olan önemli miktarda </a:t>
            </a:r>
            <a:r>
              <a:rPr lang="tr-TR" dirty="0" err="1"/>
              <a:t>Got</a:t>
            </a:r>
            <a:r>
              <a:rPr lang="tr-TR" dirty="0"/>
              <a:t> grubu Roma topraklarına </a:t>
            </a:r>
            <a:r>
              <a:rPr lang="tr-TR" dirty="0" smtClean="0"/>
              <a:t>girmişti.</a:t>
            </a:r>
          </a:p>
          <a:p>
            <a:r>
              <a:rPr lang="tr-TR" dirty="0"/>
              <a:t>Daha önce de belirttiğimiz Gotlar artık çiftçilikle uğraşan küçük ve büyük baş hayvan besleyen bir topluluktu. Ancak yeni yurtlarında bunu yapmaya imkân verecek ölçüde topraklar </a:t>
            </a:r>
            <a:r>
              <a:rPr lang="tr-TR" dirty="0" smtClean="0"/>
              <a:t>bulunmamaktaydı.</a:t>
            </a:r>
          </a:p>
          <a:p>
            <a:r>
              <a:rPr lang="tr-TR" dirty="0"/>
              <a:t>Esasında Valens bu insanların açlık tehdidiyle yüzleşmemesi maksadıyla önemli miktarda erzakı, bölgenin Roma valilerine göndermişti</a:t>
            </a:r>
          </a:p>
        </p:txBody>
      </p:sp>
    </p:spTree>
    <p:extLst>
      <p:ext uri="{BB962C8B-B14F-4D97-AF65-F5344CB8AC3E}">
        <p14:creationId xmlns:p14="http://schemas.microsoft.com/office/powerpoint/2010/main" val="20505437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Trakya valileri </a:t>
            </a:r>
            <a:r>
              <a:rPr lang="tr-TR" dirty="0" err="1"/>
              <a:t>Lupicinus</a:t>
            </a:r>
            <a:r>
              <a:rPr lang="tr-TR" dirty="0"/>
              <a:t> ve </a:t>
            </a:r>
            <a:r>
              <a:rPr lang="tr-TR" dirty="0" err="1"/>
              <a:t>Maximus</a:t>
            </a:r>
            <a:r>
              <a:rPr lang="tr-TR" dirty="0"/>
              <a:t> aç gözlü insanlar olmalarının yanı sıra son derece kötü yöneticilerdi. Kendilerine gelen bu erzakları stoklayan iki vali bunları çok yüksek fiyatlarla Gotlara </a:t>
            </a:r>
            <a:r>
              <a:rPr lang="tr-TR" dirty="0" smtClean="0"/>
              <a:t>satıyordu.</a:t>
            </a:r>
          </a:p>
          <a:p>
            <a:r>
              <a:rPr lang="tr-TR" dirty="0"/>
              <a:t>Gotların durumu son derece kötüydü. Açlık ve umutsuzluk Gotlarda hâkim olan genel havaydı. Pek çoğu bir köle karşılığında bir somun ekmek ve 10 gümüş pound karşılığında genellikle bir köpek </a:t>
            </a:r>
            <a:r>
              <a:rPr lang="tr-TR" dirty="0" smtClean="0"/>
              <a:t>alıyordu.</a:t>
            </a:r>
          </a:p>
          <a:p>
            <a:r>
              <a:rPr lang="tr-TR" dirty="0"/>
              <a:t>Pek çokları da çocuklarını bir köpek karşılığında Romalılarla </a:t>
            </a:r>
            <a:r>
              <a:rPr lang="tr-TR" dirty="0" smtClean="0"/>
              <a:t>değişiyordu.</a:t>
            </a:r>
          </a:p>
          <a:p>
            <a:r>
              <a:rPr lang="tr-TR" dirty="0"/>
              <a:t>Buradaki temel dürtü hem hayatta kalmak olabilir hem de çocuklarının açlıktan ölmesini görmek yerine onları köle olarak vermenin daha iyi bir seçenek olacağını düşünmüş olmalarıdır</a:t>
            </a:r>
          </a:p>
        </p:txBody>
      </p:sp>
    </p:spTree>
    <p:extLst>
      <p:ext uri="{BB962C8B-B14F-4D97-AF65-F5344CB8AC3E}">
        <p14:creationId xmlns:p14="http://schemas.microsoft.com/office/powerpoint/2010/main" val="345341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a:t>Kuşkusuz </a:t>
            </a:r>
            <a:r>
              <a:rPr lang="tr-TR" dirty="0" err="1"/>
              <a:t>Frithigern</a:t>
            </a:r>
            <a:r>
              <a:rPr lang="tr-TR" dirty="0"/>
              <a:t> Romalılarla herhangi bir çatışmaya girmekten </a:t>
            </a:r>
            <a:r>
              <a:rPr lang="tr-TR" dirty="0" smtClean="0"/>
              <a:t>kaçınıyordu.</a:t>
            </a:r>
          </a:p>
          <a:p>
            <a:r>
              <a:rPr lang="tr-TR" dirty="0"/>
              <a:t>Çoğunlukla Roma’nın emirlerini uygulamaya </a:t>
            </a:r>
            <a:r>
              <a:rPr lang="tr-TR" dirty="0" smtClean="0"/>
              <a:t>çalışıyordu.</a:t>
            </a:r>
          </a:p>
          <a:p>
            <a:r>
              <a:rPr lang="tr-TR" dirty="0"/>
              <a:t>Bundaki temel neden İmparatorluğun pek çok farklı köşesine dağılmış olan küçük yaştaki genç kız ve erkeklerden oluşan Gotlardı. Bunlara bir zarar gelmemesi için Roma ile iyi geçinmek gerekmekteydi. Halkının tüm isyan isteğine rağmen </a:t>
            </a:r>
            <a:r>
              <a:rPr lang="tr-TR" dirty="0" err="1"/>
              <a:t>Frithigern</a:t>
            </a:r>
            <a:r>
              <a:rPr lang="tr-TR" dirty="0"/>
              <a:t> takipçilerini hep sükûnete davet ediyor ve biraz daha sabretmek gerektiğini </a:t>
            </a:r>
            <a:r>
              <a:rPr lang="tr-TR" dirty="0" smtClean="0"/>
              <a:t>söylüyordu.</a:t>
            </a:r>
          </a:p>
          <a:p>
            <a:r>
              <a:rPr lang="tr-TR" dirty="0" err="1"/>
              <a:t>Lupiciunus</a:t>
            </a:r>
            <a:r>
              <a:rPr lang="tr-TR" dirty="0"/>
              <a:t>, </a:t>
            </a:r>
            <a:r>
              <a:rPr lang="tr-TR" dirty="0" err="1"/>
              <a:t>Frithigern</a:t>
            </a:r>
            <a:r>
              <a:rPr lang="tr-TR" dirty="0"/>
              <a:t> ve </a:t>
            </a:r>
            <a:r>
              <a:rPr lang="tr-TR" dirty="0" err="1"/>
              <a:t>Alaviv</a:t>
            </a:r>
            <a:r>
              <a:rPr lang="tr-TR" dirty="0"/>
              <a:t> başta olmak üzere </a:t>
            </a:r>
            <a:r>
              <a:rPr lang="tr-TR" dirty="0" err="1"/>
              <a:t>Got</a:t>
            </a:r>
            <a:r>
              <a:rPr lang="tr-TR" dirty="0"/>
              <a:t> şeflerini </a:t>
            </a:r>
            <a:r>
              <a:rPr lang="tr-TR" dirty="0" err="1"/>
              <a:t>Marcianopolis</a:t>
            </a:r>
            <a:r>
              <a:rPr lang="tr-TR" dirty="0"/>
              <a:t> kentinde bir yemeğe davet etti. Bu sırada </a:t>
            </a:r>
            <a:r>
              <a:rPr lang="tr-TR" dirty="0" err="1"/>
              <a:t>Frithigern</a:t>
            </a:r>
            <a:r>
              <a:rPr lang="tr-TR" dirty="0"/>
              <a:t> ve takipçileri </a:t>
            </a:r>
            <a:r>
              <a:rPr lang="tr-TR" dirty="0" err="1"/>
              <a:t>Marcianopolis</a:t>
            </a:r>
            <a:r>
              <a:rPr lang="tr-TR" dirty="0"/>
              <a:t> kentinin dış surlarında kamp kurmuşlardı. </a:t>
            </a:r>
            <a:r>
              <a:rPr lang="tr-TR" dirty="0" err="1"/>
              <a:t>Frithigern</a:t>
            </a:r>
            <a:r>
              <a:rPr lang="tr-TR" dirty="0"/>
              <a:t>, </a:t>
            </a:r>
            <a:r>
              <a:rPr lang="tr-TR" dirty="0" err="1"/>
              <a:t>Alaviv</a:t>
            </a:r>
            <a:r>
              <a:rPr lang="tr-TR" dirty="0"/>
              <a:t> ve önemli </a:t>
            </a:r>
            <a:r>
              <a:rPr lang="tr-TR" dirty="0" err="1"/>
              <a:t>Got</a:t>
            </a:r>
            <a:r>
              <a:rPr lang="tr-TR" dirty="0"/>
              <a:t> şeflere davet için şehre gittiler</a:t>
            </a:r>
          </a:p>
        </p:txBody>
      </p:sp>
    </p:spTree>
    <p:extLst>
      <p:ext uri="{BB962C8B-B14F-4D97-AF65-F5344CB8AC3E}">
        <p14:creationId xmlns:p14="http://schemas.microsoft.com/office/powerpoint/2010/main" val="11045323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a:t>Kendileri ziyafet esnasında iken koruma birlikleri ise muhtemelen açlığın da verdiği baskıyla şehirde satılan yiyeceklerden satın almak </a:t>
            </a:r>
            <a:r>
              <a:rPr lang="tr-TR" dirty="0" smtClean="0"/>
              <a:t>istediler.</a:t>
            </a:r>
          </a:p>
          <a:p>
            <a:r>
              <a:rPr lang="tr-TR" dirty="0"/>
              <a:t>Ancak </a:t>
            </a:r>
            <a:r>
              <a:rPr lang="tr-TR" dirty="0" err="1"/>
              <a:t>Lupiciunus’un</a:t>
            </a:r>
            <a:r>
              <a:rPr lang="tr-TR" dirty="0"/>
              <a:t> emri kesindi. Gotlara hiçbir şekilde yiyecek satılmayacaktı. Çıkan tartışmalar yüzünden şehirdeki Romalı koruma birlikleriyle Gotlar arasında kısa süreli bir çatışma </a:t>
            </a:r>
            <a:r>
              <a:rPr lang="tr-TR" dirty="0" smtClean="0"/>
              <a:t>yaşandı.</a:t>
            </a:r>
          </a:p>
          <a:p>
            <a:r>
              <a:rPr lang="tr-TR" dirty="0" err="1"/>
              <a:t>Frithigern</a:t>
            </a:r>
            <a:r>
              <a:rPr lang="tr-TR" dirty="0"/>
              <a:t> soydaşlarının feryatlarını duyduğunda olaylar çoktan çığırından çıkmıştı. Karışıklık esnasında bir kısım üst düzey </a:t>
            </a:r>
            <a:r>
              <a:rPr lang="tr-TR" dirty="0" err="1"/>
              <a:t>Got</a:t>
            </a:r>
            <a:r>
              <a:rPr lang="tr-TR" dirty="0"/>
              <a:t> ve onlara eşlik eden koruma birliğindeki </a:t>
            </a:r>
            <a:r>
              <a:rPr lang="tr-TR" dirty="0" err="1"/>
              <a:t>Got</a:t>
            </a:r>
            <a:r>
              <a:rPr lang="tr-TR" dirty="0"/>
              <a:t> askerleri öldürüldüler. </a:t>
            </a:r>
            <a:r>
              <a:rPr lang="tr-TR" dirty="0" err="1"/>
              <a:t>Frithigern</a:t>
            </a:r>
            <a:r>
              <a:rPr lang="tr-TR" dirty="0"/>
              <a:t> ve bazı </a:t>
            </a:r>
            <a:r>
              <a:rPr lang="tr-TR" dirty="0" err="1"/>
              <a:t>Got</a:t>
            </a:r>
            <a:r>
              <a:rPr lang="tr-TR" dirty="0"/>
              <a:t> şefleri şehirden kaçıp ana kampa ulaşmayı başardılar. Bu tarihten sonra kaynaklarda </a:t>
            </a:r>
            <a:r>
              <a:rPr lang="tr-TR" dirty="0" err="1"/>
              <a:t>Alaviv</a:t>
            </a:r>
            <a:r>
              <a:rPr lang="tr-TR" dirty="0"/>
              <a:t> ismine </a:t>
            </a:r>
            <a:r>
              <a:rPr lang="tr-TR" dirty="0" smtClean="0"/>
              <a:t>rastlamamaktayız.</a:t>
            </a:r>
          </a:p>
          <a:p>
            <a:r>
              <a:rPr lang="tr-TR" dirty="0"/>
              <a:t>Muhtemeldir ki </a:t>
            </a:r>
            <a:r>
              <a:rPr lang="tr-TR" dirty="0" err="1"/>
              <a:t>Alaviv</a:t>
            </a:r>
            <a:r>
              <a:rPr lang="tr-TR" dirty="0"/>
              <a:t> bu kargaşa esnasında hayatını kaybetmiştir. </a:t>
            </a:r>
            <a:r>
              <a:rPr lang="tr-TR" dirty="0" err="1"/>
              <a:t>Frithigern</a:t>
            </a:r>
            <a:r>
              <a:rPr lang="tr-TR" dirty="0"/>
              <a:t> kampa </a:t>
            </a:r>
            <a:r>
              <a:rPr lang="tr-TR" dirty="0" err="1"/>
              <a:t>ulaştıp</a:t>
            </a:r>
            <a:r>
              <a:rPr lang="tr-TR" dirty="0"/>
              <a:t> diğer olanları da soydaşlarından dinledikten sonra “Savaşta ölmeyi açlıktan ölmeye tercih ederim” demiş ve hemen ordusunu toplayarak harekete geçmiştir</a:t>
            </a:r>
          </a:p>
        </p:txBody>
      </p:sp>
    </p:spTree>
    <p:extLst>
      <p:ext uri="{BB962C8B-B14F-4D97-AF65-F5344CB8AC3E}">
        <p14:creationId xmlns:p14="http://schemas.microsoft.com/office/powerpoint/2010/main" val="19239064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Çok kısa bir süre sonra Gotların savaş trompetleri </a:t>
            </a:r>
            <a:r>
              <a:rPr lang="tr-TR" dirty="0" err="1"/>
              <a:t>Marcianapolis’in</a:t>
            </a:r>
            <a:r>
              <a:rPr lang="tr-TR" dirty="0"/>
              <a:t> içinde duyulmaya başlanmıştır. </a:t>
            </a:r>
            <a:r>
              <a:rPr lang="tr-TR" dirty="0" err="1"/>
              <a:t>Marcianapolis’teki</a:t>
            </a:r>
            <a:r>
              <a:rPr lang="tr-TR" dirty="0"/>
              <a:t> Roma garnizonu hemen savaş düzeni almıştır. Şehrin hemen dışında yapılan savaş Romalılar için korkunç neticelenmiştir. Roma garnizonu neredeyse tamamıyla yok edilirken henüz savaş neticelenmeden </a:t>
            </a:r>
            <a:r>
              <a:rPr lang="tr-TR" dirty="0" err="1"/>
              <a:t>Lupiciunus</a:t>
            </a:r>
            <a:r>
              <a:rPr lang="tr-TR" dirty="0"/>
              <a:t> hayatını güçlükle </a:t>
            </a:r>
            <a:r>
              <a:rPr lang="tr-TR" dirty="0" smtClean="0"/>
              <a:t>kurtarabilmiştir.</a:t>
            </a:r>
          </a:p>
          <a:p>
            <a:r>
              <a:rPr lang="tr-TR" dirty="0"/>
              <a:t>Böylelikle Trakya’nın diğer bölgeleri </a:t>
            </a:r>
            <a:r>
              <a:rPr lang="tr-TR" dirty="0" err="1"/>
              <a:t>Got</a:t>
            </a:r>
            <a:r>
              <a:rPr lang="tr-TR" dirty="0"/>
              <a:t> yağma akınlarına açılmıştır. Roma ordusunda para ile tutulan </a:t>
            </a:r>
            <a:r>
              <a:rPr lang="tr-TR" dirty="0" err="1"/>
              <a:t>Got</a:t>
            </a:r>
            <a:r>
              <a:rPr lang="tr-TR" dirty="0"/>
              <a:t> askerleri </a:t>
            </a:r>
            <a:r>
              <a:rPr lang="tr-TR" dirty="0" err="1"/>
              <a:t>birbir</a:t>
            </a:r>
            <a:r>
              <a:rPr lang="tr-TR" dirty="0"/>
              <a:t> birliklerini terk etmiş ve soydaşlarının yanına katılmaya başlamışlardır. Yine aynı şekilde Trakya’nın madenlerinde çalışan pek çok kişi Gotlara katılmayı tercih </a:t>
            </a:r>
            <a:r>
              <a:rPr lang="tr-TR" dirty="0" smtClean="0"/>
              <a:t>etmişlerdir.</a:t>
            </a:r>
          </a:p>
          <a:p>
            <a:r>
              <a:rPr lang="tr-TR" dirty="0"/>
              <a:t>Özellikle Trakya altın madenlerinde çalışan pek çok madenci Gotlara katılmıştır. Bunun neticesinde bir anda </a:t>
            </a:r>
            <a:r>
              <a:rPr lang="tr-TR" dirty="0" err="1"/>
              <a:t>Got</a:t>
            </a:r>
            <a:r>
              <a:rPr lang="tr-TR" dirty="0"/>
              <a:t> isyanı adeta bir fitili ateşlemiş ve bunun neticesinde büyüyerek Trakya’nın tamamını kapsayacak şekilde büyük bir ateş yakmıştır</a:t>
            </a:r>
          </a:p>
        </p:txBody>
      </p:sp>
    </p:spTree>
    <p:extLst>
      <p:ext uri="{BB962C8B-B14F-4D97-AF65-F5344CB8AC3E}">
        <p14:creationId xmlns:p14="http://schemas.microsoft.com/office/powerpoint/2010/main" val="534363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a:t>Hadrianapolis</a:t>
            </a:r>
            <a:r>
              <a:rPr lang="tr-TR" dirty="0"/>
              <a:t> Savaşı öncesi genel durumu bakacak olursak artık </a:t>
            </a:r>
            <a:r>
              <a:rPr lang="tr-TR" dirty="0" err="1"/>
              <a:t>Ostrogotlar</a:t>
            </a:r>
            <a:r>
              <a:rPr lang="tr-TR" dirty="0"/>
              <a:t> </a:t>
            </a:r>
            <a:r>
              <a:rPr lang="tr-TR" dirty="0" err="1"/>
              <a:t>tamamiyle</a:t>
            </a:r>
            <a:r>
              <a:rPr lang="tr-TR" dirty="0"/>
              <a:t> Hunların egemenliğini tanımıştı. </a:t>
            </a:r>
            <a:r>
              <a:rPr lang="tr-TR" dirty="0" err="1"/>
              <a:t>Hermanarik’in</a:t>
            </a:r>
            <a:r>
              <a:rPr lang="tr-TR" dirty="0"/>
              <a:t> kurduğu bu büyük </a:t>
            </a:r>
            <a:r>
              <a:rPr lang="tr-TR" dirty="0" err="1"/>
              <a:t>Ostrogot</a:t>
            </a:r>
            <a:r>
              <a:rPr lang="tr-TR" dirty="0"/>
              <a:t> Devleti’nin parçalanması öncelikle </a:t>
            </a:r>
            <a:r>
              <a:rPr lang="tr-TR" dirty="0" smtClean="0"/>
              <a:t>orman</a:t>
            </a:r>
          </a:p>
          <a:p>
            <a:r>
              <a:rPr lang="tr-TR" dirty="0"/>
              <a:t>Bu dönemde </a:t>
            </a:r>
            <a:r>
              <a:rPr lang="tr-TR" dirty="0" err="1"/>
              <a:t>Vizigotların</a:t>
            </a:r>
            <a:r>
              <a:rPr lang="tr-TR" dirty="0"/>
              <a:t> başında üç tane savaşçı reis dikkat çekmektedir. </a:t>
            </a:r>
            <a:r>
              <a:rPr lang="tr-TR" dirty="0" err="1"/>
              <a:t>Athanarik</a:t>
            </a:r>
            <a:r>
              <a:rPr lang="tr-TR" dirty="0"/>
              <a:t>, </a:t>
            </a:r>
            <a:r>
              <a:rPr lang="tr-TR" dirty="0" err="1"/>
              <a:t>Frithigern</a:t>
            </a:r>
            <a:r>
              <a:rPr lang="tr-TR" dirty="0"/>
              <a:t> ve </a:t>
            </a:r>
            <a:r>
              <a:rPr lang="tr-TR" dirty="0" err="1"/>
              <a:t>Alaviv</a:t>
            </a:r>
            <a:r>
              <a:rPr lang="tr-TR" dirty="0"/>
              <a:t>. Bunlar muhtemelen kendi kabilelerin savaşçı reisleridir. Ancak tarihi kaynaklara göre </a:t>
            </a:r>
            <a:r>
              <a:rPr lang="tr-TR" dirty="0" err="1"/>
              <a:t>Athanarik</a:t>
            </a:r>
            <a:r>
              <a:rPr lang="tr-TR" dirty="0"/>
              <a:t> bunların üst beyi konumundadır. </a:t>
            </a:r>
            <a:r>
              <a:rPr lang="tr-TR" dirty="0" err="1"/>
              <a:t>Frithigern</a:t>
            </a:r>
            <a:r>
              <a:rPr lang="tr-TR" dirty="0"/>
              <a:t> ve </a:t>
            </a:r>
            <a:r>
              <a:rPr lang="tr-TR" dirty="0" err="1"/>
              <a:t>Alaviv</a:t>
            </a:r>
            <a:r>
              <a:rPr lang="tr-TR" dirty="0"/>
              <a:t>, </a:t>
            </a:r>
            <a:r>
              <a:rPr lang="tr-TR" dirty="0" err="1"/>
              <a:t>Athanarik’in</a:t>
            </a:r>
            <a:r>
              <a:rPr lang="tr-TR" dirty="0"/>
              <a:t> gücünü </a:t>
            </a:r>
            <a:r>
              <a:rPr lang="tr-TR" dirty="0" smtClean="0"/>
              <a:t>tanımışlardır</a:t>
            </a:r>
            <a:endParaRPr lang="tr-TR" dirty="0"/>
          </a:p>
        </p:txBody>
      </p:sp>
    </p:spTree>
    <p:extLst>
      <p:ext uri="{BB962C8B-B14F-4D97-AF65-F5344CB8AC3E}">
        <p14:creationId xmlns:p14="http://schemas.microsoft.com/office/powerpoint/2010/main" val="853028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Ancak muhtemelen kabile işlerinde genel bir serbestîye sahiplerdir. </a:t>
            </a:r>
            <a:r>
              <a:rPr lang="tr-TR" dirty="0" err="1"/>
              <a:t>Athanarik’in</a:t>
            </a:r>
            <a:r>
              <a:rPr lang="tr-TR" dirty="0"/>
              <a:t> babası </a:t>
            </a:r>
            <a:r>
              <a:rPr lang="tr-TR" dirty="0" err="1"/>
              <a:t>Rothestes</a:t>
            </a:r>
            <a:r>
              <a:rPr lang="tr-TR" dirty="0"/>
              <a:t> zamanından beri Romalılarla olan ilişkileri son derece iyiydi. Babası </a:t>
            </a:r>
            <a:r>
              <a:rPr lang="tr-TR" dirty="0" err="1"/>
              <a:t>Rothestes</a:t>
            </a:r>
            <a:r>
              <a:rPr lang="tr-TR" dirty="0"/>
              <a:t> döneminde başlayan bu ilişkiler adeta </a:t>
            </a:r>
            <a:r>
              <a:rPr lang="tr-TR" dirty="0" err="1"/>
              <a:t>Athanarik</a:t>
            </a:r>
            <a:r>
              <a:rPr lang="tr-TR" dirty="0"/>
              <a:t> döneminde zirveye ulaşmıştı. Hatta </a:t>
            </a:r>
            <a:r>
              <a:rPr lang="tr-TR" dirty="0" err="1"/>
              <a:t>Constantinopolis</a:t>
            </a:r>
            <a:r>
              <a:rPr lang="tr-TR" dirty="0"/>
              <a:t> kentinde </a:t>
            </a:r>
            <a:r>
              <a:rPr lang="tr-TR" dirty="0" err="1"/>
              <a:t>Rothestes’in</a:t>
            </a:r>
            <a:r>
              <a:rPr lang="tr-TR" dirty="0"/>
              <a:t> bir büstü ya da en azından kendisi adına dikilmiş bir zafer sütunu </a:t>
            </a:r>
            <a:r>
              <a:rPr lang="tr-TR" dirty="0" smtClean="0"/>
              <a:t>vardı</a:t>
            </a:r>
          </a:p>
          <a:p>
            <a:r>
              <a:rPr lang="tr-TR" dirty="0"/>
              <a:t>Esasında bu iyi ilişkiler Büyük </a:t>
            </a:r>
            <a:r>
              <a:rPr lang="tr-TR" dirty="0" err="1"/>
              <a:t>Constantinus</a:t>
            </a:r>
            <a:r>
              <a:rPr lang="tr-TR" dirty="0"/>
              <a:t> döneminden beri süregelmekteydi</a:t>
            </a:r>
          </a:p>
        </p:txBody>
      </p:sp>
    </p:spTree>
    <p:extLst>
      <p:ext uri="{BB962C8B-B14F-4D97-AF65-F5344CB8AC3E}">
        <p14:creationId xmlns:p14="http://schemas.microsoft.com/office/powerpoint/2010/main" val="1295603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Bununla birlikte yıllar geçtikçe durumlar değişmeye başladı. Aslında </a:t>
            </a:r>
            <a:r>
              <a:rPr lang="tr-TR" dirty="0" err="1"/>
              <a:t>Vizigot</a:t>
            </a:r>
            <a:r>
              <a:rPr lang="tr-TR" dirty="0"/>
              <a:t>-Roma ilişkilerinin bozulmasındaki temel sebep </a:t>
            </a:r>
            <a:r>
              <a:rPr lang="tr-TR" dirty="0" err="1"/>
              <a:t>Athanarik’in</a:t>
            </a:r>
            <a:r>
              <a:rPr lang="tr-TR" dirty="0"/>
              <a:t> Valens yerine </a:t>
            </a:r>
            <a:r>
              <a:rPr lang="tr-TR" dirty="0" err="1"/>
              <a:t>Procopius’u</a:t>
            </a:r>
            <a:r>
              <a:rPr lang="tr-TR" dirty="0"/>
              <a:t> desteklemesinden kaynaklanmaktaydı. İmparator </a:t>
            </a:r>
            <a:r>
              <a:rPr lang="tr-TR" dirty="0" err="1"/>
              <a:t>Julian’ın</a:t>
            </a:r>
            <a:r>
              <a:rPr lang="tr-TR" dirty="0"/>
              <a:t> kuzeni olan </a:t>
            </a:r>
            <a:r>
              <a:rPr lang="tr-TR" dirty="0" err="1"/>
              <a:t>Procopius</a:t>
            </a:r>
            <a:r>
              <a:rPr lang="tr-TR" dirty="0"/>
              <a:t> Valens’in İmparatorluğu’nu tanımamış ve ona karşı isyan </a:t>
            </a:r>
            <a:r>
              <a:rPr lang="tr-TR" dirty="0" smtClean="0"/>
              <a:t>etmişti.</a:t>
            </a:r>
          </a:p>
          <a:p>
            <a:r>
              <a:rPr lang="tr-TR" dirty="0" err="1"/>
              <a:t>Athanarik</a:t>
            </a:r>
            <a:r>
              <a:rPr lang="tr-TR" dirty="0"/>
              <a:t> ise bu iki isim arasında </a:t>
            </a:r>
            <a:r>
              <a:rPr lang="tr-TR" dirty="0" err="1"/>
              <a:t>Procopius’u</a:t>
            </a:r>
            <a:r>
              <a:rPr lang="tr-TR" dirty="0"/>
              <a:t> gerçek imparator olarak tanımış ve </a:t>
            </a:r>
            <a:r>
              <a:rPr lang="tr-TR" dirty="0" err="1"/>
              <a:t>Constantinus</a:t>
            </a:r>
            <a:r>
              <a:rPr lang="tr-TR" dirty="0"/>
              <a:t> döneminde yaptıkları anlaşma gereği yaklaşık olarak 30000 kişilik bir kuvveti </a:t>
            </a:r>
            <a:r>
              <a:rPr lang="tr-TR" dirty="0" err="1"/>
              <a:t>Procopius’a</a:t>
            </a:r>
            <a:r>
              <a:rPr lang="tr-TR" dirty="0"/>
              <a:t> yardım olarak göndermişti</a:t>
            </a:r>
          </a:p>
        </p:txBody>
      </p:sp>
    </p:spTree>
    <p:extLst>
      <p:ext uri="{BB962C8B-B14F-4D97-AF65-F5344CB8AC3E}">
        <p14:creationId xmlns:p14="http://schemas.microsoft.com/office/powerpoint/2010/main" val="898470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Bu gönderilen yardım birlikleri Trakya eyaletinin içlerine doğru ilerledi. Kuvvetlerinin başında </a:t>
            </a:r>
            <a:r>
              <a:rPr lang="tr-TR" dirty="0" err="1"/>
              <a:t>Athanarik’in</a:t>
            </a:r>
            <a:r>
              <a:rPr lang="tr-TR" dirty="0"/>
              <a:t> gitmemiş olması dikkat çekmektedir. Bunun temel nedeni ise </a:t>
            </a:r>
            <a:r>
              <a:rPr lang="tr-TR" dirty="0" err="1"/>
              <a:t>Athanarik’in</a:t>
            </a:r>
            <a:r>
              <a:rPr lang="tr-TR" dirty="0"/>
              <a:t> babasının kendisine asla Roma topraklarına ayak basma öğüdünün </a:t>
            </a:r>
            <a:r>
              <a:rPr lang="tr-TR" dirty="0" smtClean="0"/>
              <a:t>olduğudur.</a:t>
            </a:r>
          </a:p>
          <a:p>
            <a:r>
              <a:rPr lang="tr-TR" dirty="0"/>
              <a:t>Ancak gönderilen bu kuvvetler ne </a:t>
            </a:r>
            <a:r>
              <a:rPr lang="tr-TR" dirty="0" err="1"/>
              <a:t>Procopius’un</a:t>
            </a:r>
            <a:r>
              <a:rPr lang="tr-TR" dirty="0"/>
              <a:t> kuvvetlerini görmüşler; ne de </a:t>
            </a:r>
            <a:r>
              <a:rPr lang="tr-TR" dirty="0" err="1"/>
              <a:t>Procopius’un</a:t>
            </a:r>
            <a:r>
              <a:rPr lang="tr-TR" dirty="0"/>
              <a:t> kendisini görmüşlerdir. Çünkü kuvvetler henüz Trakya’nın içlerine ulaşmadan </a:t>
            </a:r>
            <a:r>
              <a:rPr lang="tr-TR" dirty="0" err="1"/>
              <a:t>Procopius</a:t>
            </a:r>
            <a:r>
              <a:rPr lang="tr-TR" dirty="0"/>
              <a:t> hayatını </a:t>
            </a:r>
            <a:r>
              <a:rPr lang="tr-TR" dirty="0" smtClean="0"/>
              <a:t>kaybetmiştir.</a:t>
            </a:r>
          </a:p>
          <a:p>
            <a:r>
              <a:rPr lang="tr-TR" dirty="0"/>
              <a:t>Trakya içlerine desteğe giden ordu ise Valens’in komutanları tarafından son derece güç koşullarda bırakılmıştır. İlkin ordunun ikmal kaynakları kesilmiş ardından da orduya yiyecek sevkiyatı durdurulmuştur. Sevkiyat durunca ordunun durumu son derece kötüleşmiş, Tuna Nehri havalisine de ulaşamayan ordu, Roma ordusu tarafından savaşa girmeden teslime zorlanmıştır. Teslim olan ordunun büyük kısmı köle olarak Roma’nın dört bir yanına gönderildi</a:t>
            </a:r>
          </a:p>
        </p:txBody>
      </p:sp>
    </p:spTree>
    <p:extLst>
      <p:ext uri="{BB962C8B-B14F-4D97-AF65-F5344CB8AC3E}">
        <p14:creationId xmlns:p14="http://schemas.microsoft.com/office/powerpoint/2010/main" val="4151817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Bu üzücü haberi alan </a:t>
            </a:r>
            <a:r>
              <a:rPr lang="tr-TR" dirty="0" err="1"/>
              <a:t>Athanarik</a:t>
            </a:r>
            <a:r>
              <a:rPr lang="tr-TR" dirty="0"/>
              <a:t> hemen bir diplomatik heyet kurarak </a:t>
            </a:r>
            <a:r>
              <a:rPr lang="tr-TR" dirty="0" err="1"/>
              <a:t>Constantinopolis’teki</a:t>
            </a:r>
            <a:r>
              <a:rPr lang="tr-TR" dirty="0"/>
              <a:t> İmparatora </a:t>
            </a:r>
            <a:r>
              <a:rPr lang="tr-TR" dirty="0" smtClean="0"/>
              <a:t>gönderdi.</a:t>
            </a:r>
          </a:p>
          <a:p>
            <a:r>
              <a:rPr lang="tr-TR" dirty="0"/>
              <a:t>Diplomatik ekibin misyonu esasında son derece basitti. Diplomatik misyonun tek niyeti </a:t>
            </a:r>
            <a:r>
              <a:rPr lang="tr-TR" dirty="0" err="1"/>
              <a:t>Athanarik’in</a:t>
            </a:r>
            <a:r>
              <a:rPr lang="tr-TR" dirty="0"/>
              <a:t> yanlış tarafı seçtiğini kabul ettiğini bildirmek ve savaşta esir düşmüş veya yaralanmış Gotların iadesini talep </a:t>
            </a:r>
            <a:r>
              <a:rPr lang="tr-TR" dirty="0" smtClean="0"/>
              <a:t>etmekteydi.</a:t>
            </a:r>
          </a:p>
          <a:p>
            <a:r>
              <a:rPr lang="tr-TR" dirty="0"/>
              <a:t>Ancak Valens bu talepleri reddetti; kardeşi Batı Roma İmparatoru </a:t>
            </a:r>
            <a:r>
              <a:rPr lang="tr-TR" dirty="0" err="1"/>
              <a:t>Valentianus’a</a:t>
            </a:r>
            <a:r>
              <a:rPr lang="tr-TR" dirty="0"/>
              <a:t> mektup yazarak ondan tavsiyeler talep etti. </a:t>
            </a:r>
            <a:r>
              <a:rPr lang="tr-TR" dirty="0" err="1"/>
              <a:t>Valentianus’ın</a:t>
            </a:r>
            <a:r>
              <a:rPr lang="tr-TR" dirty="0"/>
              <a:t> tavsiyesi son derece basitti; </a:t>
            </a:r>
            <a:r>
              <a:rPr lang="tr-TR" dirty="0" err="1"/>
              <a:t>Athanarik</a:t>
            </a:r>
            <a:r>
              <a:rPr lang="tr-TR" dirty="0"/>
              <a:t> ile kendi topraklarında yüzleşmesi gerektiğini bildirdi. Valens kardeşinin tavsiyesine uydu ve Tuna Nehri hududunu geçerek </a:t>
            </a:r>
            <a:r>
              <a:rPr lang="tr-TR" dirty="0" err="1"/>
              <a:t>Athanarik’e</a:t>
            </a:r>
            <a:r>
              <a:rPr lang="tr-TR" dirty="0"/>
              <a:t> kendi topraklarında saldırdı</a:t>
            </a:r>
          </a:p>
        </p:txBody>
      </p:sp>
    </p:spTree>
    <p:extLst>
      <p:ext uri="{BB962C8B-B14F-4D97-AF65-F5344CB8AC3E}">
        <p14:creationId xmlns:p14="http://schemas.microsoft.com/office/powerpoint/2010/main" val="6419326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Bu savaşlar üç sene boyunca devam etti. Valens katıldığı hemen hemen her savaşta Gotlara üstünlük </a:t>
            </a:r>
            <a:r>
              <a:rPr lang="tr-TR" dirty="0" smtClean="0"/>
              <a:t>sağladı.</a:t>
            </a:r>
          </a:p>
          <a:p>
            <a:r>
              <a:rPr lang="tr-TR" dirty="0"/>
              <a:t>Bunun neticesinde </a:t>
            </a:r>
            <a:r>
              <a:rPr lang="tr-TR" dirty="0" err="1"/>
              <a:t>Athanarik</a:t>
            </a:r>
            <a:r>
              <a:rPr lang="tr-TR" dirty="0"/>
              <a:t> bir barış antlaşması istedi. Valens kendisini tüm </a:t>
            </a:r>
            <a:r>
              <a:rPr lang="tr-TR" dirty="0" err="1"/>
              <a:t>Tervingilerin</a:t>
            </a:r>
            <a:r>
              <a:rPr lang="tr-TR" dirty="0"/>
              <a:t> kralı olarak tanıyacak, Gotlar, Roma’nın üstünlüğünü kabul edecek, Roma savaşta olduğu esnada yardım </a:t>
            </a:r>
            <a:r>
              <a:rPr lang="tr-TR" dirty="0" smtClean="0"/>
              <a:t>gönderecekti.</a:t>
            </a:r>
          </a:p>
          <a:p>
            <a:r>
              <a:rPr lang="tr-TR" dirty="0"/>
              <a:t>Ancak muhtemelen Valens rakibine olan büyük saygısından kendisi ile karşılıklı konuşmak ve antlaşmayı bir kez daha tasdik etmek maksadıyla bir buluşma sağlamak istedi. Ancak buluşma gerçekleşmedi. </a:t>
            </a:r>
            <a:r>
              <a:rPr lang="tr-TR" dirty="0" err="1"/>
              <a:t>Athanarik</a:t>
            </a:r>
            <a:r>
              <a:rPr lang="tr-TR" dirty="0"/>
              <a:t> tam Tuna Nehri’nin ortasında bir yerde buluşmayı dilemekteydi</a:t>
            </a:r>
          </a:p>
        </p:txBody>
      </p:sp>
    </p:spTree>
    <p:extLst>
      <p:ext uri="{BB962C8B-B14F-4D97-AF65-F5344CB8AC3E}">
        <p14:creationId xmlns:p14="http://schemas.microsoft.com/office/powerpoint/2010/main" val="107585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a:t>Muhtemelen hala babasının tavsiyesi üzerine Roma topraklarına geçmek için </a:t>
            </a:r>
            <a:r>
              <a:rPr lang="tr-TR" dirty="0" smtClean="0"/>
              <a:t>çekinmekteydi.</a:t>
            </a:r>
          </a:p>
          <a:p>
            <a:r>
              <a:rPr lang="tr-TR" dirty="0"/>
              <a:t>Muhtemelen Valens kendisini güvenmediği hissetmediği için buluşma gerçekleşmedi. Ancak her şeye rağmen antlaşma karşılıklı verilen rehineler sayesinde hayata geçirildi. Antlaşma böylelikle 369 yılında imzalanmış </a:t>
            </a:r>
            <a:r>
              <a:rPr lang="tr-TR" dirty="0" smtClean="0"/>
              <a:t>oldu.</a:t>
            </a:r>
          </a:p>
          <a:p>
            <a:r>
              <a:rPr lang="tr-TR" dirty="0"/>
              <a:t>Bu tarihten </a:t>
            </a:r>
            <a:r>
              <a:rPr lang="tr-TR" dirty="0" err="1"/>
              <a:t>ssonra</a:t>
            </a:r>
            <a:r>
              <a:rPr lang="tr-TR" dirty="0"/>
              <a:t> </a:t>
            </a:r>
            <a:r>
              <a:rPr lang="tr-TR" dirty="0" err="1"/>
              <a:t>Athanarik</a:t>
            </a:r>
            <a:r>
              <a:rPr lang="tr-TR" dirty="0"/>
              <a:t> daha çok ülkesindeki Hıristiyanlarla uğraşmaya ve onlara acı çektirmeye mesai harcadı. Bu arada </a:t>
            </a:r>
            <a:r>
              <a:rPr lang="tr-TR" dirty="0" err="1"/>
              <a:t>Frithigern</a:t>
            </a:r>
            <a:r>
              <a:rPr lang="tr-TR" dirty="0"/>
              <a:t> ile arası bozuldu ve kendisi ile yaptığı savaş neticesinde ülkeyi terk etmek durumunda kaldı ancak </a:t>
            </a:r>
            <a:r>
              <a:rPr lang="tr-TR" dirty="0" err="1"/>
              <a:t>Romalılar’ın</a:t>
            </a:r>
            <a:r>
              <a:rPr lang="tr-TR" dirty="0"/>
              <a:t> sayesinde ülkesine geri döndü ve tekrar kontrolü ele </a:t>
            </a:r>
            <a:r>
              <a:rPr lang="tr-TR" dirty="0" smtClean="0"/>
              <a:t>geçirdi.</a:t>
            </a:r>
            <a:endParaRPr lang="tr-TR" dirty="0"/>
          </a:p>
        </p:txBody>
      </p:sp>
    </p:spTree>
    <p:extLst>
      <p:ext uri="{BB962C8B-B14F-4D97-AF65-F5344CB8AC3E}">
        <p14:creationId xmlns:p14="http://schemas.microsoft.com/office/powerpoint/2010/main" val="3212337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Ancak </a:t>
            </a:r>
            <a:r>
              <a:rPr lang="tr-TR" dirty="0" err="1"/>
              <a:t>Ostrogotları</a:t>
            </a:r>
            <a:r>
              <a:rPr lang="tr-TR" dirty="0"/>
              <a:t> vuran dalga 376 yılına gelindiğinde kardeşlerinin paylaştığı makûs tarihi paylaşmak istemeyen </a:t>
            </a:r>
            <a:r>
              <a:rPr lang="tr-TR" dirty="0" err="1"/>
              <a:t>Vizigotlar</a:t>
            </a:r>
            <a:r>
              <a:rPr lang="tr-TR" dirty="0"/>
              <a:t> kendilerine tüm </a:t>
            </a:r>
            <a:r>
              <a:rPr lang="tr-TR" dirty="0" err="1"/>
              <a:t>Vizigot</a:t>
            </a:r>
            <a:r>
              <a:rPr lang="tr-TR" dirty="0"/>
              <a:t> ordularını yönetecek bir lider seçti bu kişi </a:t>
            </a:r>
            <a:r>
              <a:rPr lang="tr-TR" dirty="0" err="1" smtClean="0"/>
              <a:t>Athanarik’ti</a:t>
            </a:r>
            <a:r>
              <a:rPr lang="tr-TR" dirty="0" smtClean="0"/>
              <a:t>.</a:t>
            </a:r>
          </a:p>
          <a:p>
            <a:r>
              <a:rPr lang="tr-TR" dirty="0"/>
              <a:t>Yurdun dört bir yanından toplanan </a:t>
            </a:r>
            <a:r>
              <a:rPr lang="tr-TR" dirty="0" err="1"/>
              <a:t>Vizigot</a:t>
            </a:r>
            <a:r>
              <a:rPr lang="tr-TR" dirty="0"/>
              <a:t> orduları </a:t>
            </a:r>
            <a:r>
              <a:rPr lang="tr-TR" dirty="0" err="1"/>
              <a:t>Athanarik’in</a:t>
            </a:r>
            <a:r>
              <a:rPr lang="tr-TR" dirty="0"/>
              <a:t> liderliği altında birleşiyor devasa bir ordu oluşturuyorlardı. Bu toplanan ordu </a:t>
            </a:r>
            <a:r>
              <a:rPr lang="tr-TR" dirty="0" err="1"/>
              <a:t>Dinyester</a:t>
            </a:r>
            <a:r>
              <a:rPr lang="tr-TR" dirty="0"/>
              <a:t> Irmağı’nın Batı yakasında konuşlanmıştı eğer Hunlar </a:t>
            </a:r>
            <a:r>
              <a:rPr lang="tr-TR" dirty="0" err="1"/>
              <a:t>Vizigotlarla</a:t>
            </a:r>
            <a:r>
              <a:rPr lang="tr-TR" dirty="0"/>
              <a:t> çatışmak istiyorlarsa bunu ancak nehri geçmek suretiyle yapabileceklerdi. Ancak Hun ordusunun atlı bir bölümü bir gece ay ışığından da faydalanarak atlarını nehirde yüzdürerek </a:t>
            </a:r>
            <a:r>
              <a:rPr lang="tr-TR" dirty="0" err="1"/>
              <a:t>Got</a:t>
            </a:r>
            <a:r>
              <a:rPr lang="tr-TR" dirty="0"/>
              <a:t> kampına baskında </a:t>
            </a:r>
            <a:r>
              <a:rPr lang="tr-TR" dirty="0" smtClean="0"/>
              <a:t>bulunmuştur.</a:t>
            </a:r>
          </a:p>
          <a:p>
            <a:r>
              <a:rPr lang="tr-TR" dirty="0"/>
              <a:t>Bu baskın neticesinde paniğe kapılan Gotlar kaçmaya başlamış </a:t>
            </a:r>
            <a:r>
              <a:rPr lang="tr-TR" dirty="0" err="1"/>
              <a:t>Athanarik’in</a:t>
            </a:r>
            <a:r>
              <a:rPr lang="tr-TR" dirty="0"/>
              <a:t> tüm çabalarına bir direnme noktası oluşturulamamış bunun neticesinde </a:t>
            </a:r>
            <a:r>
              <a:rPr lang="tr-TR" dirty="0" err="1"/>
              <a:t>Athanarik</a:t>
            </a:r>
            <a:r>
              <a:rPr lang="tr-TR" dirty="0"/>
              <a:t> hızlı bir şekilde </a:t>
            </a:r>
            <a:r>
              <a:rPr lang="tr-TR" dirty="0" err="1"/>
              <a:t>Prut</a:t>
            </a:r>
            <a:r>
              <a:rPr lang="tr-TR" dirty="0"/>
              <a:t> Nehri havalisine doğru çekilmiş ve geri kalan </a:t>
            </a:r>
            <a:r>
              <a:rPr lang="tr-TR" dirty="0" err="1"/>
              <a:t>Got</a:t>
            </a:r>
            <a:r>
              <a:rPr lang="tr-TR" dirty="0"/>
              <a:t> askerleri ancak kaçmayı denemişlerdir</a:t>
            </a:r>
          </a:p>
        </p:txBody>
      </p:sp>
    </p:spTree>
    <p:extLst>
      <p:ext uri="{BB962C8B-B14F-4D97-AF65-F5344CB8AC3E}">
        <p14:creationId xmlns:p14="http://schemas.microsoft.com/office/powerpoint/2010/main" val="2648665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TotalTime>
  <Words>1602</Words>
  <Application>Microsoft Office PowerPoint</Application>
  <PresentationFormat>Geniş ekran</PresentationFormat>
  <Paragraphs>50</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Calibri</vt:lpstr>
      <vt:lpstr>Calibri Light</vt:lpstr>
      <vt:lpstr>Office Teması</vt:lpstr>
      <vt:lpstr>Hadrianapolis Savaşı ve Roma Ordu sisteminin çöküşü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Hadrianapolis Savaşı ve Roma Ordu sisteminin çöküşü</dc:title>
  <dc:creator>Mert</dc:creator>
  <cp:lastModifiedBy>Mert</cp:lastModifiedBy>
  <cp:revision>3</cp:revision>
  <dcterms:created xsi:type="dcterms:W3CDTF">2018-01-31T09:53:52Z</dcterms:created>
  <dcterms:modified xsi:type="dcterms:W3CDTF">2018-01-31T10:16:58Z</dcterms:modified>
</cp:coreProperties>
</file>