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7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9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1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5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3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3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95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8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7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49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9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DD60A-47AD-4241-A70E-170C753A714F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F0C69-AB6A-2C4B-9BE1-8EE3486A5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7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Adrenal Cortex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2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Pituitary-dependent </a:t>
            </a:r>
            <a:r>
              <a:rPr lang="en-US" dirty="0" err="1" smtClean="0"/>
              <a:t>hyperadrenocorticism</a:t>
            </a:r>
            <a:r>
              <a:rPr lang="en-US" dirty="0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smtClean="0"/>
              <a:t>Hyperplasia </a:t>
            </a:r>
            <a:r>
              <a:rPr lang="en-US" dirty="0"/>
              <a:t>or </a:t>
            </a:r>
            <a:r>
              <a:rPr lang="en-US" dirty="0" smtClean="0"/>
              <a:t>small </a:t>
            </a:r>
            <a:r>
              <a:rPr lang="en-US" dirty="0"/>
              <a:t>neoplasms of </a:t>
            </a:r>
            <a:r>
              <a:rPr lang="en-US" dirty="0" smtClean="0"/>
              <a:t>the ACTH-secreting </a:t>
            </a:r>
            <a:r>
              <a:rPr lang="en-US" dirty="0"/>
              <a:t>cells of the anterior pituitary.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smtClean="0"/>
              <a:t>High ACTH may also arise </a:t>
            </a:r>
            <a:r>
              <a:rPr lang="en-US" dirty="0"/>
              <a:t>from the pars intermedia of the pituitary.</a:t>
            </a:r>
          </a:p>
          <a:p>
            <a:pPr marL="0" indent="0">
              <a:buNone/>
            </a:pPr>
            <a:r>
              <a:rPr lang="en-US" dirty="0"/>
              <a:t>c. Chronic, excessive ACTH stimulation </a:t>
            </a:r>
            <a:r>
              <a:rPr lang="en-US" dirty="0" smtClean="0"/>
              <a:t>may result </a:t>
            </a:r>
            <a:r>
              <a:rPr lang="en-US" dirty="0"/>
              <a:t>in bilateral adrenal cortical hyperplasia.</a:t>
            </a:r>
          </a:p>
        </p:txBody>
      </p:sp>
    </p:spTree>
    <p:extLst>
      <p:ext uri="{BB962C8B-B14F-4D97-AF65-F5344CB8AC3E}">
        <p14:creationId xmlns:p14="http://schemas.microsoft.com/office/powerpoint/2010/main" val="2053531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Adrenal-dependent </a:t>
            </a:r>
            <a:r>
              <a:rPr lang="en-US" dirty="0" err="1" smtClean="0"/>
              <a:t>hyperadrenocorticism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drenal </a:t>
            </a:r>
            <a:r>
              <a:rPr lang="en-US" dirty="0"/>
              <a:t>cortical neoplasms </a:t>
            </a:r>
            <a:r>
              <a:rPr lang="en-US" dirty="0" smtClean="0"/>
              <a:t>that autonomously </a:t>
            </a:r>
            <a:r>
              <a:rPr lang="en-US" dirty="0"/>
              <a:t>secrete excessive </a:t>
            </a:r>
            <a:r>
              <a:rPr lang="en-US" dirty="0" smtClean="0"/>
              <a:t>cortisol which are usually unilateral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371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Iatrogenic </a:t>
            </a:r>
            <a:r>
              <a:rPr lang="en-US" dirty="0" err="1" smtClean="0"/>
              <a:t>hyperadrenocorticism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ong-term </a:t>
            </a:r>
            <a:r>
              <a:rPr lang="en-US" dirty="0"/>
              <a:t>glucocorticoid therapy.</a:t>
            </a:r>
          </a:p>
          <a:p>
            <a:r>
              <a:rPr lang="en-US" dirty="0"/>
              <a:t>The clinical signs </a:t>
            </a:r>
            <a:r>
              <a:rPr lang="en-US" dirty="0" smtClean="0"/>
              <a:t>are </a:t>
            </a:r>
            <a:r>
              <a:rPr lang="en-US" dirty="0"/>
              <a:t>indistinguishable from </a:t>
            </a:r>
            <a:r>
              <a:rPr lang="en-US" dirty="0" smtClean="0"/>
              <a:t>naturally occurring </a:t>
            </a:r>
            <a:r>
              <a:rPr lang="en-US" dirty="0" err="1"/>
              <a:t>hyperadrenocorticism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442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EVALUATION OF THE ADRENAL CORTEX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Plasma cortisol measurement</a:t>
            </a:r>
          </a:p>
          <a:p>
            <a:r>
              <a:rPr lang="en-US" dirty="0"/>
              <a:t>1. </a:t>
            </a:r>
            <a:r>
              <a:rPr lang="en-US" dirty="0" smtClean="0"/>
              <a:t>cortisol; dogs</a:t>
            </a:r>
            <a:r>
              <a:rPr lang="en-US" dirty="0"/>
              <a:t>, </a:t>
            </a:r>
            <a:r>
              <a:rPr lang="en-US" dirty="0" err="1" smtClean="0"/>
              <a:t>cats,and</a:t>
            </a:r>
            <a:r>
              <a:rPr lang="en-US" dirty="0" smtClean="0"/>
              <a:t> </a:t>
            </a:r>
            <a:r>
              <a:rPr lang="en-US" dirty="0"/>
              <a:t>horses. </a:t>
            </a:r>
          </a:p>
          <a:p>
            <a:pPr lvl="1"/>
            <a:r>
              <a:rPr lang="en-US" dirty="0" smtClean="0"/>
              <a:t>corticosterone In birds, is </a:t>
            </a:r>
            <a:r>
              <a:rPr lang="en-US" dirty="0"/>
              <a:t>the principal glucocorticoid secreted by the adrenal gland.</a:t>
            </a:r>
          </a:p>
          <a:p>
            <a:r>
              <a:rPr lang="en-US" dirty="0"/>
              <a:t>2. </a:t>
            </a:r>
            <a:r>
              <a:rPr lang="en-US" dirty="0" smtClean="0"/>
              <a:t>there is minimal </a:t>
            </a:r>
            <a:r>
              <a:rPr lang="en-US" dirty="0"/>
              <a:t>cross-reactivity with corticosterone and cortisone.</a:t>
            </a:r>
          </a:p>
          <a:p>
            <a:r>
              <a:rPr lang="en-US" dirty="0" smtClean="0"/>
              <a:t>3. Prednisolone and other exogenous steroids will cross-react in commonly used cortisol immunoassays(except dexamethasone). </a:t>
            </a:r>
          </a:p>
          <a:p>
            <a:r>
              <a:rPr lang="en-US" dirty="0" smtClean="0"/>
              <a:t>4</a:t>
            </a:r>
            <a:r>
              <a:rPr lang="en-US" dirty="0"/>
              <a:t>. Resting or baseline cortisol values of animals with </a:t>
            </a:r>
            <a:r>
              <a:rPr lang="en-US" dirty="0" err="1"/>
              <a:t>hyperadrenocorticism</a:t>
            </a:r>
            <a:r>
              <a:rPr lang="en-US" dirty="0"/>
              <a:t> may be within </a:t>
            </a:r>
            <a:r>
              <a:rPr lang="en-US" dirty="0" smtClean="0"/>
              <a:t>the reference </a:t>
            </a:r>
            <a:r>
              <a:rPr lang="en-US" dirty="0"/>
              <a:t>interval.</a:t>
            </a:r>
          </a:p>
        </p:txBody>
      </p:sp>
    </p:spTree>
    <p:extLst>
      <p:ext uri="{BB962C8B-B14F-4D97-AF65-F5344CB8AC3E}">
        <p14:creationId xmlns:p14="http://schemas.microsoft.com/office/powerpoint/2010/main" val="953212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ACTH Stimulation Test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baseline serum cortisol level &gt; 2 mcg/</a:t>
            </a:r>
            <a:r>
              <a:rPr lang="en-US" dirty="0" err="1" smtClean="0"/>
              <a:t>dL</a:t>
            </a:r>
            <a:r>
              <a:rPr lang="en-US" dirty="0" smtClean="0"/>
              <a:t> can be used to rule out </a:t>
            </a:r>
            <a:r>
              <a:rPr lang="en-US" dirty="0" err="1" smtClean="0"/>
              <a:t>hypoadrenocorticism</a:t>
            </a:r>
            <a:r>
              <a:rPr lang="en-US" dirty="0" smtClean="0"/>
              <a:t>, while a cortisol level ≤ 2 mcg/</a:t>
            </a:r>
            <a:r>
              <a:rPr lang="en-US" dirty="0" err="1" smtClean="0"/>
              <a:t>dL</a:t>
            </a:r>
            <a:r>
              <a:rPr lang="en-US" dirty="0" smtClean="0"/>
              <a:t> necessitates an ACTH stimulation test.</a:t>
            </a:r>
          </a:p>
          <a:p>
            <a:endParaRPr lang="en-US" dirty="0"/>
          </a:p>
          <a:p>
            <a:r>
              <a:rPr lang="en-US" dirty="0" smtClean="0"/>
              <a:t>Cortisol is measured at baseline and then one hour following an IV or IM injection of synthetic ACTH (5 mcg/kg).</a:t>
            </a:r>
          </a:p>
          <a:p>
            <a:endParaRPr lang="en-US" dirty="0"/>
          </a:p>
          <a:p>
            <a:r>
              <a:rPr lang="en-US" dirty="0" smtClean="0"/>
              <a:t>Typical and atypical </a:t>
            </a:r>
            <a:r>
              <a:rPr lang="en-US" dirty="0" err="1" smtClean="0"/>
              <a:t>hypoadrenocorticism</a:t>
            </a:r>
            <a:r>
              <a:rPr lang="en-US" dirty="0" smtClean="0"/>
              <a:t> are defined by a pre- and </a:t>
            </a:r>
            <a:r>
              <a:rPr lang="en-US" dirty="0" err="1" smtClean="0"/>
              <a:t>postcortisol</a:t>
            </a:r>
            <a:r>
              <a:rPr lang="en-US" dirty="0" smtClean="0"/>
              <a:t> concentration of ≤ 2 mcg/</a:t>
            </a:r>
            <a:r>
              <a:rPr lang="en-US" dirty="0" err="1" smtClean="0"/>
              <a:t>dL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668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Dexamethasone </a:t>
            </a:r>
            <a:r>
              <a:rPr lang="en-US" dirty="0" err="1" smtClean="0"/>
              <a:t>Supression</a:t>
            </a:r>
            <a:r>
              <a:rPr lang="en-US" dirty="0" smtClean="0"/>
              <a:t>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Dose</a:t>
            </a:r>
          </a:p>
          <a:p>
            <a:r>
              <a:rPr lang="en-US" dirty="0" smtClean="0"/>
              <a:t>High Dose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76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Low-dose dexamethasone suppression test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smtClean="0"/>
              <a:t>Screening the animals </a:t>
            </a:r>
            <a:r>
              <a:rPr lang="en-US" dirty="0"/>
              <a:t>for </a:t>
            </a:r>
            <a:r>
              <a:rPr lang="en-US" dirty="0" smtClean="0"/>
              <a:t> the pituitary-dependent </a:t>
            </a:r>
            <a:r>
              <a:rPr lang="en-US" dirty="0"/>
              <a:t>and </a:t>
            </a:r>
            <a:r>
              <a:rPr lang="en-US" dirty="0" smtClean="0"/>
              <a:t>adrenal-dependent </a:t>
            </a:r>
            <a:r>
              <a:rPr lang="en-US" dirty="0" err="1" smtClean="0"/>
              <a:t>hyperadrenocorticism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Low-dose dexamethasone suppression test protocol</a:t>
            </a:r>
          </a:p>
          <a:p>
            <a:pPr marL="0" indent="0">
              <a:buNone/>
            </a:pPr>
            <a:r>
              <a:rPr lang="en-US" dirty="0"/>
              <a:t>a. A blood sample is drawn for baseline plasma cortisol determination.</a:t>
            </a:r>
          </a:p>
          <a:p>
            <a:pPr marL="0" indent="0">
              <a:buNone/>
            </a:pPr>
            <a:r>
              <a:rPr lang="en-US" dirty="0"/>
              <a:t>b. Dexamethasone is injected </a:t>
            </a:r>
            <a:r>
              <a:rPr lang="en-US" dirty="0" err="1"/>
              <a:t>intraveneously</a:t>
            </a:r>
            <a:r>
              <a:rPr lang="en-US" dirty="0"/>
              <a:t> at the following dosages:</a:t>
            </a:r>
          </a:p>
          <a:p>
            <a:pPr marL="0" indent="0">
              <a:buNone/>
            </a:pPr>
            <a:r>
              <a:rPr lang="en-US" dirty="0"/>
              <a:t>(1) 0.01 mg/kg in the dog</a:t>
            </a:r>
          </a:p>
          <a:p>
            <a:pPr marL="0" indent="0">
              <a:buNone/>
            </a:pPr>
            <a:r>
              <a:rPr lang="en-US" dirty="0"/>
              <a:t>(2) 0.1 mg/kg in the cat</a:t>
            </a:r>
          </a:p>
          <a:p>
            <a:pPr marL="0" indent="0">
              <a:buNone/>
            </a:pPr>
            <a:r>
              <a:rPr lang="en-US" dirty="0"/>
              <a:t>c. A second blood sample is drawn eight hours after administration of dexamethasone </a:t>
            </a:r>
            <a:r>
              <a:rPr lang="en-US" dirty="0" smtClean="0"/>
              <a:t>for determination </a:t>
            </a:r>
            <a:r>
              <a:rPr lang="en-US" dirty="0"/>
              <a:t>of plasma cortisol concentration.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33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High-dose dexamethasone suppression test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This test is used to distinguish dogs with pituitary-dependent </a:t>
            </a:r>
            <a:r>
              <a:rPr lang="en-US" dirty="0" err="1"/>
              <a:t>hyperadrenocorticism</a:t>
            </a:r>
            <a:r>
              <a:rPr lang="en-US" dirty="0"/>
              <a:t> from </a:t>
            </a:r>
            <a:r>
              <a:rPr lang="en-US" dirty="0" smtClean="0"/>
              <a:t>dogs with adrenal-dependent </a:t>
            </a:r>
            <a:r>
              <a:rPr lang="en-US" dirty="0" err="1" smtClean="0"/>
              <a:t>hyperadrenocorticism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High-dose dexamethasone suppression test protocol</a:t>
            </a:r>
          </a:p>
          <a:p>
            <a:pPr marL="0" indent="0">
              <a:buNone/>
            </a:pPr>
            <a:r>
              <a:rPr lang="en-US" dirty="0"/>
              <a:t>a. A blood sample is drawn for baseline plasma cortisol determination.</a:t>
            </a:r>
          </a:p>
          <a:p>
            <a:pPr marL="0" indent="0">
              <a:buNone/>
            </a:pPr>
            <a:r>
              <a:rPr lang="en-US" dirty="0"/>
              <a:t>b. Dexamethasone is injected </a:t>
            </a:r>
            <a:r>
              <a:rPr lang="en-US" dirty="0" err="1"/>
              <a:t>intraveneously</a:t>
            </a:r>
            <a:r>
              <a:rPr lang="en-US" dirty="0"/>
              <a:t> at the following dosages:</a:t>
            </a:r>
          </a:p>
          <a:p>
            <a:pPr marL="0" indent="0">
              <a:buNone/>
            </a:pPr>
            <a:r>
              <a:rPr lang="en-US" dirty="0"/>
              <a:t>(1) 0.1 to 1.0 mg/kg in the dog</a:t>
            </a:r>
          </a:p>
          <a:p>
            <a:pPr marL="0" indent="0">
              <a:buNone/>
            </a:pPr>
            <a:r>
              <a:rPr lang="en-US" dirty="0"/>
              <a:t>(2) 1.0 mg/kg in the cat</a:t>
            </a:r>
          </a:p>
          <a:p>
            <a:pPr marL="0" indent="0">
              <a:buNone/>
            </a:pPr>
            <a:r>
              <a:rPr lang="en-US" dirty="0"/>
              <a:t>c. A second blood sample is drawn eight hours after administration of dexamethasone </a:t>
            </a:r>
            <a:r>
              <a:rPr lang="en-US" dirty="0" smtClean="0"/>
              <a:t>for determination </a:t>
            </a:r>
            <a:r>
              <a:rPr lang="en-US" dirty="0"/>
              <a:t>of plasma cortisol concentration.</a:t>
            </a:r>
          </a:p>
        </p:txBody>
      </p:sp>
    </p:spTree>
    <p:extLst>
      <p:ext uri="{BB962C8B-B14F-4D97-AF65-F5344CB8AC3E}">
        <p14:creationId xmlns:p14="http://schemas.microsoft.com/office/powerpoint/2010/main" val="171929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drenal gland</a:t>
            </a:r>
          </a:p>
          <a:p>
            <a:pPr lvl="1"/>
            <a:r>
              <a:rPr lang="en-US" dirty="0" err="1" smtClean="0"/>
              <a:t>hyperadrenocorticism</a:t>
            </a:r>
            <a:r>
              <a:rPr lang="en-US" dirty="0" smtClean="0"/>
              <a:t> </a:t>
            </a:r>
            <a:r>
              <a:rPr lang="en-US" dirty="0"/>
              <a:t>and adrenal insufficiency.</a:t>
            </a:r>
          </a:p>
          <a:p>
            <a:r>
              <a:rPr lang="en-US" dirty="0" err="1"/>
              <a:t>Hyperadrenocorticism</a:t>
            </a:r>
            <a:r>
              <a:rPr lang="en-US" dirty="0"/>
              <a:t> </a:t>
            </a:r>
            <a:r>
              <a:rPr lang="en-US" dirty="0" smtClean="0"/>
              <a:t>	</a:t>
            </a:r>
          </a:p>
          <a:p>
            <a:pPr lvl="1"/>
            <a:r>
              <a:rPr lang="en-US" dirty="0" smtClean="0"/>
              <a:t>pituitary-dependent </a:t>
            </a:r>
            <a:r>
              <a:rPr lang="en-US" dirty="0"/>
              <a:t>(Cushing’s syndrome</a:t>
            </a:r>
            <a:r>
              <a:rPr lang="en-US" dirty="0" smtClean="0"/>
              <a:t>),</a:t>
            </a:r>
          </a:p>
          <a:p>
            <a:pPr lvl="1"/>
            <a:r>
              <a:rPr lang="en-US" dirty="0" smtClean="0"/>
              <a:t>adrenal-dependent </a:t>
            </a:r>
          </a:p>
          <a:p>
            <a:pPr lvl="1"/>
            <a:r>
              <a:rPr lang="en-US" dirty="0" smtClean="0"/>
              <a:t>iatrogenic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71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Hypoadrenocorticism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8200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Hypoadrenocorticism</a:t>
            </a:r>
            <a:r>
              <a:rPr lang="en-US" dirty="0" smtClean="0"/>
              <a:t> </a:t>
            </a:r>
            <a:r>
              <a:rPr lang="en-US" dirty="0"/>
              <a:t>usually results from adrenal gland failure (</a:t>
            </a:r>
            <a:r>
              <a:rPr lang="en-US" dirty="0" smtClean="0"/>
              <a:t>adrenal-dependent</a:t>
            </a:r>
            <a:r>
              <a:rPr lang="tr-TR" dirty="0" smtClean="0"/>
              <a:t> </a:t>
            </a:r>
            <a:r>
              <a:rPr lang="en-US" dirty="0" err="1" smtClean="0"/>
              <a:t>hypoadrenocorticism</a:t>
            </a:r>
            <a:r>
              <a:rPr lang="en-US" dirty="0"/>
              <a:t>, Addison’s disease)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failure</a:t>
            </a:r>
            <a:r>
              <a:rPr lang="tr-TR" dirty="0" smtClean="0"/>
              <a:t> of </a:t>
            </a:r>
            <a:r>
              <a:rPr lang="en-US" dirty="0" smtClean="0"/>
              <a:t> </a:t>
            </a:r>
            <a:r>
              <a:rPr lang="en-US" dirty="0"/>
              <a:t>ACTH secretion by the </a:t>
            </a:r>
            <a:r>
              <a:rPr lang="en-US" dirty="0" smtClean="0"/>
              <a:t>pituitary</a:t>
            </a:r>
            <a:r>
              <a:rPr lang="tr-TR" dirty="0" smtClean="0"/>
              <a:t> </a:t>
            </a:r>
            <a:r>
              <a:rPr lang="en-US" dirty="0" smtClean="0"/>
              <a:t>gland </a:t>
            </a:r>
            <a:r>
              <a:rPr lang="en-US" dirty="0"/>
              <a:t>(pituitary-dependent </a:t>
            </a:r>
            <a:r>
              <a:rPr lang="en-US" dirty="0" err="1"/>
              <a:t>hypoadrenocorticism</a:t>
            </a:r>
            <a:r>
              <a:rPr lang="en-US" dirty="0" smtClean="0"/>
              <a:t>)</a:t>
            </a:r>
            <a:r>
              <a:rPr lang="tr-TR" dirty="0" smtClean="0"/>
              <a:t> </a:t>
            </a:r>
            <a:r>
              <a:rPr lang="tr-TR" dirty="0" err="1" smtClean="0"/>
              <a:t>rarely</a:t>
            </a:r>
            <a:r>
              <a:rPr lang="tr-TR" dirty="0" smtClean="0"/>
              <a:t> </a:t>
            </a:r>
            <a:r>
              <a:rPr lang="tr-TR" dirty="0" err="1" smtClean="0"/>
              <a:t>observed</a:t>
            </a:r>
            <a:r>
              <a:rPr lang="tr-TR" dirty="0" smtClean="0"/>
              <a:t>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exact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determined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849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Chronic </a:t>
            </a:r>
            <a:r>
              <a:rPr lang="en-US" dirty="0"/>
              <a:t>or high-dose glucocorticoid therapy may cause adrenal cortical atrophy which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result </a:t>
            </a:r>
            <a:r>
              <a:rPr lang="en-US" dirty="0"/>
              <a:t>in </a:t>
            </a:r>
            <a:r>
              <a:rPr lang="en-US" dirty="0" smtClean="0"/>
              <a:t>when </a:t>
            </a:r>
            <a:r>
              <a:rPr lang="en-US" dirty="0"/>
              <a:t>therapy is stopped suddenly. 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atrogenic</a:t>
            </a:r>
            <a:r>
              <a:rPr lang="en-US" dirty="0" smtClean="0"/>
              <a:t> </a:t>
            </a:r>
            <a:r>
              <a:rPr lang="en-US" dirty="0" err="1"/>
              <a:t>hypoadrenocorticism</a:t>
            </a:r>
            <a:r>
              <a:rPr lang="en-US" dirty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sudden</a:t>
            </a:r>
            <a:r>
              <a:rPr lang="tr-TR" dirty="0" smtClean="0"/>
              <a:t> </a:t>
            </a:r>
            <a:r>
              <a:rPr lang="tr-TR" dirty="0" err="1" smtClean="0"/>
              <a:t>discontinuation</a:t>
            </a:r>
            <a:r>
              <a:rPr lang="tr-TR" dirty="0" smtClean="0"/>
              <a:t> of  </a:t>
            </a:r>
            <a:r>
              <a:rPr lang="tr-TR" dirty="0" err="1" smtClean="0"/>
              <a:t>glucorticoids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chronic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therapy</a:t>
            </a:r>
            <a:r>
              <a:rPr lang="tr-TR" dirty="0"/>
              <a:t> </a:t>
            </a:r>
            <a:r>
              <a:rPr lang="tr-TR" dirty="0" smtClean="0"/>
              <a:t>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underlying</a:t>
            </a:r>
            <a:r>
              <a:rPr lang="tr-TR" dirty="0" smtClean="0"/>
              <a:t> adrenal </a:t>
            </a:r>
            <a:r>
              <a:rPr lang="tr-TR" dirty="0" err="1" smtClean="0"/>
              <a:t>cortical</a:t>
            </a:r>
            <a:r>
              <a:rPr lang="tr-TR" dirty="0" smtClean="0"/>
              <a:t> </a:t>
            </a:r>
            <a:r>
              <a:rPr lang="tr-TR" dirty="0" err="1" smtClean="0"/>
              <a:t>atrophy</a:t>
            </a:r>
            <a:r>
              <a:rPr lang="tr-TR" dirty="0" smtClean="0"/>
              <a:t> </a:t>
            </a:r>
            <a:endParaRPr lang="tr-TR" dirty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s</a:t>
            </a:r>
            <a:r>
              <a:rPr lang="en-US" dirty="0" err="1" smtClean="0"/>
              <a:t>igns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glucocorticoid</a:t>
            </a:r>
            <a:r>
              <a:rPr lang="tr-TR" dirty="0" smtClean="0"/>
              <a:t> </a:t>
            </a:r>
            <a:r>
              <a:rPr lang="en-US" dirty="0" smtClean="0"/>
              <a:t>deficiency</a:t>
            </a:r>
            <a:r>
              <a:rPr lang="tr-TR" dirty="0" smtClean="0"/>
              <a:t>  can be </a:t>
            </a:r>
            <a:r>
              <a:rPr lang="tr-TR" dirty="0" err="1" smtClean="0"/>
              <a:t>seen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not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signs</a:t>
            </a:r>
            <a:r>
              <a:rPr lang="tr-TR" dirty="0" smtClean="0"/>
              <a:t> of </a:t>
            </a:r>
            <a:r>
              <a:rPr lang="en-US" dirty="0" smtClean="0"/>
              <a:t>mineralocorticoid</a:t>
            </a:r>
            <a:r>
              <a:rPr lang="tr-TR" dirty="0"/>
              <a:t> </a:t>
            </a:r>
            <a:r>
              <a:rPr lang="tr-TR" dirty="0" err="1" smtClean="0"/>
              <a:t>deficiency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44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Glucocorticoid secretion and </a:t>
            </a:r>
            <a:r>
              <a:rPr lang="en-US" dirty="0" smtClean="0"/>
              <a:t>function</a:t>
            </a:r>
            <a:br>
              <a:rPr lang="en-US" dirty="0" smtClean="0"/>
            </a:br>
            <a:endParaRPr lang="en-US" dirty="0"/>
          </a:p>
          <a:p>
            <a:pPr marL="457200" lvl="1" indent="0">
              <a:buNone/>
            </a:pPr>
            <a:r>
              <a:rPr lang="en-US" dirty="0"/>
              <a:t>1. </a:t>
            </a:r>
            <a:r>
              <a:rPr lang="en-US" dirty="0" smtClean="0"/>
              <a:t>The </a:t>
            </a:r>
            <a:r>
              <a:rPr lang="en-US" dirty="0"/>
              <a:t>glucocorticoids (cortisol, corticosterone, and cortisone) are secreted by the zona </a:t>
            </a:r>
            <a:r>
              <a:rPr lang="en-US" dirty="0" err="1" smtClean="0"/>
              <a:t>fasciculata</a:t>
            </a:r>
            <a:r>
              <a:rPr lang="en-US" dirty="0" smtClean="0"/>
              <a:t> and </a:t>
            </a:r>
            <a:r>
              <a:rPr lang="en-US" dirty="0"/>
              <a:t>zona reticularis of the adrenal cortex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  <a:p>
            <a:pPr marL="457200" lvl="1" indent="0">
              <a:buNone/>
            </a:pPr>
            <a:r>
              <a:rPr lang="en-US" dirty="0"/>
              <a:t>2. Glucocorticoid secretion is stimulated by adrenocorticotropic hormone (ACTH), which </a:t>
            </a:r>
            <a:r>
              <a:rPr lang="en-US" dirty="0" smtClean="0"/>
              <a:t>is released </a:t>
            </a:r>
            <a:r>
              <a:rPr lang="en-US" dirty="0"/>
              <a:t>from the anterior pituitary under stimulation of </a:t>
            </a:r>
            <a:r>
              <a:rPr lang="en-US" dirty="0" err="1"/>
              <a:t>corticotropin</a:t>
            </a:r>
            <a:r>
              <a:rPr lang="en-US" dirty="0"/>
              <a:t>-releasing hormone (</a:t>
            </a:r>
            <a:r>
              <a:rPr lang="en-US" dirty="0" smtClean="0"/>
              <a:t>CRH) from </a:t>
            </a:r>
            <a:r>
              <a:rPr lang="en-US" dirty="0"/>
              <a:t>the hypothalamus.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3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Cortisol inhibits release of </a:t>
            </a:r>
            <a:r>
              <a:rPr lang="en-US" dirty="0" smtClean="0"/>
              <a:t>CRH</a:t>
            </a:r>
          </a:p>
          <a:p>
            <a:pPr lvl="1"/>
            <a:r>
              <a:rPr lang="en-US" dirty="0" smtClean="0"/>
              <a:t>suppressing </a:t>
            </a:r>
            <a:r>
              <a:rPr lang="en-US" dirty="0"/>
              <a:t>ACTH secretion. </a:t>
            </a:r>
            <a:endParaRPr lang="en-US" dirty="0" smtClean="0"/>
          </a:p>
          <a:p>
            <a:r>
              <a:rPr lang="en-US" dirty="0" smtClean="0"/>
              <a:t>glucocorticoid </a:t>
            </a:r>
            <a:r>
              <a:rPr lang="en-US" dirty="0"/>
              <a:t>administration </a:t>
            </a:r>
            <a:r>
              <a:rPr lang="en-US" dirty="0" smtClean="0"/>
              <a:t>suppresses ACTH.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960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Glucocorticoids </a:t>
            </a:r>
            <a:r>
              <a:rPr lang="en-US" dirty="0"/>
              <a:t>antagonize the effects of </a:t>
            </a:r>
            <a:r>
              <a:rPr lang="en-US" dirty="0" smtClean="0"/>
              <a:t>insulin.</a:t>
            </a:r>
          </a:p>
          <a:p>
            <a:pPr lvl="2"/>
            <a:r>
              <a:rPr lang="en-US" dirty="0" smtClean="0"/>
              <a:t>They </a:t>
            </a:r>
            <a:r>
              <a:rPr lang="en-US" dirty="0"/>
              <a:t>promote gluconeogenesis </a:t>
            </a:r>
            <a:r>
              <a:rPr lang="en-US" dirty="0" smtClean="0"/>
              <a:t>and glycogenesis </a:t>
            </a:r>
            <a:r>
              <a:rPr lang="en-US" dirty="0"/>
              <a:t>while decreasing glucose uptake by insulin-sensitive tissues.</a:t>
            </a:r>
          </a:p>
          <a:p>
            <a:r>
              <a:rPr lang="en-US" dirty="0" smtClean="0"/>
              <a:t>Glucocorticoids </a:t>
            </a:r>
            <a:r>
              <a:rPr lang="en-US" dirty="0"/>
              <a:t>increase lipolysis.</a:t>
            </a:r>
          </a:p>
          <a:p>
            <a:r>
              <a:rPr lang="en-US" dirty="0"/>
              <a:t>G</a:t>
            </a:r>
            <a:r>
              <a:rPr lang="en-US" dirty="0" smtClean="0"/>
              <a:t>lucocorticoids suppress  inflammation and immune response.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614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Mineralocorticoid secretion and function</a:t>
            </a:r>
          </a:p>
          <a:p>
            <a:pPr marL="0" indent="0">
              <a:buNone/>
            </a:pPr>
            <a:r>
              <a:rPr lang="en-US" dirty="0"/>
              <a:t>1. Aldosterone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mineralocorticoid </a:t>
            </a:r>
            <a:r>
              <a:rPr lang="en-US" dirty="0"/>
              <a:t>secreted by the zona glomerulosa </a:t>
            </a:r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Aldosterone secretion is regulated </a:t>
            </a:r>
            <a:r>
              <a:rPr lang="en-US" dirty="0" smtClean="0"/>
              <a:t>involving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renin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ACTH 	</a:t>
            </a:r>
          </a:p>
          <a:p>
            <a:pPr marL="0" indent="0">
              <a:buNone/>
            </a:pPr>
            <a:r>
              <a:rPr lang="en-US" dirty="0" smtClean="0"/>
              <a:t>	rising </a:t>
            </a:r>
            <a:r>
              <a:rPr lang="en-US" dirty="0"/>
              <a:t>serum potassium (K+) </a:t>
            </a:r>
            <a:r>
              <a:rPr lang="en-US" dirty="0" smtClean="0"/>
              <a:t>concentration stimulates  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The kidney is the primary target organ of </a:t>
            </a:r>
            <a:r>
              <a:rPr lang="en-US" b="1" u="sng" dirty="0"/>
              <a:t>aldosterone.</a:t>
            </a:r>
          </a:p>
          <a:p>
            <a:pPr marL="914400" lvl="2" indent="0">
              <a:buNone/>
            </a:pPr>
            <a:r>
              <a:rPr lang="en-US" dirty="0"/>
              <a:t>a. </a:t>
            </a:r>
            <a:r>
              <a:rPr lang="en-US" dirty="0" smtClean="0"/>
              <a:t>reabsorption  </a:t>
            </a:r>
            <a:r>
              <a:rPr lang="en-US" dirty="0"/>
              <a:t>(Na+).</a:t>
            </a:r>
          </a:p>
          <a:p>
            <a:pPr marL="914400" lvl="2" indent="0">
              <a:buNone/>
            </a:pPr>
            <a:r>
              <a:rPr lang="en-US" dirty="0"/>
              <a:t>b. </a:t>
            </a:r>
            <a:r>
              <a:rPr lang="en-US" dirty="0" smtClean="0"/>
              <a:t>excretion </a:t>
            </a:r>
            <a:r>
              <a:rPr lang="en-US" dirty="0"/>
              <a:t>of K+.</a:t>
            </a:r>
          </a:p>
        </p:txBody>
      </p:sp>
    </p:spTree>
    <p:extLst>
      <p:ext uri="{BB962C8B-B14F-4D97-AF65-F5344CB8AC3E}">
        <p14:creationId xmlns:p14="http://schemas.microsoft.com/office/powerpoint/2010/main" val="819944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Hyperadrenocorticism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Pituitary-dependent </a:t>
            </a:r>
            <a:r>
              <a:rPr lang="en-US" dirty="0" err="1"/>
              <a:t>hyperadrenocorticism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Adrenal-dependent </a:t>
            </a:r>
            <a:r>
              <a:rPr lang="en-US" dirty="0" err="1"/>
              <a:t>hyperadrenocorticism</a:t>
            </a:r>
            <a:r>
              <a:rPr lang="en-US" dirty="0"/>
              <a:t> results from functional adrenal cortical neoplasms that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Iatrogenic </a:t>
            </a:r>
            <a:r>
              <a:rPr lang="en-US" dirty="0" err="1" smtClean="0"/>
              <a:t>hyperadrenocorticism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02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596</Words>
  <Application>Microsoft Macintosh PowerPoint</Application>
  <PresentationFormat>Widescreen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Arial</vt:lpstr>
      <vt:lpstr>Office Theme</vt:lpstr>
      <vt:lpstr>Adrenal Cortex</vt:lpstr>
      <vt:lpstr>PowerPoint Presentation</vt:lpstr>
      <vt:lpstr>Hypoadrenocorticism </vt:lpstr>
      <vt:lpstr>PowerPoint Presentation</vt:lpstr>
      <vt:lpstr>Basics</vt:lpstr>
      <vt:lpstr>PowerPoint Presentation</vt:lpstr>
      <vt:lpstr>PowerPoint Presentation</vt:lpstr>
      <vt:lpstr>PowerPoint Presentation</vt:lpstr>
      <vt:lpstr>Hyperadrenocorticism</vt:lpstr>
      <vt:lpstr>Pituitary-dependent hyperadrenocorticism </vt:lpstr>
      <vt:lpstr>Adrenal-dependent hyperadrenocorticism </vt:lpstr>
      <vt:lpstr>Iatrogenic hyperadrenocorticism </vt:lpstr>
      <vt:lpstr>LABORATORY EVALUATION OF THE ADRENAL CORTEX</vt:lpstr>
      <vt:lpstr>ACTH Stimulation Test </vt:lpstr>
      <vt:lpstr>Dexamethasone Supression Test</vt:lpstr>
      <vt:lpstr>Low-dose dexamethasone suppression test </vt:lpstr>
      <vt:lpstr>High-dose dexamethasone suppression test 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Adrenal Cortex</dc:title>
  <dc:creator>Mert Pekcan</dc:creator>
  <cp:lastModifiedBy>Mert Pekcan</cp:lastModifiedBy>
  <cp:revision>11</cp:revision>
  <dcterms:created xsi:type="dcterms:W3CDTF">2018-04-25T18:57:12Z</dcterms:created>
  <dcterms:modified xsi:type="dcterms:W3CDTF">2019-04-05T16:27:35Z</dcterms:modified>
</cp:coreProperties>
</file>