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4" r:id="rId6"/>
    <p:sldId id="263" r:id="rId7"/>
    <p:sldId id="262" r:id="rId8"/>
    <p:sldId id="261" r:id="rId9"/>
    <p:sldId id="259" r:id="rId10"/>
    <p:sldId id="260"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F1ABA0E-435A-4752-B382-D8F4E94DFD32}"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3523373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1ABA0E-435A-4752-B382-D8F4E94DFD32}"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3124019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1ABA0E-435A-4752-B382-D8F4E94DFD32}"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1596277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1ABA0E-435A-4752-B382-D8F4E94DFD32}"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3342690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F1ABA0E-435A-4752-B382-D8F4E94DFD32}"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4174113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F1ABA0E-435A-4752-B382-D8F4E94DFD32}"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3039100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F1ABA0E-435A-4752-B382-D8F4E94DFD32}"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528891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F1ABA0E-435A-4752-B382-D8F4E94DFD32}"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1554826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F1ABA0E-435A-4752-B382-D8F4E94DFD32}"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2796066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F1ABA0E-435A-4752-B382-D8F4E94DFD32}"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4178765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F1ABA0E-435A-4752-B382-D8F4E94DFD32}"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6F314E-4CAF-45E0-9828-B6EB1244F64A}" type="slidenum">
              <a:rPr lang="tr-TR" smtClean="0"/>
              <a:t>‹#›</a:t>
            </a:fld>
            <a:endParaRPr lang="tr-TR"/>
          </a:p>
        </p:txBody>
      </p:sp>
    </p:spTree>
    <p:extLst>
      <p:ext uri="{BB962C8B-B14F-4D97-AF65-F5344CB8AC3E}">
        <p14:creationId xmlns:p14="http://schemas.microsoft.com/office/powerpoint/2010/main" val="383051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ABA0E-435A-4752-B382-D8F4E94DFD32}"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6F314E-4CAF-45E0-9828-B6EB1244F64A}" type="slidenum">
              <a:rPr lang="tr-TR" smtClean="0"/>
              <a:t>‹#›</a:t>
            </a:fld>
            <a:endParaRPr lang="tr-TR"/>
          </a:p>
        </p:txBody>
      </p:sp>
    </p:spTree>
    <p:extLst>
      <p:ext uri="{BB962C8B-B14F-4D97-AF65-F5344CB8AC3E}">
        <p14:creationId xmlns:p14="http://schemas.microsoft.com/office/powerpoint/2010/main" val="2665108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Yardımcı kuvvet olarak Germenler</a:t>
            </a:r>
            <a:r>
              <a:rPr lang="tr-TR" dirty="0" smtClean="0"/>
              <a:t> </a:t>
            </a:r>
            <a:endParaRPr lang="tr-TR" dirty="0"/>
          </a:p>
        </p:txBody>
      </p:sp>
      <p:sp>
        <p:nvSpPr>
          <p:cNvPr id="3" name="Alt Başlık 2"/>
          <p:cNvSpPr>
            <a:spLocks noGrp="1"/>
          </p:cNvSpPr>
          <p:nvPr>
            <p:ph type="subTitle" idx="1"/>
          </p:nvPr>
        </p:nvSpPr>
        <p:spPr/>
        <p:txBody>
          <a:bodyPr/>
          <a:lstStyle/>
          <a:p>
            <a:r>
              <a:rPr lang="tr-TR" dirty="0" smtClean="0"/>
              <a:t>Yrd. Doç. Dr. Mert KOZAN</a:t>
            </a:r>
            <a:endParaRPr lang="tr-TR" dirty="0"/>
          </a:p>
        </p:txBody>
      </p:sp>
    </p:spTree>
    <p:extLst>
      <p:ext uri="{BB962C8B-B14F-4D97-AF65-F5344CB8AC3E}">
        <p14:creationId xmlns:p14="http://schemas.microsoft.com/office/powerpoint/2010/main" val="638426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143483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Roma ordusunun çoğu zaman süvari kolunun temelini oluşturan ve yardımcı kuvvet olarak veya paralı asker olarak faydalanılan Hunlar aradan kısa bir süre geçtikten sonra İmparatorluğun en büyük düşmanı olabiliyordu</a:t>
            </a:r>
          </a:p>
        </p:txBody>
      </p:sp>
    </p:spTree>
    <p:extLst>
      <p:ext uri="{BB962C8B-B14F-4D97-AF65-F5344CB8AC3E}">
        <p14:creationId xmlns:p14="http://schemas.microsoft.com/office/powerpoint/2010/main" val="1246851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smtClean="0"/>
              <a:t>Marius'un</a:t>
            </a:r>
            <a:r>
              <a:rPr lang="tr-TR" dirty="0" smtClean="0"/>
              <a:t> M.Ö. 108'deki askeri reformlarına kadar Senato, bir şekilde yardımcı birliklerin istihdam edilmesi, müttefikler ya da fethedilen </a:t>
            </a:r>
            <a:r>
              <a:rPr lang="tr-TR" dirty="0" err="1" smtClean="0"/>
              <a:t>halklardan,bu</a:t>
            </a:r>
            <a:r>
              <a:rPr lang="tr-TR" dirty="0" smtClean="0"/>
              <a:t> reformdan sonra ordu lider </a:t>
            </a:r>
            <a:r>
              <a:rPr lang="tr-TR" dirty="0" err="1" smtClean="0"/>
              <a:t>generalın</a:t>
            </a:r>
            <a:r>
              <a:rPr lang="tr-TR" dirty="0" smtClean="0"/>
              <a:t> rolü daha da artmaya </a:t>
            </a:r>
            <a:r>
              <a:rPr lang="tr-TR" dirty="0" err="1" smtClean="0"/>
              <a:t>başlıyorBu</a:t>
            </a:r>
            <a:r>
              <a:rPr lang="tr-TR" dirty="0" smtClean="0"/>
              <a:t> birliklerle ilgili konularda önemli. İlke sırasında yardımcı </a:t>
            </a:r>
            <a:r>
              <a:rPr lang="tr-TR" dirty="0" err="1" smtClean="0"/>
              <a:t>birliklerRoma</a:t>
            </a:r>
            <a:r>
              <a:rPr lang="tr-TR" dirty="0" smtClean="0"/>
              <a:t> eyaletlerinin her yerine </a:t>
            </a:r>
            <a:r>
              <a:rPr lang="tr-TR" dirty="0" err="1" smtClean="0"/>
              <a:t>yayılmışlardı.sınır</a:t>
            </a:r>
            <a:r>
              <a:rPr lang="tr-TR" dirty="0" smtClean="0"/>
              <a:t> ilinde konuşlandırılmış olsaydı, lejyonun emri altına girerdi. Bu boyun </a:t>
            </a:r>
            <a:r>
              <a:rPr lang="tr-TR" dirty="0" err="1" smtClean="0"/>
              <a:t>eğdirmeaslında</a:t>
            </a:r>
            <a:r>
              <a:rPr lang="tr-TR" dirty="0" smtClean="0"/>
              <a:t> illerin savunma sisteminin bir </a:t>
            </a:r>
            <a:r>
              <a:rPr lang="tr-TR" dirty="0" err="1" smtClean="0"/>
              <a:t>bütünleşmesiydi.lejyon</a:t>
            </a:r>
            <a:r>
              <a:rPr lang="tr-TR" dirty="0" smtClean="0"/>
              <a:t> ve yardımcılar bir bütün oluşturdu; böyle bir şeyin parçası olmayan yardımcı </a:t>
            </a:r>
            <a:r>
              <a:rPr lang="tr-TR" dirty="0" err="1" smtClean="0"/>
              <a:t>birliklersistemi</a:t>
            </a:r>
            <a:r>
              <a:rPr lang="tr-TR" dirty="0" smtClean="0"/>
              <a:t> dışarıdan gelen bir saldırıdan savunmasız kaldı. </a:t>
            </a:r>
            <a:r>
              <a:rPr lang="tr-TR" dirty="0" err="1" smtClean="0"/>
              <a:t>Içinde</a:t>
            </a:r>
            <a:r>
              <a:rPr lang="tr-TR" dirty="0" smtClean="0"/>
              <a:t> konuşlandırılan yardımcı </a:t>
            </a:r>
            <a:r>
              <a:rPr lang="tr-TR" dirty="0" err="1" smtClean="0"/>
              <a:t>birliklerimparatorluğun</a:t>
            </a:r>
            <a:r>
              <a:rPr lang="tr-TR" dirty="0" smtClean="0"/>
              <a:t> iç illerine idareye yardımcı olmakla görevlendirildi ve </a:t>
            </a:r>
            <a:r>
              <a:rPr lang="tr-TR" dirty="0" err="1" smtClean="0"/>
              <a:t>çoğunluklaildeki</a:t>
            </a:r>
            <a:r>
              <a:rPr lang="tr-TR" dirty="0" smtClean="0"/>
              <a:t> kamu düzenini korumak idi.</a:t>
            </a:r>
            <a:endParaRPr lang="tr-TR" dirty="0"/>
          </a:p>
        </p:txBody>
      </p:sp>
    </p:spTree>
    <p:extLst>
      <p:ext uri="{BB962C8B-B14F-4D97-AF65-F5344CB8AC3E}">
        <p14:creationId xmlns:p14="http://schemas.microsoft.com/office/powerpoint/2010/main" val="3761689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Yardımcı birimlerin iç organizasyon planı büyük </a:t>
            </a:r>
            <a:r>
              <a:rPr lang="tr-TR" dirty="0" err="1" smtClean="0"/>
              <a:t>ölçüdelejyoner</a:t>
            </a:r>
            <a:r>
              <a:rPr lang="tr-TR" dirty="0" smtClean="0"/>
              <a:t> </a:t>
            </a:r>
            <a:r>
              <a:rPr lang="tr-TR" dirty="0" err="1" smtClean="0"/>
              <a:t>kohort</a:t>
            </a:r>
            <a:r>
              <a:rPr lang="tr-TR" dirty="0" smtClean="0"/>
              <a:t> olup, yardımcının lojistik ihtiyaçlarına uyarlanmıştır. Lejyonlardan farklı olarak, yardımcı birlikler topçu, mühendis ve topografya yoktu. Eğitim ve yaşam koşullar, ücretli ve uzun hizmet yılları haricinde lejyonlardaki koşullarla aynıydı. Bu yardımcı birliklerin bazıları askeri eylemler gibi uzmanlaşmıştı. keşif, askeri polis, okçuluk veya taş atma. Yardımcı olan bütün memurlar birim Roma vatandaşı olmalıydı.</a:t>
            </a:r>
            <a:endParaRPr lang="tr-TR" dirty="0"/>
          </a:p>
        </p:txBody>
      </p:sp>
    </p:spTree>
    <p:extLst>
      <p:ext uri="{BB962C8B-B14F-4D97-AF65-F5344CB8AC3E}">
        <p14:creationId xmlns:p14="http://schemas.microsoft.com/office/powerpoint/2010/main" val="269634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Kabilenin ünitenin göstergesinden yoksun olması, Roma fethinden sonra yoğunlaşan kentsel yayılıma bağlı olabilir. Ünitenin adının bir parçası olarak saklanan isimler süvari birlikleriydi ve birliğin ilk komutanı ya da birliklerin tarihine katkıda bulunan askerleri hatırlatıyor. Süvari birliklerinde, kişisel örnek ve dövüş becerileri erkekler tarafından önemsendi ki askerler saygı topladılar ve gelenek kazanmışlar ve ünitenin adı askerlerinin totemi haline geldi.</a:t>
            </a:r>
          </a:p>
          <a:p>
            <a:endParaRPr lang="tr-TR" dirty="0"/>
          </a:p>
        </p:txBody>
      </p:sp>
    </p:spTree>
    <p:extLst>
      <p:ext uri="{BB962C8B-B14F-4D97-AF65-F5344CB8AC3E}">
        <p14:creationId xmlns:p14="http://schemas.microsoft.com/office/powerpoint/2010/main" val="4204146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Cesur bir askerin adını taşıyan bu birliklerin, yeni üyeler için yüksek standartlara sahip elit birlikler olduğu neredeyse kesindir. Barbar dünyasıyla sınırı olmayan ve Kuzey Denizi'ni Akdeniz'e bağlayan ticari yollara sahip bir il olmak </a:t>
            </a:r>
            <a:r>
              <a:rPr lang="tr-TR" dirty="0" err="1" smtClean="0"/>
              <a:t>Gallia</a:t>
            </a:r>
            <a:r>
              <a:rPr lang="tr-TR" dirty="0" smtClean="0"/>
              <a:t> </a:t>
            </a:r>
            <a:r>
              <a:rPr lang="tr-TR" dirty="0" err="1" smtClean="0"/>
              <a:t>Lugdunensis</a:t>
            </a:r>
            <a:r>
              <a:rPr lang="tr-TR" dirty="0" smtClean="0"/>
              <a:t>, daha hızlı bir kentleşme yaşıyordu. MS 1. yüzyılda Roma şehirlerine yakın bir seviyeye ulaşan </a:t>
            </a:r>
            <a:r>
              <a:rPr lang="tr-TR" dirty="0" err="1" smtClean="0"/>
              <a:t>keltik</a:t>
            </a:r>
            <a:r>
              <a:rPr lang="tr-TR" dirty="0" smtClean="0"/>
              <a:t> </a:t>
            </a:r>
            <a:r>
              <a:rPr lang="tr-TR" dirty="0" err="1" smtClean="0"/>
              <a:t>oppidum</a:t>
            </a:r>
            <a:r>
              <a:rPr lang="tr-TR" dirty="0" smtClean="0"/>
              <a:t> gelişimi bu gelişime yardımcı olmuştur. Burada işe alınan birliklerin çoğu İngiltere'nin fethine katıldı ve diğerleri Tuna üzerinde konuşlandırıldı. Bu süvari birliklerinin bazıları, </a:t>
            </a:r>
            <a:r>
              <a:rPr lang="tr-TR" dirty="0" err="1" smtClean="0"/>
              <a:t>trakyalılar</a:t>
            </a:r>
            <a:r>
              <a:rPr lang="tr-TR" dirty="0" smtClean="0"/>
              <a:t>, </a:t>
            </a:r>
            <a:r>
              <a:rPr lang="tr-TR" dirty="0" err="1" smtClean="0"/>
              <a:t>bosforaniler</a:t>
            </a:r>
            <a:r>
              <a:rPr lang="tr-TR" dirty="0" smtClean="0"/>
              <a:t> vb. </a:t>
            </a:r>
            <a:r>
              <a:rPr lang="tr-TR" dirty="0" err="1" smtClean="0"/>
              <a:t>Ile</a:t>
            </a:r>
            <a:r>
              <a:rPr lang="tr-TR" dirty="0" smtClean="0"/>
              <a:t> birleşti. Bu ilde alman alimin neredeyse yarısı, Aşağı Tuna ve Küçük Asya'nın illerini ifade eden imparatorluğun doğusuna gönderildi.</a:t>
            </a:r>
            <a:endParaRPr lang="tr-TR" dirty="0"/>
          </a:p>
        </p:txBody>
      </p:sp>
    </p:spTree>
    <p:extLst>
      <p:ext uri="{BB962C8B-B14F-4D97-AF65-F5344CB8AC3E}">
        <p14:creationId xmlns:p14="http://schemas.microsoft.com/office/powerpoint/2010/main" val="414376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Birliklerin geri kalan kısmı Ren ve </a:t>
            </a:r>
            <a:r>
              <a:rPr lang="tr-TR" dirty="0" err="1" smtClean="0"/>
              <a:t>Britannia'da</a:t>
            </a:r>
            <a:r>
              <a:rPr lang="tr-TR" dirty="0" smtClean="0"/>
              <a:t> konuşlandırıldı. Doğudaki 12 </a:t>
            </a:r>
            <a:r>
              <a:rPr lang="tr-TR" dirty="0" err="1" smtClean="0"/>
              <a:t>alae'den</a:t>
            </a:r>
            <a:r>
              <a:rPr lang="tr-TR" dirty="0" smtClean="0"/>
              <a:t> 7 tanesi </a:t>
            </a:r>
            <a:r>
              <a:rPr lang="tr-TR" dirty="0" err="1" smtClean="0"/>
              <a:t>Pannonia</a:t>
            </a:r>
            <a:r>
              <a:rPr lang="tr-TR" dirty="0" smtClean="0"/>
              <a:t>, </a:t>
            </a:r>
            <a:r>
              <a:rPr lang="tr-TR" dirty="0" err="1" smtClean="0"/>
              <a:t>Moesia</a:t>
            </a:r>
            <a:r>
              <a:rPr lang="tr-TR" dirty="0" smtClean="0"/>
              <a:t> ve </a:t>
            </a:r>
            <a:r>
              <a:rPr lang="tr-TR" dirty="0" err="1" smtClean="0"/>
              <a:t>Dacia'da</a:t>
            </a:r>
            <a:r>
              <a:rPr lang="tr-TR" dirty="0" smtClean="0"/>
              <a:t> konuşlandırıldı. Hemen hemen </a:t>
            </a:r>
            <a:r>
              <a:rPr lang="tr-TR" dirty="0" err="1" smtClean="0"/>
              <a:t>Ren'in</a:t>
            </a:r>
            <a:r>
              <a:rPr lang="tr-TR" dirty="0" smtClean="0"/>
              <a:t> sınırında olduğu gibi çoğu kişi konuşluydu. Bu eğilim, Ren ve Tuna sınırlarındaki kabilelerden gelen tehlikeyi göstermektedir. Bu kabilelerin Roma imparatorluğuna yapılan savaşlar ve saldırılar sırasında daha çok süvarilere yaptıkları gerçeği yüzyılda MS 2. yüzyılda </a:t>
            </a:r>
            <a:r>
              <a:rPr lang="tr-TR" dirty="0" err="1" smtClean="0"/>
              <a:t>talyan</a:t>
            </a:r>
            <a:r>
              <a:rPr lang="tr-TR" dirty="0" smtClean="0"/>
              <a:t> ve </a:t>
            </a:r>
            <a:r>
              <a:rPr lang="tr-TR" dirty="0" err="1" smtClean="0"/>
              <a:t>bospolar</a:t>
            </a:r>
            <a:r>
              <a:rPr lang="tr-TR" dirty="0" smtClean="0"/>
              <a:t> ile birleşti ve </a:t>
            </a:r>
            <a:r>
              <a:rPr lang="tr-TR" dirty="0" err="1" smtClean="0"/>
              <a:t>Sıria</a:t>
            </a:r>
            <a:r>
              <a:rPr lang="tr-TR" dirty="0" smtClean="0"/>
              <a:t> atlı okçuluk alanında uzmanlaşmış bir </a:t>
            </a:r>
            <a:r>
              <a:rPr lang="tr-TR" dirty="0" err="1" smtClean="0"/>
              <a:t>alae'yi</a:t>
            </a:r>
            <a:r>
              <a:rPr lang="tr-TR" dirty="0" smtClean="0"/>
              <a:t> gerekli hale getirdi. Bu dönüşüm, </a:t>
            </a:r>
            <a:r>
              <a:rPr lang="tr-TR" dirty="0" err="1" smtClean="0"/>
              <a:t>Parthian'ın</a:t>
            </a:r>
            <a:r>
              <a:rPr lang="tr-TR" dirty="0" smtClean="0"/>
              <a:t> savaş tarzına karşı koymak için yapıldı. Tuna illerinde iki </a:t>
            </a:r>
            <a:r>
              <a:rPr lang="tr-TR" dirty="0" err="1" smtClean="0"/>
              <a:t>alae</a:t>
            </a:r>
            <a:r>
              <a:rPr lang="tr-TR" dirty="0" smtClean="0"/>
              <a:t> </a:t>
            </a:r>
            <a:r>
              <a:rPr lang="tr-TR" dirty="0" err="1" smtClean="0"/>
              <a:t>pannoni</a:t>
            </a:r>
            <a:r>
              <a:rPr lang="tr-TR" dirty="0" smtClean="0"/>
              <a:t> ile birleştirildi ve savaşın </a:t>
            </a:r>
            <a:r>
              <a:rPr lang="tr-TR" dirty="0" err="1" smtClean="0"/>
              <a:t>sarmaşi</a:t>
            </a:r>
            <a:r>
              <a:rPr lang="tr-TR" dirty="0" smtClean="0"/>
              <a:t> yoluna uyarlandı. Bu adaptasyon atın ve binicinin zincir zırhlarıyla korunması ve binicinin mızrak taşıması ve böylece ortaçağ şövalyeleri gibi savaşması anlamına geliyordu. </a:t>
            </a:r>
            <a:r>
              <a:rPr lang="tr-TR" dirty="0" err="1" smtClean="0"/>
              <a:t>Gallia</a:t>
            </a:r>
            <a:r>
              <a:rPr lang="tr-TR" dirty="0" smtClean="0"/>
              <a:t> </a:t>
            </a:r>
            <a:r>
              <a:rPr lang="tr-TR" dirty="0" err="1" smtClean="0"/>
              <a:t>Lugdunensis'de</a:t>
            </a:r>
            <a:r>
              <a:rPr lang="tr-TR" dirty="0" smtClean="0"/>
              <a:t> işe alınan meslek sahipleri eşit olarak dağılmış görünüyor. Bazıları Kuzey Afrika ve </a:t>
            </a:r>
            <a:r>
              <a:rPr lang="tr-TR" dirty="0" err="1" smtClean="0"/>
              <a:t>Hispania'da</a:t>
            </a:r>
            <a:r>
              <a:rPr lang="tr-TR" dirty="0" smtClean="0"/>
              <a:t> konuşlandırıldı.</a:t>
            </a:r>
            <a:endParaRPr lang="tr-TR" dirty="0"/>
          </a:p>
        </p:txBody>
      </p:sp>
    </p:spTree>
    <p:extLst>
      <p:ext uri="{BB962C8B-B14F-4D97-AF65-F5344CB8AC3E}">
        <p14:creationId xmlns:p14="http://schemas.microsoft.com/office/powerpoint/2010/main" val="1970513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Adlarını gösteren birimlerde adlarını koruyan tek </a:t>
            </a:r>
            <a:r>
              <a:rPr lang="tr-TR" smtClean="0"/>
              <a:t>kabile,Gallia</a:t>
            </a:r>
            <a:r>
              <a:rPr lang="tr-TR" dirty="0" smtClean="0"/>
              <a:t> </a:t>
            </a:r>
            <a:r>
              <a:rPr lang="tr-TR" dirty="0" err="1" smtClean="0"/>
              <a:t>Belgica</a:t>
            </a:r>
            <a:r>
              <a:rPr lang="tr-TR" dirty="0" smtClean="0"/>
              <a:t>. Birliklerin çoğu </a:t>
            </a:r>
            <a:r>
              <a:rPr lang="tr-TR" dirty="0" err="1" smtClean="0"/>
              <a:t>Lingones</a:t>
            </a:r>
            <a:r>
              <a:rPr lang="tr-TR" dirty="0" smtClean="0"/>
              <a:t> kabilesi tarafından işe alınır </a:t>
            </a:r>
            <a:r>
              <a:rPr lang="tr-TR" dirty="0" err="1" smtClean="0"/>
              <a:t>Trevira</a:t>
            </a:r>
            <a:r>
              <a:rPr lang="tr-TR" dirty="0" smtClean="0"/>
              <a:t>®. Belki </a:t>
            </a:r>
            <a:r>
              <a:rPr lang="tr-TR" dirty="0" err="1" smtClean="0"/>
              <a:t>Batav</a:t>
            </a:r>
            <a:r>
              <a:rPr lang="tr-TR" dirty="0" smtClean="0"/>
              <a:t> isyan </a:t>
            </a:r>
            <a:r>
              <a:rPr lang="tr-TR" dirty="0" err="1" smtClean="0"/>
              <a:t>Gallia'da</a:t>
            </a:r>
            <a:r>
              <a:rPr lang="tr-TR" dirty="0" smtClean="0"/>
              <a:t> olduğu gibi benzer bir aşkı da ertelemiştir. 4 </a:t>
            </a:r>
            <a:r>
              <a:rPr lang="tr-TR" dirty="0" err="1" smtClean="0"/>
              <a:t>Lugdunensis</a:t>
            </a:r>
            <a:r>
              <a:rPr lang="tr-TR" dirty="0" smtClean="0"/>
              <a:t>. Genel olarak birlikler en çok devlet, Germen kabilelerine benzer. Kabile kabileleri var </a:t>
            </a:r>
            <a:r>
              <a:rPr lang="tr-TR" dirty="0" err="1" smtClean="0"/>
              <a:t>Batavian</a:t>
            </a:r>
            <a:r>
              <a:rPr lang="tr-TR" dirty="0" smtClean="0"/>
              <a:t> isyanı ve yenilgisi geldi ve belki de Roma'ya katılım Ordu barış içinde idi. Roma tarafından yenilen halkların elverişli bir hukuki statüsü yoktu, bu nedenle ekonomik gelişmeler daha yavaştı ve hayatta kalmanın başka yolları vardı. Aile için günlük yaşamı koruma ve toplumda ilerleme yollarından biri orduya katılmaktı. Eyaletin imparatorluğundaki iş sayısı ne kadar fazla olursa, </a:t>
            </a:r>
            <a:r>
              <a:rPr lang="tr-TR" dirty="0" err="1" smtClean="0"/>
              <a:t>auxilia'da</a:t>
            </a:r>
            <a:r>
              <a:rPr lang="tr-TR" dirty="0" smtClean="0"/>
              <a:t> iş sayısı düşer; Bu bir romantizm işareti olabilir veya yerli halk rahat bir hayat yaşayabilir, bu nedenle kayıt gerekli değildir. </a:t>
            </a:r>
            <a:r>
              <a:rPr lang="tr-TR" dirty="0" err="1" smtClean="0"/>
              <a:t>Aquitania</a:t>
            </a:r>
            <a:r>
              <a:rPr lang="tr-TR" dirty="0" smtClean="0"/>
              <a:t> diğer iki </a:t>
            </a:r>
            <a:r>
              <a:rPr lang="tr-TR" dirty="0" err="1" smtClean="0"/>
              <a:t>gallic</a:t>
            </a:r>
            <a:r>
              <a:rPr lang="tr-TR" dirty="0" smtClean="0"/>
              <a:t> iliyle karşılaştırıldığında özel bir vaka. Cumhuriyetten beri Roma'yı kısıtlayan bir bölge olan Roma yaşam biçimi zaten kabul edilmiştir. İsyan olmadı ve il barbar saldırılara karşı korunuyordu. Yağma ve kentleşmeden korunan bir vatandaş olarak müdahale, üçlü arası çatışmaları çözmüş olabilir, belki insanlar savaşmak için o kadar istekli değildi. En büyük kabile olan </a:t>
            </a:r>
            <a:r>
              <a:rPr lang="tr-TR" dirty="0" err="1" smtClean="0"/>
              <a:t>Biturgi</a:t>
            </a:r>
            <a:r>
              <a:rPr lang="tr-TR" dirty="0" smtClean="0"/>
              <a:t>, Romalılara olan bağlılıklarının bir garantisi olarak askerler olmuş olabilir ve Roma ordusuna yeni birlikler gönderirken gelenek haline gelebilir.</a:t>
            </a:r>
          </a:p>
          <a:p>
            <a:endParaRPr lang="tr-TR" dirty="0"/>
          </a:p>
        </p:txBody>
      </p:sp>
    </p:spTree>
    <p:extLst>
      <p:ext uri="{BB962C8B-B14F-4D97-AF65-F5344CB8AC3E}">
        <p14:creationId xmlns:p14="http://schemas.microsoft.com/office/powerpoint/2010/main" val="2652777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3720661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736</Words>
  <Application>Microsoft Office PowerPoint</Application>
  <PresentationFormat>Geniş ekran</PresentationFormat>
  <Paragraphs>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Yardımcı kuvvet olarak Germenler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Yardımcı kuvvet olarak Germenler </dc:title>
  <dc:creator>Mert</dc:creator>
  <cp:lastModifiedBy>Mert</cp:lastModifiedBy>
  <cp:revision>3</cp:revision>
  <dcterms:created xsi:type="dcterms:W3CDTF">2018-01-23T10:59:47Z</dcterms:created>
  <dcterms:modified xsi:type="dcterms:W3CDTF">2018-01-23T11:22:42Z</dcterms:modified>
</cp:coreProperties>
</file>