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0E1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C929E6-D7ED-4834-BF69-794B9448E5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6ED1DB-3E63-4515-BA54-05A1A4A68165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tr-TR" dirty="0" err="1" smtClean="0">
              <a:solidFill>
                <a:schemeClr val="tx1"/>
              </a:solidFill>
            </a:rPr>
            <a:t>Fe</a:t>
          </a:r>
          <a:r>
            <a:rPr lang="tr-TR" dirty="0" smtClean="0">
              <a:solidFill>
                <a:schemeClr val="tx1"/>
              </a:solidFill>
            </a:rPr>
            <a:t>-</a:t>
          </a:r>
          <a:r>
            <a:rPr lang="tr-TR" dirty="0" err="1" smtClean="0">
              <a:solidFill>
                <a:schemeClr val="tx1"/>
              </a:solidFill>
            </a:rPr>
            <a:t>S’li</a:t>
          </a:r>
          <a:r>
            <a:rPr lang="tr-TR" dirty="0" smtClean="0">
              <a:solidFill>
                <a:schemeClr val="tx1"/>
              </a:solidFill>
            </a:rPr>
            <a:t> merkezlerden </a:t>
          </a:r>
          <a:r>
            <a:rPr lang="tr-TR" dirty="0" err="1" smtClean="0">
              <a:solidFill>
                <a:schemeClr val="tx1"/>
              </a:solidFill>
            </a:rPr>
            <a:t>Q’a</a:t>
          </a:r>
          <a:r>
            <a:rPr lang="tr-TR" dirty="0" smtClean="0">
              <a:solidFill>
                <a:schemeClr val="tx1"/>
              </a:solidFill>
            </a:rPr>
            <a:t> olan e akışını engelleyerek</a:t>
          </a:r>
          <a:endParaRPr lang="tr-TR" dirty="0">
            <a:solidFill>
              <a:schemeClr val="tx1"/>
            </a:solidFill>
          </a:endParaRPr>
        </a:p>
      </dgm:t>
    </dgm:pt>
    <dgm:pt modelId="{E650CF8D-09FC-4791-A4EF-D3DB30192849}" type="parTrans" cxnId="{B9B2DA36-2EA9-42A4-8868-89561C33019B}">
      <dgm:prSet/>
      <dgm:spPr/>
      <dgm:t>
        <a:bodyPr/>
        <a:lstStyle/>
        <a:p>
          <a:endParaRPr lang="tr-TR"/>
        </a:p>
      </dgm:t>
    </dgm:pt>
    <dgm:pt modelId="{9FB33DDB-1E5B-43A7-9A2B-9182634C206F}" type="sibTrans" cxnId="{B9B2DA36-2EA9-42A4-8868-89561C33019B}">
      <dgm:prSet/>
      <dgm:spPr/>
      <dgm:t>
        <a:bodyPr/>
        <a:lstStyle/>
        <a:p>
          <a:endParaRPr lang="tr-TR"/>
        </a:p>
      </dgm:t>
    </dgm:pt>
    <dgm:pt modelId="{68E44713-B368-4B05-9DD6-8520F3467B02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tr-TR" dirty="0" smtClean="0">
              <a:solidFill>
                <a:schemeClr val="tx1"/>
              </a:solidFill>
            </a:rPr>
            <a:t>NADH-Q </a:t>
          </a:r>
          <a:r>
            <a:rPr lang="tr-TR" dirty="0" err="1" smtClean="0">
              <a:solidFill>
                <a:schemeClr val="tx1"/>
              </a:solidFill>
            </a:rPr>
            <a:t>oksidoredüktaz</a:t>
          </a:r>
          <a:endParaRPr lang="tr-TR" dirty="0">
            <a:solidFill>
              <a:schemeClr val="tx1"/>
            </a:solidFill>
          </a:endParaRPr>
        </a:p>
      </dgm:t>
    </dgm:pt>
    <dgm:pt modelId="{ACC5F79D-6E2C-4F6F-9446-EADF1A800AEB}" type="parTrans" cxnId="{71B1AE73-A59E-49CC-8AC0-D94A42E3AAC1}">
      <dgm:prSet/>
      <dgm:spPr/>
      <dgm:t>
        <a:bodyPr/>
        <a:lstStyle/>
        <a:p>
          <a:endParaRPr lang="tr-TR"/>
        </a:p>
      </dgm:t>
    </dgm:pt>
    <dgm:pt modelId="{DEBDAA0A-9A09-4417-8765-8272AA8FE939}" type="sibTrans" cxnId="{71B1AE73-A59E-49CC-8AC0-D94A42E3AAC1}">
      <dgm:prSet/>
      <dgm:spPr/>
      <dgm:t>
        <a:bodyPr/>
        <a:lstStyle/>
        <a:p>
          <a:endParaRPr lang="tr-TR"/>
        </a:p>
      </dgm:t>
    </dgm:pt>
    <dgm:pt modelId="{939845AD-CD7B-4BEA-8A22-A64D9A61C687}" type="pres">
      <dgm:prSet presAssocID="{4AC929E6-D7ED-4834-BF69-794B9448E5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254D548-05D6-4D1C-B7B5-9978A325544B}" type="pres">
      <dgm:prSet presAssocID="{4D6ED1DB-3E63-4515-BA54-05A1A4A68165}" presName="parentText" presStyleLbl="node1" presStyleIdx="0" presStyleCnt="2" custLinFactY="-59499" custLinFactNeighborX="85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3D69FA-794C-494F-B256-F6490D543BBF}" type="pres">
      <dgm:prSet presAssocID="{9FB33DDB-1E5B-43A7-9A2B-9182634C206F}" presName="spacer" presStyleCnt="0"/>
      <dgm:spPr/>
    </dgm:pt>
    <dgm:pt modelId="{9A266CDF-1D61-4D13-9CE2-6B77D45F8B2A}" type="pres">
      <dgm:prSet presAssocID="{68E44713-B368-4B05-9DD6-8520F3467B02}" presName="parentText" presStyleLbl="node1" presStyleIdx="1" presStyleCnt="2" custScaleX="45299" custLinFactY="64670" custLinFactNeighborX="-512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689408C-848B-4D78-BB26-1450B793C640}" type="presOf" srcId="{4D6ED1DB-3E63-4515-BA54-05A1A4A68165}" destId="{E254D548-05D6-4D1C-B7B5-9978A325544B}" srcOrd="0" destOrd="0" presId="urn:microsoft.com/office/officeart/2005/8/layout/vList2"/>
    <dgm:cxn modelId="{1DB69A15-4986-4885-B141-F77B1FE499F5}" type="presOf" srcId="{68E44713-B368-4B05-9DD6-8520F3467B02}" destId="{9A266CDF-1D61-4D13-9CE2-6B77D45F8B2A}" srcOrd="0" destOrd="0" presId="urn:microsoft.com/office/officeart/2005/8/layout/vList2"/>
    <dgm:cxn modelId="{B9B2DA36-2EA9-42A4-8868-89561C33019B}" srcId="{4AC929E6-D7ED-4834-BF69-794B9448E58F}" destId="{4D6ED1DB-3E63-4515-BA54-05A1A4A68165}" srcOrd="0" destOrd="0" parTransId="{E650CF8D-09FC-4791-A4EF-D3DB30192849}" sibTransId="{9FB33DDB-1E5B-43A7-9A2B-9182634C206F}"/>
    <dgm:cxn modelId="{71B1AE73-A59E-49CC-8AC0-D94A42E3AAC1}" srcId="{4AC929E6-D7ED-4834-BF69-794B9448E58F}" destId="{68E44713-B368-4B05-9DD6-8520F3467B02}" srcOrd="1" destOrd="0" parTransId="{ACC5F79D-6E2C-4F6F-9446-EADF1A800AEB}" sibTransId="{DEBDAA0A-9A09-4417-8765-8272AA8FE939}"/>
    <dgm:cxn modelId="{5FD1D0A7-6A3A-46BD-90D7-F675FE41BE3B}" type="presOf" srcId="{4AC929E6-D7ED-4834-BF69-794B9448E58F}" destId="{939845AD-CD7B-4BEA-8A22-A64D9A61C687}" srcOrd="0" destOrd="0" presId="urn:microsoft.com/office/officeart/2005/8/layout/vList2"/>
    <dgm:cxn modelId="{D368FED8-72B0-45C6-B18F-098EF35A865D}" type="presParOf" srcId="{939845AD-CD7B-4BEA-8A22-A64D9A61C687}" destId="{E254D548-05D6-4D1C-B7B5-9978A325544B}" srcOrd="0" destOrd="0" presId="urn:microsoft.com/office/officeart/2005/8/layout/vList2"/>
    <dgm:cxn modelId="{5600D6DB-EC7A-4360-8868-52AC912A057C}" type="presParOf" srcId="{939845AD-CD7B-4BEA-8A22-A64D9A61C687}" destId="{513D69FA-794C-494F-B256-F6490D543BBF}" srcOrd="1" destOrd="0" presId="urn:microsoft.com/office/officeart/2005/8/layout/vList2"/>
    <dgm:cxn modelId="{A4D8241B-1828-46A7-9522-A218F2DAA8C5}" type="presParOf" srcId="{939845AD-CD7B-4BEA-8A22-A64D9A61C687}" destId="{9A266CDF-1D61-4D13-9CE2-6B77D45F8B2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C929E6-D7ED-4834-BF69-794B9448E5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6ED1DB-3E63-4515-BA54-05A1A4A68165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tr-TR" sz="3200" dirty="0" err="1" smtClean="0">
              <a:solidFill>
                <a:schemeClr val="tx1"/>
              </a:solidFill>
            </a:rPr>
            <a:t>Süksinattan</a:t>
          </a:r>
          <a:r>
            <a:rPr lang="tr-TR" sz="3200" dirty="0" smtClean="0">
              <a:solidFill>
                <a:schemeClr val="tx1"/>
              </a:solidFill>
            </a:rPr>
            <a:t> Kompleks </a:t>
          </a:r>
          <a:r>
            <a:rPr lang="tr-TR" sz="3200" dirty="0" err="1" smtClean="0">
              <a:solidFill>
                <a:schemeClr val="tx1"/>
              </a:solidFill>
            </a:rPr>
            <a:t>II’ye</a:t>
          </a:r>
          <a:r>
            <a:rPr lang="tr-TR" sz="3200" dirty="0" smtClean="0">
              <a:solidFill>
                <a:schemeClr val="tx1"/>
              </a:solidFill>
            </a:rPr>
            <a:t> e akışı</a:t>
          </a:r>
          <a:endParaRPr lang="tr-TR" sz="3200" dirty="0">
            <a:solidFill>
              <a:schemeClr val="tx1"/>
            </a:solidFill>
          </a:endParaRPr>
        </a:p>
      </dgm:t>
    </dgm:pt>
    <dgm:pt modelId="{E650CF8D-09FC-4791-A4EF-D3DB30192849}" type="parTrans" cxnId="{B9B2DA36-2EA9-42A4-8868-89561C33019B}">
      <dgm:prSet/>
      <dgm:spPr/>
      <dgm:t>
        <a:bodyPr/>
        <a:lstStyle/>
        <a:p>
          <a:endParaRPr lang="tr-TR"/>
        </a:p>
      </dgm:t>
    </dgm:pt>
    <dgm:pt modelId="{9FB33DDB-1E5B-43A7-9A2B-9182634C206F}" type="sibTrans" cxnId="{B9B2DA36-2EA9-42A4-8868-89561C33019B}">
      <dgm:prSet/>
      <dgm:spPr/>
      <dgm:t>
        <a:bodyPr/>
        <a:lstStyle/>
        <a:p>
          <a:endParaRPr lang="tr-TR"/>
        </a:p>
      </dgm:t>
    </dgm:pt>
    <dgm:pt modelId="{939845AD-CD7B-4BEA-8A22-A64D9A61C687}" type="pres">
      <dgm:prSet presAssocID="{4AC929E6-D7ED-4834-BF69-794B9448E5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254D548-05D6-4D1C-B7B5-9978A325544B}" type="pres">
      <dgm:prSet presAssocID="{4D6ED1DB-3E63-4515-BA54-05A1A4A68165}" presName="parentText" presStyleLbl="node1" presStyleIdx="0" presStyleCnt="1" custScaleY="53863" custLinFactNeighborY="-1213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BADEFF2-5E64-4253-B471-241F2598B9BE}" type="presOf" srcId="{4AC929E6-D7ED-4834-BF69-794B9448E58F}" destId="{939845AD-CD7B-4BEA-8A22-A64D9A61C687}" srcOrd="0" destOrd="0" presId="urn:microsoft.com/office/officeart/2005/8/layout/vList2"/>
    <dgm:cxn modelId="{B9B2DA36-2EA9-42A4-8868-89561C33019B}" srcId="{4AC929E6-D7ED-4834-BF69-794B9448E58F}" destId="{4D6ED1DB-3E63-4515-BA54-05A1A4A68165}" srcOrd="0" destOrd="0" parTransId="{E650CF8D-09FC-4791-A4EF-D3DB30192849}" sibTransId="{9FB33DDB-1E5B-43A7-9A2B-9182634C206F}"/>
    <dgm:cxn modelId="{B2AF06AD-A284-42ED-BD57-00960E1F63F8}" type="presOf" srcId="{4D6ED1DB-3E63-4515-BA54-05A1A4A68165}" destId="{E254D548-05D6-4D1C-B7B5-9978A325544B}" srcOrd="0" destOrd="0" presId="urn:microsoft.com/office/officeart/2005/8/layout/vList2"/>
    <dgm:cxn modelId="{D9474E38-B1ED-43F5-A0D5-F1DA5126CB6E}" type="presParOf" srcId="{939845AD-CD7B-4BEA-8A22-A64D9A61C687}" destId="{E254D548-05D6-4D1C-B7B5-9978A32554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C929E6-D7ED-4834-BF69-794B9448E5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6ED1DB-3E63-4515-BA54-05A1A4A68165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tr-TR" sz="3200" dirty="0" smtClean="0">
              <a:solidFill>
                <a:schemeClr val="tx1"/>
              </a:solidFill>
            </a:rPr>
            <a:t>Kompleks </a:t>
          </a:r>
          <a:r>
            <a:rPr lang="tr-TR" sz="3200" dirty="0" err="1" smtClean="0">
              <a:solidFill>
                <a:schemeClr val="tx1"/>
              </a:solidFill>
            </a:rPr>
            <a:t>II’den</a:t>
          </a:r>
          <a:r>
            <a:rPr lang="tr-TR" sz="3200" dirty="0" smtClean="0">
              <a:solidFill>
                <a:schemeClr val="tx1"/>
              </a:solidFill>
            </a:rPr>
            <a:t> </a:t>
          </a:r>
          <a:r>
            <a:rPr lang="tr-TR" sz="3200" dirty="0" err="1" smtClean="0">
              <a:solidFill>
                <a:schemeClr val="tx1"/>
              </a:solidFill>
            </a:rPr>
            <a:t>Q’a</a:t>
          </a:r>
          <a:r>
            <a:rPr lang="tr-TR" sz="3200" dirty="0" smtClean="0">
              <a:solidFill>
                <a:schemeClr val="tx1"/>
              </a:solidFill>
            </a:rPr>
            <a:t> e akışını</a:t>
          </a:r>
          <a:endParaRPr lang="tr-TR" sz="3200" dirty="0">
            <a:solidFill>
              <a:schemeClr val="tx1"/>
            </a:solidFill>
          </a:endParaRPr>
        </a:p>
      </dgm:t>
    </dgm:pt>
    <dgm:pt modelId="{E650CF8D-09FC-4791-A4EF-D3DB30192849}" type="parTrans" cxnId="{B9B2DA36-2EA9-42A4-8868-89561C33019B}">
      <dgm:prSet/>
      <dgm:spPr/>
      <dgm:t>
        <a:bodyPr/>
        <a:lstStyle/>
        <a:p>
          <a:endParaRPr lang="tr-TR"/>
        </a:p>
      </dgm:t>
    </dgm:pt>
    <dgm:pt modelId="{9FB33DDB-1E5B-43A7-9A2B-9182634C206F}" type="sibTrans" cxnId="{B9B2DA36-2EA9-42A4-8868-89561C33019B}">
      <dgm:prSet/>
      <dgm:spPr/>
      <dgm:t>
        <a:bodyPr/>
        <a:lstStyle/>
        <a:p>
          <a:endParaRPr lang="tr-TR"/>
        </a:p>
      </dgm:t>
    </dgm:pt>
    <dgm:pt modelId="{939845AD-CD7B-4BEA-8A22-A64D9A61C687}" type="pres">
      <dgm:prSet presAssocID="{4AC929E6-D7ED-4834-BF69-794B9448E5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254D548-05D6-4D1C-B7B5-9978A325544B}" type="pres">
      <dgm:prSet presAssocID="{4D6ED1DB-3E63-4515-BA54-05A1A4A68165}" presName="parentText" presStyleLbl="node1" presStyleIdx="0" presStyleCnt="1" custScaleY="53863" custLinFactNeighborY="-1213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D8DF045-F37D-465C-849B-81274B4C5CC4}" type="presOf" srcId="{4AC929E6-D7ED-4834-BF69-794B9448E58F}" destId="{939845AD-CD7B-4BEA-8A22-A64D9A61C687}" srcOrd="0" destOrd="0" presId="urn:microsoft.com/office/officeart/2005/8/layout/vList2"/>
    <dgm:cxn modelId="{B9B2DA36-2EA9-42A4-8868-89561C33019B}" srcId="{4AC929E6-D7ED-4834-BF69-794B9448E58F}" destId="{4D6ED1DB-3E63-4515-BA54-05A1A4A68165}" srcOrd="0" destOrd="0" parTransId="{E650CF8D-09FC-4791-A4EF-D3DB30192849}" sibTransId="{9FB33DDB-1E5B-43A7-9A2B-9182634C206F}"/>
    <dgm:cxn modelId="{7CDAFE73-13EA-4BA3-A2EA-06B412C9D3E2}" type="presOf" srcId="{4D6ED1DB-3E63-4515-BA54-05A1A4A68165}" destId="{E254D548-05D6-4D1C-B7B5-9978A325544B}" srcOrd="0" destOrd="0" presId="urn:microsoft.com/office/officeart/2005/8/layout/vList2"/>
    <dgm:cxn modelId="{F1BC1469-DFCB-4821-8E11-FBFBD61678C8}" type="presParOf" srcId="{939845AD-CD7B-4BEA-8A22-A64D9A61C687}" destId="{E254D548-05D6-4D1C-B7B5-9978A32554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C929E6-D7ED-4834-BF69-794B9448E5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6ED1DB-3E63-4515-BA54-05A1A4A68165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tr-TR" sz="3200" dirty="0" smtClean="0">
              <a:solidFill>
                <a:schemeClr val="tx1"/>
              </a:solidFill>
            </a:rPr>
            <a:t>Q-</a:t>
          </a:r>
          <a:r>
            <a:rPr lang="tr-TR" sz="3200" dirty="0" err="1" smtClean="0">
              <a:solidFill>
                <a:schemeClr val="tx1"/>
              </a:solidFill>
            </a:rPr>
            <a:t>sitokrom</a:t>
          </a:r>
          <a:r>
            <a:rPr lang="tr-TR" sz="3200" dirty="0" smtClean="0">
              <a:solidFill>
                <a:schemeClr val="tx1"/>
              </a:solidFill>
            </a:rPr>
            <a:t> c </a:t>
          </a:r>
          <a:r>
            <a:rPr lang="tr-TR" sz="3200" dirty="0" err="1" smtClean="0">
              <a:solidFill>
                <a:schemeClr val="tx1"/>
              </a:solidFill>
            </a:rPr>
            <a:t>redüktazı</a:t>
          </a:r>
          <a:r>
            <a:rPr lang="tr-TR" sz="3200" dirty="0" smtClean="0">
              <a:solidFill>
                <a:schemeClr val="tx1"/>
              </a:solidFill>
            </a:rPr>
            <a:t> (</a:t>
          </a:r>
          <a:r>
            <a:rPr lang="tr-TR" sz="3200" dirty="0" err="1" smtClean="0">
              <a:solidFill>
                <a:schemeClr val="tx1"/>
              </a:solidFill>
            </a:rPr>
            <a:t>Sitokrom</a:t>
          </a:r>
          <a:r>
            <a:rPr lang="tr-TR" sz="3200" dirty="0" smtClean="0">
              <a:solidFill>
                <a:schemeClr val="tx1"/>
              </a:solidFill>
            </a:rPr>
            <a:t> </a:t>
          </a:r>
          <a:r>
            <a:rPr lang="tr-TR" sz="3200" dirty="0" err="1" smtClean="0">
              <a:solidFill>
                <a:schemeClr val="tx1"/>
              </a:solidFill>
            </a:rPr>
            <a:t>b</a:t>
          </a:r>
          <a:r>
            <a:rPr lang="tr-TR" sz="2000" dirty="0" err="1" smtClean="0">
              <a:solidFill>
                <a:schemeClr val="tx1"/>
              </a:solidFill>
            </a:rPr>
            <a:t>h</a:t>
          </a:r>
          <a:r>
            <a:rPr lang="tr-TR" sz="3200" dirty="0" smtClean="0">
              <a:solidFill>
                <a:schemeClr val="tx1"/>
              </a:solidFill>
            </a:rPr>
            <a:t> bölgesinde) </a:t>
          </a:r>
          <a:r>
            <a:rPr lang="tr-TR" sz="3200" dirty="0" err="1" smtClean="0">
              <a:solidFill>
                <a:schemeClr val="tx1"/>
              </a:solidFill>
            </a:rPr>
            <a:t>inhibe</a:t>
          </a:r>
          <a:r>
            <a:rPr lang="tr-TR" sz="3200" dirty="0" smtClean="0">
              <a:solidFill>
                <a:schemeClr val="tx1"/>
              </a:solidFill>
            </a:rPr>
            <a:t> eder </a:t>
          </a:r>
          <a:endParaRPr lang="tr-TR" sz="3200" dirty="0">
            <a:solidFill>
              <a:schemeClr val="tx1"/>
            </a:solidFill>
          </a:endParaRPr>
        </a:p>
      </dgm:t>
    </dgm:pt>
    <dgm:pt modelId="{E650CF8D-09FC-4791-A4EF-D3DB30192849}" type="parTrans" cxnId="{B9B2DA36-2EA9-42A4-8868-89561C33019B}">
      <dgm:prSet/>
      <dgm:spPr/>
      <dgm:t>
        <a:bodyPr/>
        <a:lstStyle/>
        <a:p>
          <a:endParaRPr lang="tr-TR"/>
        </a:p>
      </dgm:t>
    </dgm:pt>
    <dgm:pt modelId="{9FB33DDB-1E5B-43A7-9A2B-9182634C206F}" type="sibTrans" cxnId="{B9B2DA36-2EA9-42A4-8868-89561C33019B}">
      <dgm:prSet/>
      <dgm:spPr/>
      <dgm:t>
        <a:bodyPr/>
        <a:lstStyle/>
        <a:p>
          <a:endParaRPr lang="tr-TR"/>
        </a:p>
      </dgm:t>
    </dgm:pt>
    <dgm:pt modelId="{939845AD-CD7B-4BEA-8A22-A64D9A61C687}" type="pres">
      <dgm:prSet presAssocID="{4AC929E6-D7ED-4834-BF69-794B9448E5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254D548-05D6-4D1C-B7B5-9978A325544B}" type="pres">
      <dgm:prSet presAssocID="{4D6ED1DB-3E63-4515-BA54-05A1A4A68165}" presName="parentText" presStyleLbl="node1" presStyleIdx="0" presStyleCnt="1" custLinFactNeighborY="-7067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67A943C-E11C-459F-B5BA-5AC900E1A485}" type="presOf" srcId="{4AC929E6-D7ED-4834-BF69-794B9448E58F}" destId="{939845AD-CD7B-4BEA-8A22-A64D9A61C687}" srcOrd="0" destOrd="0" presId="urn:microsoft.com/office/officeart/2005/8/layout/vList2"/>
    <dgm:cxn modelId="{E92FC55A-F9B5-482F-8639-1EE01D672849}" type="presOf" srcId="{4D6ED1DB-3E63-4515-BA54-05A1A4A68165}" destId="{E254D548-05D6-4D1C-B7B5-9978A325544B}" srcOrd="0" destOrd="0" presId="urn:microsoft.com/office/officeart/2005/8/layout/vList2"/>
    <dgm:cxn modelId="{B9B2DA36-2EA9-42A4-8868-89561C33019B}" srcId="{4AC929E6-D7ED-4834-BF69-794B9448E58F}" destId="{4D6ED1DB-3E63-4515-BA54-05A1A4A68165}" srcOrd="0" destOrd="0" parTransId="{E650CF8D-09FC-4791-A4EF-D3DB30192849}" sibTransId="{9FB33DDB-1E5B-43A7-9A2B-9182634C206F}"/>
    <dgm:cxn modelId="{45A0789B-E5AB-4C07-B762-06F9B48CDAC7}" type="presParOf" srcId="{939845AD-CD7B-4BEA-8A22-A64D9A61C687}" destId="{E254D548-05D6-4D1C-B7B5-9978A32554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C929E6-D7ED-4834-BF69-794B9448E5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6ED1DB-3E63-4515-BA54-05A1A4A68165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tr-TR" sz="3200" dirty="0" smtClean="0">
              <a:solidFill>
                <a:schemeClr val="tx1"/>
              </a:solidFill>
            </a:rPr>
            <a:t>Proton</a:t>
          </a:r>
          <a:r>
            <a:rPr lang="tr-TR" sz="3200" baseline="0" dirty="0" smtClean="0">
              <a:solidFill>
                <a:schemeClr val="tx1"/>
              </a:solidFill>
            </a:rPr>
            <a:t> </a:t>
          </a:r>
          <a:r>
            <a:rPr lang="tr-TR" sz="3200" baseline="0" dirty="0" err="1" smtClean="0">
              <a:solidFill>
                <a:schemeClr val="tx1"/>
              </a:solidFill>
            </a:rPr>
            <a:t>gradyanının</a:t>
          </a:r>
          <a:r>
            <a:rPr lang="tr-TR" sz="3200" baseline="0" dirty="0" smtClean="0">
              <a:solidFill>
                <a:schemeClr val="tx1"/>
              </a:solidFill>
            </a:rPr>
            <a:t> ATP sentezi için kullanılmasını engellemektedir.</a:t>
          </a:r>
          <a:endParaRPr lang="tr-TR" sz="3200" dirty="0">
            <a:solidFill>
              <a:schemeClr val="tx1"/>
            </a:solidFill>
          </a:endParaRPr>
        </a:p>
      </dgm:t>
    </dgm:pt>
    <dgm:pt modelId="{E650CF8D-09FC-4791-A4EF-D3DB30192849}" type="parTrans" cxnId="{B9B2DA36-2EA9-42A4-8868-89561C33019B}">
      <dgm:prSet/>
      <dgm:spPr/>
      <dgm:t>
        <a:bodyPr/>
        <a:lstStyle/>
        <a:p>
          <a:endParaRPr lang="tr-TR"/>
        </a:p>
      </dgm:t>
    </dgm:pt>
    <dgm:pt modelId="{9FB33DDB-1E5B-43A7-9A2B-9182634C206F}" type="sibTrans" cxnId="{B9B2DA36-2EA9-42A4-8868-89561C33019B}">
      <dgm:prSet/>
      <dgm:spPr/>
      <dgm:t>
        <a:bodyPr/>
        <a:lstStyle/>
        <a:p>
          <a:endParaRPr lang="tr-TR"/>
        </a:p>
      </dgm:t>
    </dgm:pt>
    <dgm:pt modelId="{939845AD-CD7B-4BEA-8A22-A64D9A61C687}" type="pres">
      <dgm:prSet presAssocID="{4AC929E6-D7ED-4834-BF69-794B9448E5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254D548-05D6-4D1C-B7B5-9978A325544B}" type="pres">
      <dgm:prSet presAssocID="{4D6ED1DB-3E63-4515-BA54-05A1A4A68165}" presName="parentText" presStyleLbl="node1" presStyleIdx="0" presStyleCnt="1" custLinFactNeighborY="-592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578DD76-1B57-45E6-8D98-064AD8D487C5}" type="presOf" srcId="{4AC929E6-D7ED-4834-BF69-794B9448E58F}" destId="{939845AD-CD7B-4BEA-8A22-A64D9A61C687}" srcOrd="0" destOrd="0" presId="urn:microsoft.com/office/officeart/2005/8/layout/vList2"/>
    <dgm:cxn modelId="{B9B2DA36-2EA9-42A4-8868-89561C33019B}" srcId="{4AC929E6-D7ED-4834-BF69-794B9448E58F}" destId="{4D6ED1DB-3E63-4515-BA54-05A1A4A68165}" srcOrd="0" destOrd="0" parTransId="{E650CF8D-09FC-4791-A4EF-D3DB30192849}" sibTransId="{9FB33DDB-1E5B-43A7-9A2B-9182634C206F}"/>
    <dgm:cxn modelId="{92D07A66-9293-4C83-9A23-454545252807}" type="presOf" srcId="{4D6ED1DB-3E63-4515-BA54-05A1A4A68165}" destId="{E254D548-05D6-4D1C-B7B5-9978A325544B}" srcOrd="0" destOrd="0" presId="urn:microsoft.com/office/officeart/2005/8/layout/vList2"/>
    <dgm:cxn modelId="{5F485267-9998-434E-A4F1-B5DED667AF37}" type="presParOf" srcId="{939845AD-CD7B-4BEA-8A22-A64D9A61C687}" destId="{E254D548-05D6-4D1C-B7B5-9978A32554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AC929E6-D7ED-4834-BF69-794B9448E5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6ED1DB-3E63-4515-BA54-05A1A4A68165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ctr" rtl="0">
            <a:lnSpc>
              <a:spcPct val="150000"/>
            </a:lnSpc>
          </a:pPr>
          <a:r>
            <a:rPr lang="tr-TR" sz="3200" dirty="0" smtClean="0">
              <a:solidFill>
                <a:schemeClr val="tx1"/>
              </a:solidFill>
            </a:rPr>
            <a:t>Kolaylıkla ayrılabilen bir protona sahip olan bu bileşikler, proton tutabilme özelliğine sahiptir.</a:t>
          </a:r>
          <a:endParaRPr lang="tr-TR" sz="3200" dirty="0">
            <a:solidFill>
              <a:schemeClr val="tx1"/>
            </a:solidFill>
          </a:endParaRPr>
        </a:p>
      </dgm:t>
    </dgm:pt>
    <dgm:pt modelId="{E650CF8D-09FC-4791-A4EF-D3DB30192849}" type="parTrans" cxnId="{B9B2DA36-2EA9-42A4-8868-89561C33019B}">
      <dgm:prSet/>
      <dgm:spPr/>
      <dgm:t>
        <a:bodyPr/>
        <a:lstStyle/>
        <a:p>
          <a:pPr>
            <a:lnSpc>
              <a:spcPct val="150000"/>
            </a:lnSpc>
          </a:pPr>
          <a:endParaRPr lang="tr-TR"/>
        </a:p>
      </dgm:t>
    </dgm:pt>
    <dgm:pt modelId="{9FB33DDB-1E5B-43A7-9A2B-9182634C206F}" type="sibTrans" cxnId="{B9B2DA36-2EA9-42A4-8868-89561C33019B}">
      <dgm:prSet/>
      <dgm:spPr/>
      <dgm:t>
        <a:bodyPr/>
        <a:lstStyle/>
        <a:p>
          <a:pPr>
            <a:lnSpc>
              <a:spcPct val="150000"/>
            </a:lnSpc>
          </a:pPr>
          <a:endParaRPr lang="tr-TR"/>
        </a:p>
      </dgm:t>
    </dgm:pt>
    <dgm:pt modelId="{939845AD-CD7B-4BEA-8A22-A64D9A61C687}" type="pres">
      <dgm:prSet presAssocID="{4AC929E6-D7ED-4834-BF69-794B9448E5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254D548-05D6-4D1C-B7B5-9978A325544B}" type="pres">
      <dgm:prSet presAssocID="{4D6ED1DB-3E63-4515-BA54-05A1A4A68165}" presName="parentText" presStyleLbl="node1" presStyleIdx="0" presStyleCnt="1" custScaleY="878721" custLinFactNeighborY="-592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9B2DA36-2EA9-42A4-8868-89561C33019B}" srcId="{4AC929E6-D7ED-4834-BF69-794B9448E58F}" destId="{4D6ED1DB-3E63-4515-BA54-05A1A4A68165}" srcOrd="0" destOrd="0" parTransId="{E650CF8D-09FC-4791-A4EF-D3DB30192849}" sibTransId="{9FB33DDB-1E5B-43A7-9A2B-9182634C206F}"/>
    <dgm:cxn modelId="{9D247A08-4BB8-4F80-971D-275316FF5F0A}" type="presOf" srcId="{4AC929E6-D7ED-4834-BF69-794B9448E58F}" destId="{939845AD-CD7B-4BEA-8A22-A64D9A61C687}" srcOrd="0" destOrd="0" presId="urn:microsoft.com/office/officeart/2005/8/layout/vList2"/>
    <dgm:cxn modelId="{4A3297CE-6263-45F6-9BBD-560B3547B301}" type="presOf" srcId="{4D6ED1DB-3E63-4515-BA54-05A1A4A68165}" destId="{E254D548-05D6-4D1C-B7B5-9978A325544B}" srcOrd="0" destOrd="0" presId="urn:microsoft.com/office/officeart/2005/8/layout/vList2"/>
    <dgm:cxn modelId="{40A32154-E866-449B-AAEE-FDCD621F484E}" type="presParOf" srcId="{939845AD-CD7B-4BEA-8A22-A64D9A61C687}" destId="{E254D548-05D6-4D1C-B7B5-9978A32554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54D548-05D6-4D1C-B7B5-9978A325544B}">
      <dsp:nvSpPr>
        <dsp:cNvPr id="0" name=""/>
        <dsp:cNvSpPr/>
      </dsp:nvSpPr>
      <dsp:spPr>
        <a:xfrm>
          <a:off x="0" y="0"/>
          <a:ext cx="8424936" cy="719549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>
              <a:solidFill>
                <a:schemeClr val="tx1"/>
              </a:solidFill>
            </a:rPr>
            <a:t>Fe</a:t>
          </a:r>
          <a:r>
            <a:rPr lang="tr-TR" sz="2800" kern="1200" dirty="0" smtClean="0">
              <a:solidFill>
                <a:schemeClr val="tx1"/>
              </a:solidFill>
            </a:rPr>
            <a:t>-</a:t>
          </a:r>
          <a:r>
            <a:rPr lang="tr-TR" sz="2800" kern="1200" dirty="0" err="1" smtClean="0">
              <a:solidFill>
                <a:schemeClr val="tx1"/>
              </a:solidFill>
            </a:rPr>
            <a:t>S’li</a:t>
          </a:r>
          <a:r>
            <a:rPr lang="tr-TR" sz="2800" kern="1200" dirty="0" smtClean="0">
              <a:solidFill>
                <a:schemeClr val="tx1"/>
              </a:solidFill>
            </a:rPr>
            <a:t> merkezlerden </a:t>
          </a:r>
          <a:r>
            <a:rPr lang="tr-TR" sz="2800" kern="1200" dirty="0" err="1" smtClean="0">
              <a:solidFill>
                <a:schemeClr val="tx1"/>
              </a:solidFill>
            </a:rPr>
            <a:t>Q’a</a:t>
          </a:r>
          <a:r>
            <a:rPr lang="tr-TR" sz="2800" kern="1200" dirty="0" smtClean="0">
              <a:solidFill>
                <a:schemeClr val="tx1"/>
              </a:solidFill>
            </a:rPr>
            <a:t> olan e akışını engelleyerek</a:t>
          </a:r>
          <a:endParaRPr lang="tr-TR" sz="2800" kern="1200" dirty="0">
            <a:solidFill>
              <a:schemeClr val="tx1"/>
            </a:solidFill>
          </a:endParaRPr>
        </a:p>
      </dsp:txBody>
      <dsp:txXfrm>
        <a:off x="0" y="0"/>
        <a:ext cx="8424936" cy="719549"/>
      </dsp:txXfrm>
    </dsp:sp>
    <dsp:sp modelId="{9A266CDF-1D61-4D13-9CE2-6B77D45F8B2A}">
      <dsp:nvSpPr>
        <dsp:cNvPr id="0" name=""/>
        <dsp:cNvSpPr/>
      </dsp:nvSpPr>
      <dsp:spPr>
        <a:xfrm>
          <a:off x="1872231" y="1834995"/>
          <a:ext cx="3816411" cy="719549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solidFill>
                <a:schemeClr val="tx1"/>
              </a:solidFill>
            </a:rPr>
            <a:t>NADH-Q </a:t>
          </a:r>
          <a:r>
            <a:rPr lang="tr-TR" sz="2800" kern="1200" dirty="0" err="1" smtClean="0">
              <a:solidFill>
                <a:schemeClr val="tx1"/>
              </a:solidFill>
            </a:rPr>
            <a:t>oksidoredüktaz</a:t>
          </a:r>
          <a:endParaRPr lang="tr-TR" sz="2800" kern="1200" dirty="0">
            <a:solidFill>
              <a:schemeClr val="tx1"/>
            </a:solidFill>
          </a:endParaRPr>
        </a:p>
      </dsp:txBody>
      <dsp:txXfrm>
        <a:off x="1872231" y="1834995"/>
        <a:ext cx="3816411" cy="71954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54D548-05D6-4D1C-B7B5-9978A325544B}">
      <dsp:nvSpPr>
        <dsp:cNvPr id="0" name=""/>
        <dsp:cNvSpPr/>
      </dsp:nvSpPr>
      <dsp:spPr>
        <a:xfrm>
          <a:off x="0" y="0"/>
          <a:ext cx="8424936" cy="645321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>
              <a:solidFill>
                <a:schemeClr val="tx1"/>
              </a:solidFill>
            </a:rPr>
            <a:t>Süksinattan</a:t>
          </a:r>
          <a:r>
            <a:rPr lang="tr-TR" sz="3200" kern="1200" dirty="0" smtClean="0">
              <a:solidFill>
                <a:schemeClr val="tx1"/>
              </a:solidFill>
            </a:rPr>
            <a:t> Kompleks </a:t>
          </a:r>
          <a:r>
            <a:rPr lang="tr-TR" sz="3200" kern="1200" dirty="0" err="1" smtClean="0">
              <a:solidFill>
                <a:schemeClr val="tx1"/>
              </a:solidFill>
            </a:rPr>
            <a:t>II’ye</a:t>
          </a:r>
          <a:r>
            <a:rPr lang="tr-TR" sz="3200" kern="1200" dirty="0" smtClean="0">
              <a:solidFill>
                <a:schemeClr val="tx1"/>
              </a:solidFill>
            </a:rPr>
            <a:t> e akışı</a:t>
          </a:r>
          <a:endParaRPr lang="tr-TR" sz="3200" kern="1200" dirty="0">
            <a:solidFill>
              <a:schemeClr val="tx1"/>
            </a:solidFill>
          </a:endParaRPr>
        </a:p>
      </dsp:txBody>
      <dsp:txXfrm>
        <a:off x="0" y="0"/>
        <a:ext cx="8424936" cy="64532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54D548-05D6-4D1C-B7B5-9978A325544B}">
      <dsp:nvSpPr>
        <dsp:cNvPr id="0" name=""/>
        <dsp:cNvSpPr/>
      </dsp:nvSpPr>
      <dsp:spPr>
        <a:xfrm>
          <a:off x="0" y="0"/>
          <a:ext cx="8424936" cy="645321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</a:rPr>
            <a:t>Kompleks </a:t>
          </a:r>
          <a:r>
            <a:rPr lang="tr-TR" sz="3200" kern="1200" dirty="0" err="1" smtClean="0">
              <a:solidFill>
                <a:schemeClr val="tx1"/>
              </a:solidFill>
            </a:rPr>
            <a:t>II’den</a:t>
          </a:r>
          <a:r>
            <a:rPr lang="tr-TR" sz="3200" kern="1200" dirty="0" smtClean="0">
              <a:solidFill>
                <a:schemeClr val="tx1"/>
              </a:solidFill>
            </a:rPr>
            <a:t> </a:t>
          </a:r>
          <a:r>
            <a:rPr lang="tr-TR" sz="3200" kern="1200" dirty="0" err="1" smtClean="0">
              <a:solidFill>
                <a:schemeClr val="tx1"/>
              </a:solidFill>
            </a:rPr>
            <a:t>Q’a</a:t>
          </a:r>
          <a:r>
            <a:rPr lang="tr-TR" sz="3200" kern="1200" dirty="0" smtClean="0">
              <a:solidFill>
                <a:schemeClr val="tx1"/>
              </a:solidFill>
            </a:rPr>
            <a:t> e akışını</a:t>
          </a:r>
          <a:endParaRPr lang="tr-TR" sz="3200" kern="1200" dirty="0">
            <a:solidFill>
              <a:schemeClr val="tx1"/>
            </a:solidFill>
          </a:endParaRPr>
        </a:p>
      </dsp:txBody>
      <dsp:txXfrm>
        <a:off x="0" y="0"/>
        <a:ext cx="8424936" cy="64532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54D548-05D6-4D1C-B7B5-9978A325544B}">
      <dsp:nvSpPr>
        <dsp:cNvPr id="0" name=""/>
        <dsp:cNvSpPr/>
      </dsp:nvSpPr>
      <dsp:spPr>
        <a:xfrm>
          <a:off x="0" y="0"/>
          <a:ext cx="8424936" cy="1224112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</a:rPr>
            <a:t>Q-</a:t>
          </a:r>
          <a:r>
            <a:rPr lang="tr-TR" sz="3200" kern="1200" dirty="0" err="1" smtClean="0">
              <a:solidFill>
                <a:schemeClr val="tx1"/>
              </a:solidFill>
            </a:rPr>
            <a:t>sitokrom</a:t>
          </a:r>
          <a:r>
            <a:rPr lang="tr-TR" sz="3200" kern="1200" dirty="0" smtClean="0">
              <a:solidFill>
                <a:schemeClr val="tx1"/>
              </a:solidFill>
            </a:rPr>
            <a:t> c </a:t>
          </a:r>
          <a:r>
            <a:rPr lang="tr-TR" sz="3200" kern="1200" dirty="0" err="1" smtClean="0">
              <a:solidFill>
                <a:schemeClr val="tx1"/>
              </a:solidFill>
            </a:rPr>
            <a:t>redüktazı</a:t>
          </a:r>
          <a:r>
            <a:rPr lang="tr-TR" sz="3200" kern="1200" dirty="0" smtClean="0">
              <a:solidFill>
                <a:schemeClr val="tx1"/>
              </a:solidFill>
            </a:rPr>
            <a:t> (</a:t>
          </a:r>
          <a:r>
            <a:rPr lang="tr-TR" sz="3200" kern="1200" dirty="0" err="1" smtClean="0">
              <a:solidFill>
                <a:schemeClr val="tx1"/>
              </a:solidFill>
            </a:rPr>
            <a:t>Sitokrom</a:t>
          </a:r>
          <a:r>
            <a:rPr lang="tr-TR" sz="3200" kern="1200" dirty="0" smtClean="0">
              <a:solidFill>
                <a:schemeClr val="tx1"/>
              </a:solidFill>
            </a:rPr>
            <a:t> </a:t>
          </a:r>
          <a:r>
            <a:rPr lang="tr-TR" sz="3200" kern="1200" dirty="0" err="1" smtClean="0">
              <a:solidFill>
                <a:schemeClr val="tx1"/>
              </a:solidFill>
            </a:rPr>
            <a:t>b</a:t>
          </a:r>
          <a:r>
            <a:rPr lang="tr-TR" sz="2000" kern="1200" dirty="0" err="1" smtClean="0">
              <a:solidFill>
                <a:schemeClr val="tx1"/>
              </a:solidFill>
            </a:rPr>
            <a:t>h</a:t>
          </a:r>
          <a:r>
            <a:rPr lang="tr-TR" sz="3200" kern="1200" dirty="0" smtClean="0">
              <a:solidFill>
                <a:schemeClr val="tx1"/>
              </a:solidFill>
            </a:rPr>
            <a:t> bölgesinde) </a:t>
          </a:r>
          <a:r>
            <a:rPr lang="tr-TR" sz="3200" kern="1200" dirty="0" err="1" smtClean="0">
              <a:solidFill>
                <a:schemeClr val="tx1"/>
              </a:solidFill>
            </a:rPr>
            <a:t>inhibe</a:t>
          </a:r>
          <a:r>
            <a:rPr lang="tr-TR" sz="3200" kern="1200" dirty="0" smtClean="0">
              <a:solidFill>
                <a:schemeClr val="tx1"/>
              </a:solidFill>
            </a:rPr>
            <a:t> eder </a:t>
          </a:r>
          <a:endParaRPr lang="tr-TR" sz="3200" kern="1200" dirty="0">
            <a:solidFill>
              <a:schemeClr val="tx1"/>
            </a:solidFill>
          </a:endParaRPr>
        </a:p>
      </dsp:txBody>
      <dsp:txXfrm>
        <a:off x="0" y="0"/>
        <a:ext cx="8424936" cy="122411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54D548-05D6-4D1C-B7B5-9978A325544B}">
      <dsp:nvSpPr>
        <dsp:cNvPr id="0" name=""/>
        <dsp:cNvSpPr/>
      </dsp:nvSpPr>
      <dsp:spPr>
        <a:xfrm>
          <a:off x="0" y="0"/>
          <a:ext cx="8424936" cy="1224112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</a:rPr>
            <a:t>Proton</a:t>
          </a:r>
          <a:r>
            <a:rPr lang="tr-TR" sz="3200" kern="1200" baseline="0" dirty="0" smtClean="0">
              <a:solidFill>
                <a:schemeClr val="tx1"/>
              </a:solidFill>
            </a:rPr>
            <a:t> </a:t>
          </a:r>
          <a:r>
            <a:rPr lang="tr-TR" sz="3200" kern="1200" baseline="0" dirty="0" err="1" smtClean="0">
              <a:solidFill>
                <a:schemeClr val="tx1"/>
              </a:solidFill>
            </a:rPr>
            <a:t>gradyanının</a:t>
          </a:r>
          <a:r>
            <a:rPr lang="tr-TR" sz="3200" kern="1200" baseline="0" dirty="0" smtClean="0">
              <a:solidFill>
                <a:schemeClr val="tx1"/>
              </a:solidFill>
            </a:rPr>
            <a:t> ATP sentezi için kullanılmasını engellemektedir.</a:t>
          </a:r>
          <a:endParaRPr lang="tr-TR" sz="3200" kern="1200" dirty="0">
            <a:solidFill>
              <a:schemeClr val="tx1"/>
            </a:solidFill>
          </a:endParaRPr>
        </a:p>
      </dsp:txBody>
      <dsp:txXfrm>
        <a:off x="0" y="0"/>
        <a:ext cx="8424936" cy="122411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54D548-05D6-4D1C-B7B5-9978A325544B}">
      <dsp:nvSpPr>
        <dsp:cNvPr id="0" name=""/>
        <dsp:cNvSpPr/>
      </dsp:nvSpPr>
      <dsp:spPr>
        <a:xfrm>
          <a:off x="0" y="0"/>
          <a:ext cx="8424936" cy="1510691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</a:rPr>
            <a:t>Kolaylıkla ayrılabilen bir protona sahip olan bu bileşikler, proton tutabilme özelliğine sahiptir.</a:t>
          </a:r>
          <a:endParaRPr lang="tr-TR" sz="3200" kern="1200" dirty="0">
            <a:solidFill>
              <a:schemeClr val="tx1"/>
            </a:solidFill>
          </a:endParaRPr>
        </a:p>
      </dsp:txBody>
      <dsp:txXfrm>
        <a:off x="0" y="0"/>
        <a:ext cx="8424936" cy="1510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05648-D2F2-4D15-A29A-80A70AEAACB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80731-8EDF-4FCD-A99C-42B5686D469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microsoft.com/office/2007/relationships/diagramDrawing" Target="../diagrams/drawing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microsoft.com/office/2007/relationships/diagramDrawing" Target="../diagrams/drawing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microsoft.com/office/2007/relationships/diagramDrawing" Target="../diagrams/drawing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74308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OKSİDATİF FOSFORİLLENMENİN İNHİBİSYONU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286248" y="3886200"/>
            <a:ext cx="4214842" cy="1752600"/>
          </a:xfrm>
        </p:spPr>
        <p:txBody>
          <a:bodyPr>
            <a:normAutofit/>
          </a:bodyPr>
          <a:lstStyle/>
          <a:p>
            <a:endParaRPr lang="tr-T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algn="just"/>
            <a:r>
              <a:rPr lang="tr-TR" dirty="0" smtClean="0"/>
              <a:t>NADH veya FADH2’nin </a:t>
            </a:r>
            <a:r>
              <a:rPr lang="tr-TR" dirty="0" err="1" smtClean="0"/>
              <a:t>oksidasyonu</a:t>
            </a:r>
            <a:r>
              <a:rPr lang="tr-TR" dirty="0" smtClean="0"/>
              <a:t> sırasında solunum zinciri ile e taşınması normal olarak ilerlediği halde, açığa çıkan protonlar bu bileşikler tarafından taşındığı için proton </a:t>
            </a:r>
            <a:r>
              <a:rPr lang="tr-TR" dirty="0" err="1" smtClean="0"/>
              <a:t>gradyanı</a:t>
            </a:r>
            <a:r>
              <a:rPr lang="tr-TR" dirty="0" smtClean="0"/>
              <a:t> bozulur. Bu olay, aşırı NADH </a:t>
            </a:r>
            <a:r>
              <a:rPr lang="tr-TR" dirty="0" err="1" smtClean="0"/>
              <a:t>oksidasyonu</a:t>
            </a:r>
            <a:r>
              <a:rPr lang="tr-TR" dirty="0" smtClean="0"/>
              <a:t> ve O2 tüketimine yol açar.</a:t>
            </a:r>
          </a:p>
          <a:p>
            <a:pPr algn="just"/>
            <a:r>
              <a:rPr lang="tr-TR" dirty="0" smtClean="0"/>
              <a:t>Bu arada açığa çıkan enerji </a:t>
            </a:r>
            <a:r>
              <a:rPr lang="tr-TR" dirty="0" err="1" smtClean="0"/>
              <a:t>ATP’ye</a:t>
            </a:r>
            <a:r>
              <a:rPr lang="tr-TR" dirty="0" smtClean="0"/>
              <a:t> dönüştürülemediği için ısı şeklinde serbestleşir.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Eşleşmeyi (</a:t>
            </a:r>
            <a:r>
              <a:rPr lang="tr-TR" sz="3200" b="1" dirty="0" err="1" smtClean="0"/>
              <a:t>pH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gradyanını</a:t>
            </a:r>
            <a:r>
              <a:rPr lang="tr-TR" sz="3200" b="1" dirty="0" smtClean="0"/>
              <a:t>) Bozan İnhibitörler</a:t>
            </a:r>
            <a:endParaRPr lang="tr-TR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324036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algn="just"/>
            <a:r>
              <a:rPr lang="tr-TR" dirty="0" smtClean="0"/>
              <a:t>Bu durum, özellikle kış uykusuna yatan ve vücut sıcaklıklarını belirli bir düzeyde koruması gereken hayvanlar ve yeni doğanlar için önem taşımaktadır.</a:t>
            </a:r>
          </a:p>
          <a:p>
            <a:pPr algn="just"/>
            <a:r>
              <a:rPr lang="tr-TR" dirty="0" smtClean="0"/>
              <a:t>Bu canlılarda özel bir yağ dokusu bulunmaktadır.</a:t>
            </a:r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Eşleşmeyi (</a:t>
            </a:r>
            <a:r>
              <a:rPr lang="tr-TR" sz="3200" b="1" dirty="0" err="1" smtClean="0"/>
              <a:t>pH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gradyanını</a:t>
            </a:r>
            <a:r>
              <a:rPr lang="tr-TR" sz="3200" b="1" dirty="0" smtClean="0"/>
              <a:t>) Bozan İnhibitörler</a:t>
            </a:r>
            <a:endParaRPr lang="tr-TR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59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algn="just"/>
            <a:r>
              <a:rPr lang="tr-TR" dirty="0" smtClean="0"/>
              <a:t>Bu dokuda çok sayıda mitokondri olması, hem grubu taşıyan </a:t>
            </a:r>
            <a:r>
              <a:rPr lang="tr-TR" dirty="0" err="1" smtClean="0"/>
              <a:t>sitokrom</a:t>
            </a:r>
            <a:r>
              <a:rPr lang="tr-TR" dirty="0" smtClean="0"/>
              <a:t> sayısının da fazla olmasına yol açar.</a:t>
            </a:r>
          </a:p>
          <a:p>
            <a:pPr algn="just"/>
            <a:r>
              <a:rPr lang="tr-TR" dirty="0" smtClean="0"/>
              <a:t>Görünür ışığı </a:t>
            </a:r>
            <a:r>
              <a:rPr lang="tr-TR" dirty="0" err="1" smtClean="0"/>
              <a:t>absorplama</a:t>
            </a:r>
            <a:r>
              <a:rPr lang="tr-TR" dirty="0" smtClean="0"/>
              <a:t> özelliği olan bu bileşikler nedeni ile bu özel yağ dokusuna kahverengi yağ dokusu denir.</a:t>
            </a:r>
          </a:p>
          <a:p>
            <a:pPr algn="just"/>
            <a:r>
              <a:rPr lang="tr-TR" dirty="0" smtClean="0"/>
              <a:t>Yeni doğanların ense ve üst sırt bölgesinde bulunan bu doku titremesiz </a:t>
            </a:r>
            <a:r>
              <a:rPr lang="tr-TR" dirty="0" err="1" smtClean="0"/>
              <a:t>termojenez</a:t>
            </a:r>
            <a:r>
              <a:rPr lang="tr-TR" dirty="0" smtClean="0"/>
              <a:t> fonksiyonuna sahiptir.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Eşleşmeyi (</a:t>
            </a:r>
            <a:r>
              <a:rPr lang="tr-TR" sz="3200" b="1" dirty="0" err="1" smtClean="0"/>
              <a:t>pH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gradyanını</a:t>
            </a:r>
            <a:r>
              <a:rPr lang="tr-TR" sz="3200" b="1" dirty="0" smtClean="0"/>
              <a:t>) Bozan İnhibitörler</a:t>
            </a:r>
            <a:endParaRPr lang="tr-TR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59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algn="just"/>
            <a:r>
              <a:rPr lang="tr-TR" dirty="0" smtClean="0"/>
              <a:t>Titreme sırasında olan kas kasılmaları sonucunda </a:t>
            </a:r>
            <a:r>
              <a:rPr lang="tr-TR" dirty="0" err="1" smtClean="0"/>
              <a:t>ATP’nin</a:t>
            </a:r>
            <a:r>
              <a:rPr lang="tr-TR" dirty="0" smtClean="0"/>
              <a:t> yanı sıra ısı da oluşur. </a:t>
            </a:r>
          </a:p>
          <a:p>
            <a:pPr algn="just"/>
            <a:r>
              <a:rPr lang="tr-TR" dirty="0" smtClean="0"/>
              <a:t>Titremesiz </a:t>
            </a:r>
            <a:r>
              <a:rPr lang="tr-TR" dirty="0" err="1" smtClean="0"/>
              <a:t>termojenez</a:t>
            </a:r>
            <a:r>
              <a:rPr lang="tr-TR" dirty="0" smtClean="0"/>
              <a:t> ise titreme için kas kasılmaları olmaksızın ısı oluşumu için </a:t>
            </a:r>
            <a:r>
              <a:rPr lang="tr-TR" dirty="0" err="1" smtClean="0"/>
              <a:t>hormonal</a:t>
            </a:r>
            <a:r>
              <a:rPr lang="tr-TR" dirty="0" smtClean="0"/>
              <a:t> uyarıdır.</a:t>
            </a:r>
          </a:p>
          <a:p>
            <a:pPr algn="just"/>
            <a:r>
              <a:rPr lang="tr-TR" dirty="0" smtClean="0"/>
              <a:t>Bu süreç hormon dürtüsü ile yağ dokusunda depolanan </a:t>
            </a:r>
            <a:r>
              <a:rPr lang="tr-TR" dirty="0" err="1" smtClean="0"/>
              <a:t>trigliseridlerden</a:t>
            </a:r>
            <a:r>
              <a:rPr lang="tr-TR" dirty="0" smtClean="0"/>
              <a:t> yağ asitlerinin açığa çıkması ile başlar.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Eşleşmeyi (</a:t>
            </a:r>
            <a:r>
              <a:rPr lang="tr-TR" sz="3200" b="1" dirty="0" err="1" smtClean="0"/>
              <a:t>pH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gradyanını</a:t>
            </a:r>
            <a:r>
              <a:rPr lang="tr-TR" sz="3200" b="1" dirty="0" smtClean="0"/>
              <a:t>) Bozan İnhibitörler</a:t>
            </a:r>
            <a:endParaRPr lang="tr-TR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3456384"/>
          </a:xfrm>
          <a:ln w="38100"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tr-TR" dirty="0" smtClean="0"/>
              <a:t>İnsanda çeşitli dokularda bulunan UCP2</a:t>
            </a:r>
          </a:p>
          <a:p>
            <a:pPr>
              <a:lnSpc>
                <a:spcPct val="160000"/>
              </a:lnSpc>
              <a:buNone/>
            </a:pPr>
            <a:endParaRPr lang="tr-TR" dirty="0" smtClean="0"/>
          </a:p>
          <a:p>
            <a:pPr>
              <a:lnSpc>
                <a:spcPct val="160000"/>
              </a:lnSpc>
            </a:pPr>
            <a:r>
              <a:rPr lang="tr-TR" dirty="0" smtClean="0"/>
              <a:t> iskelet ve kalp kasında bulunan UCP 3 ise </a:t>
            </a:r>
            <a:r>
              <a:rPr lang="tr-TR" dirty="0" err="1" smtClean="0"/>
              <a:t>termojenezde</a:t>
            </a:r>
            <a:r>
              <a:rPr lang="tr-TR" dirty="0" smtClean="0"/>
              <a:t> rol almaz.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457200" y="274638"/>
            <a:ext cx="8229600" cy="9221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Eşleşmeyi (</a:t>
            </a:r>
            <a:r>
              <a:rPr kumimoji="0" lang="tr-T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gradyanını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Bozan İnhibitörler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ATP-ADP </a:t>
            </a:r>
            <a:r>
              <a:rPr lang="tr-TR" sz="3600" b="1" dirty="0" err="1" smtClean="0"/>
              <a:t>Translokaz</a:t>
            </a:r>
            <a:r>
              <a:rPr lang="tr-TR" sz="3600" b="1" dirty="0" smtClean="0"/>
              <a:t> İnhibitörleri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  <a:ln>
            <a:solidFill>
              <a:srgbClr val="00B050"/>
            </a:solidFill>
          </a:ln>
        </p:spPr>
        <p:txBody>
          <a:bodyPr/>
          <a:lstStyle/>
          <a:p>
            <a:pPr algn="just"/>
            <a:r>
              <a:rPr lang="tr-TR" dirty="0" err="1" smtClean="0"/>
              <a:t>Atraktilozid</a:t>
            </a:r>
            <a:r>
              <a:rPr lang="tr-TR" dirty="0" smtClean="0"/>
              <a:t> (bitki </a:t>
            </a:r>
            <a:r>
              <a:rPr lang="tr-TR" dirty="0" err="1" smtClean="0"/>
              <a:t>glikozidi</a:t>
            </a:r>
            <a:r>
              <a:rPr lang="tr-TR" dirty="0" smtClean="0"/>
              <a:t>), proteinin </a:t>
            </a:r>
            <a:r>
              <a:rPr lang="tr-TR" dirty="0" err="1" smtClean="0"/>
              <a:t>sitozolik</a:t>
            </a:r>
            <a:r>
              <a:rPr lang="tr-TR" dirty="0" smtClean="0"/>
              <a:t> nükleotid bağlama bölgesine bağlanarak </a:t>
            </a:r>
            <a:r>
              <a:rPr lang="tr-TR" dirty="0" err="1" smtClean="0"/>
              <a:t>ADP’nin</a:t>
            </a:r>
            <a:r>
              <a:rPr lang="tr-TR" dirty="0" smtClean="0"/>
              <a:t> mitokondriye girişini,</a:t>
            </a:r>
          </a:p>
          <a:p>
            <a:pPr algn="just"/>
            <a:r>
              <a:rPr lang="tr-TR" dirty="0" err="1" smtClean="0"/>
              <a:t>Bongrekik</a:t>
            </a:r>
            <a:r>
              <a:rPr lang="tr-TR" dirty="0" smtClean="0"/>
              <a:t> asit (çürümüş </a:t>
            </a:r>
            <a:r>
              <a:rPr lang="tr-TR" dirty="0" err="1" smtClean="0"/>
              <a:t>hindistan</a:t>
            </a:r>
            <a:r>
              <a:rPr lang="tr-TR" dirty="0" smtClean="0"/>
              <a:t> cevizinde bir mantar tarafından sentezlenen çok doymamış bir ya) </a:t>
            </a:r>
            <a:r>
              <a:rPr lang="tr-TR" dirty="0" err="1" smtClean="0"/>
              <a:t>mitokondriyal</a:t>
            </a:r>
            <a:r>
              <a:rPr lang="tr-TR" dirty="0" smtClean="0"/>
              <a:t> nükleotid bağlama bölgesine bağlanarak </a:t>
            </a:r>
            <a:r>
              <a:rPr lang="tr-TR" dirty="0" err="1" smtClean="0"/>
              <a:t>ATP’nin</a:t>
            </a:r>
            <a:r>
              <a:rPr lang="tr-TR" dirty="0" smtClean="0"/>
              <a:t> mitokondriden çıkışını </a:t>
            </a:r>
            <a:r>
              <a:rPr lang="tr-TR" dirty="0" err="1" smtClean="0"/>
              <a:t>inhibe</a:t>
            </a:r>
            <a:r>
              <a:rPr lang="tr-TR" dirty="0" smtClean="0"/>
              <a:t> eder.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tr-TR" dirty="0" err="1" smtClean="0"/>
              <a:t>Oksidatif</a:t>
            </a:r>
            <a:r>
              <a:rPr lang="tr-TR" dirty="0" smtClean="0"/>
              <a:t> </a:t>
            </a:r>
            <a:r>
              <a:rPr lang="tr-TR" dirty="0" err="1" smtClean="0"/>
              <a:t>fosforillenme</a:t>
            </a:r>
            <a:r>
              <a:rPr lang="tr-TR" dirty="0" smtClean="0"/>
              <a:t>, tüm basamaklarda çeşitli inhibitörler tarafından </a:t>
            </a:r>
            <a:r>
              <a:rPr lang="tr-TR" dirty="0" err="1" smtClean="0"/>
              <a:t>inhibisyona</a:t>
            </a:r>
            <a:r>
              <a:rPr lang="tr-TR" dirty="0" smtClean="0"/>
              <a:t> uğrama  eğilimindedir. Bu inhibitörler, solunum zincirinde yer alan her elektron taşıyıcısının redoks durumu hakkında bilgi edinmek, elektronların akış sırasını belirlemek ve </a:t>
            </a:r>
            <a:r>
              <a:rPr lang="tr-TR" dirty="0" err="1" smtClean="0"/>
              <a:t>oksidatif</a:t>
            </a:r>
            <a:r>
              <a:rPr lang="tr-TR" dirty="0" smtClean="0"/>
              <a:t> </a:t>
            </a:r>
            <a:r>
              <a:rPr lang="tr-TR" dirty="0" err="1" smtClean="0"/>
              <a:t>fosforillenmenin</a:t>
            </a:r>
            <a:r>
              <a:rPr lang="tr-TR" dirty="0" smtClean="0"/>
              <a:t> mekanizmasını aydınlatmak amacı ile kullanılmaktadır.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err="1" smtClean="0"/>
              <a:t>Oksidatif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Fosforillenmenin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İnhibisyonu</a:t>
            </a:r>
            <a:endParaRPr lang="tr-TR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Solunum Zinciri İnhibitörleri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1180728"/>
          </a:xfrm>
        </p:spPr>
        <p:txBody>
          <a:bodyPr/>
          <a:lstStyle/>
          <a:p>
            <a:pPr algn="ctr"/>
            <a:r>
              <a:rPr lang="tr-TR" dirty="0" err="1" smtClean="0"/>
              <a:t>Barbitürat</a:t>
            </a:r>
            <a:r>
              <a:rPr lang="tr-TR" dirty="0" smtClean="0"/>
              <a:t> içeren; </a:t>
            </a:r>
            <a:r>
              <a:rPr lang="tr-TR" dirty="0" err="1" smtClean="0"/>
              <a:t>amital</a:t>
            </a:r>
            <a:r>
              <a:rPr lang="tr-TR" dirty="0" smtClean="0"/>
              <a:t>, </a:t>
            </a:r>
            <a:r>
              <a:rPr lang="tr-TR" dirty="0" err="1" smtClean="0"/>
              <a:t>rotenon</a:t>
            </a:r>
            <a:r>
              <a:rPr lang="tr-TR" dirty="0" smtClean="0"/>
              <a:t> ve bir antibiyotik olan </a:t>
            </a:r>
            <a:r>
              <a:rPr lang="tr-TR" dirty="0" err="1" smtClean="0"/>
              <a:t>pierisidin</a:t>
            </a:r>
            <a:r>
              <a:rPr lang="tr-TR" dirty="0" smtClean="0"/>
              <a:t> A</a:t>
            </a:r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 rot="5400000">
            <a:off x="3988432" y="-1202406"/>
            <a:ext cx="1152128" cy="712879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9" name="8 Diyagram"/>
          <p:cNvGraphicFramePr/>
          <p:nvPr/>
        </p:nvGraphicFramePr>
        <p:xfrm>
          <a:off x="285720" y="2857496"/>
          <a:ext cx="8424936" cy="255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Aşağı Ok"/>
          <p:cNvSpPr/>
          <p:nvPr/>
        </p:nvSpPr>
        <p:spPr>
          <a:xfrm>
            <a:off x="4429124" y="3643314"/>
            <a:ext cx="21602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Çarpma"/>
          <p:cNvSpPr/>
          <p:nvPr/>
        </p:nvSpPr>
        <p:spPr>
          <a:xfrm>
            <a:off x="5715008" y="4143380"/>
            <a:ext cx="1224136" cy="1556792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786" y="5429264"/>
            <a:ext cx="7315200" cy="12239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79"/>
          </a:xfrm>
        </p:spPr>
        <p:txBody>
          <a:bodyPr>
            <a:noAutofit/>
          </a:bodyPr>
          <a:lstStyle/>
          <a:p>
            <a:pPr algn="ctr"/>
            <a:endParaRPr lang="tr-TR" dirty="0" smtClean="0"/>
          </a:p>
          <a:p>
            <a:pPr algn="ctr"/>
            <a:r>
              <a:rPr lang="tr-TR" dirty="0" err="1" smtClean="0"/>
              <a:t>Oksalaasetat</a:t>
            </a:r>
            <a:r>
              <a:rPr lang="tr-TR" dirty="0" smtClean="0"/>
              <a:t> ve </a:t>
            </a:r>
            <a:r>
              <a:rPr lang="tr-TR" dirty="0" err="1" smtClean="0"/>
              <a:t>Malonat</a:t>
            </a:r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 rot="5400000">
            <a:off x="4490720" y="-666184"/>
            <a:ext cx="378584" cy="712879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9" name="8 Diyagram"/>
          <p:cNvGraphicFramePr/>
          <p:nvPr/>
        </p:nvGraphicFramePr>
        <p:xfrm>
          <a:off x="467544" y="321297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Çarpma"/>
          <p:cNvSpPr/>
          <p:nvPr/>
        </p:nvSpPr>
        <p:spPr>
          <a:xfrm>
            <a:off x="7524328" y="3140968"/>
            <a:ext cx="1224136" cy="864096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ağ Ayraç"/>
          <p:cNvSpPr/>
          <p:nvPr/>
        </p:nvSpPr>
        <p:spPr>
          <a:xfrm rot="5400000">
            <a:off x="4319971" y="1808819"/>
            <a:ext cx="720081" cy="7128792"/>
          </a:xfrm>
          <a:prstGeom prst="rightBrac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11" name="10 Diyagram"/>
          <p:cNvGraphicFramePr/>
          <p:nvPr/>
        </p:nvGraphicFramePr>
        <p:xfrm>
          <a:off x="467544" y="5877272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2" name="11 Çarpma"/>
          <p:cNvSpPr/>
          <p:nvPr/>
        </p:nvSpPr>
        <p:spPr>
          <a:xfrm>
            <a:off x="7452320" y="5733255"/>
            <a:ext cx="1224136" cy="864096"/>
          </a:xfrm>
          <a:prstGeom prst="mathMultiply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2 İçerik Yer Tutucusu"/>
          <p:cNvSpPr txBox="1">
            <a:spLocks/>
          </p:cNvSpPr>
          <p:nvPr/>
        </p:nvSpPr>
        <p:spPr>
          <a:xfrm>
            <a:off x="683568" y="4581128"/>
            <a:ext cx="8229600" cy="7486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Karboksin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 </a:t>
            </a: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Tenoiltrifluroaston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(TTFA)</a:t>
            </a:r>
          </a:p>
        </p:txBody>
      </p:sp>
      <p:sp>
        <p:nvSpPr>
          <p:cNvPr id="1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Solunum Zinciri İnhibitörleri</a:t>
            </a:r>
            <a:endParaRPr lang="tr-TR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792089"/>
          </a:xfrm>
        </p:spPr>
        <p:txBody>
          <a:bodyPr/>
          <a:lstStyle/>
          <a:p>
            <a:pPr algn="ctr"/>
            <a:r>
              <a:rPr lang="tr-TR" dirty="0" err="1" smtClean="0"/>
              <a:t>Antimisin</a:t>
            </a:r>
            <a:r>
              <a:rPr lang="tr-TR" dirty="0" smtClean="0"/>
              <a:t> A</a:t>
            </a:r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 rot="5400000">
            <a:off x="3671900" y="-1287524"/>
            <a:ext cx="1152128" cy="712879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9" name="8 Diyagram"/>
          <p:cNvGraphicFramePr/>
          <p:nvPr/>
        </p:nvGraphicFramePr>
        <p:xfrm>
          <a:off x="395536" y="2852936"/>
          <a:ext cx="8424936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Solunum Zinciri İnhibitörleri</a:t>
            </a:r>
            <a:endParaRPr lang="tr-TR" sz="32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00100" y="4643446"/>
            <a:ext cx="6934200" cy="160972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600201"/>
            <a:ext cx="5050904" cy="89269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r-TR" dirty="0" smtClean="0"/>
              <a:t>Siyanür (CN-) ve </a:t>
            </a:r>
            <a:r>
              <a:rPr lang="tr-TR" dirty="0" err="1" smtClean="0"/>
              <a:t>Azid</a:t>
            </a:r>
            <a:r>
              <a:rPr lang="tr-TR" dirty="0" smtClean="0"/>
              <a:t> (N-3)</a:t>
            </a:r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 rot="5400000">
            <a:off x="2519772" y="152636"/>
            <a:ext cx="720080" cy="496855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2 İçerik Yer Tutucusu"/>
          <p:cNvSpPr txBox="1">
            <a:spLocks/>
          </p:cNvSpPr>
          <p:nvPr/>
        </p:nvSpPr>
        <p:spPr>
          <a:xfrm>
            <a:off x="6228184" y="1628800"/>
            <a:ext cx="2232248" cy="720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</a:t>
            </a:r>
          </a:p>
        </p:txBody>
      </p:sp>
      <p:sp>
        <p:nvSpPr>
          <p:cNvPr id="12" name="11 Sağ Ayraç"/>
          <p:cNvSpPr/>
          <p:nvPr/>
        </p:nvSpPr>
        <p:spPr>
          <a:xfrm rot="5400000">
            <a:off x="7092280" y="1124744"/>
            <a:ext cx="720080" cy="2736304"/>
          </a:xfrm>
          <a:prstGeom prst="rightBrac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Metin kutusu"/>
          <p:cNvSpPr txBox="1"/>
          <p:nvPr/>
        </p:nvSpPr>
        <p:spPr>
          <a:xfrm>
            <a:off x="2339752" y="3140968"/>
            <a:ext cx="108012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sz="3200" b="1" dirty="0" err="1" smtClean="0"/>
              <a:t>Fe</a:t>
            </a:r>
            <a:r>
              <a:rPr lang="tr-TR" sz="3200" b="1" baseline="30000" dirty="0" smtClean="0"/>
              <a:t>+3</a:t>
            </a:r>
            <a:endParaRPr lang="tr-TR" sz="3200" b="1" baseline="30000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7020272" y="3068960"/>
            <a:ext cx="108012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sz="3200" b="1" dirty="0" err="1" smtClean="0"/>
              <a:t>Fe</a:t>
            </a:r>
            <a:r>
              <a:rPr lang="tr-TR" sz="3200" b="1" baseline="30000" dirty="0" smtClean="0"/>
              <a:t>+2</a:t>
            </a:r>
            <a:endParaRPr lang="tr-TR" sz="3200" b="1" baseline="30000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539552" y="4307612"/>
            <a:ext cx="8136904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tr-TR" sz="3200" dirty="0" smtClean="0"/>
              <a:t> </a:t>
            </a:r>
            <a:r>
              <a:rPr lang="tr-TR" sz="3200" dirty="0" err="1" smtClean="0"/>
              <a:t>Sitokrom</a:t>
            </a:r>
            <a:r>
              <a:rPr lang="tr-TR" sz="3200" dirty="0" smtClean="0"/>
              <a:t> </a:t>
            </a:r>
            <a:r>
              <a:rPr lang="tr-TR" sz="3200" dirty="0" err="1" smtClean="0"/>
              <a:t>oksidazı</a:t>
            </a:r>
            <a:r>
              <a:rPr lang="tr-TR" sz="3200" dirty="0" smtClean="0"/>
              <a:t> hem a3 bölgesinde </a:t>
            </a:r>
            <a:r>
              <a:rPr lang="tr-TR" sz="3200" dirty="0" err="1" smtClean="0"/>
              <a:t>Fe</a:t>
            </a:r>
            <a:r>
              <a:rPr lang="tr-TR" sz="3200" dirty="0" smtClean="0"/>
              <a:t> atomlarıyla reaksiyona girerek enzimi </a:t>
            </a:r>
            <a:r>
              <a:rPr lang="tr-TR" sz="3200" dirty="0" err="1" smtClean="0"/>
              <a:t>inhibe</a:t>
            </a:r>
            <a:r>
              <a:rPr lang="tr-TR" sz="3200" dirty="0" smtClean="0"/>
              <a:t> eder</a:t>
            </a:r>
            <a:endParaRPr lang="tr-TR" sz="3200" dirty="0"/>
          </a:p>
        </p:txBody>
      </p:sp>
      <p:sp>
        <p:nvSpPr>
          <p:cNvPr id="16" name="15 Sağ Ayraç"/>
          <p:cNvSpPr/>
          <p:nvPr/>
        </p:nvSpPr>
        <p:spPr>
          <a:xfrm rot="5400000">
            <a:off x="4211960" y="-459432"/>
            <a:ext cx="720080" cy="8496944"/>
          </a:xfrm>
          <a:prstGeom prst="rightBrace">
            <a:avLst/>
          </a:prstGeom>
          <a:ln w="38100">
            <a:solidFill>
              <a:srgbClr val="F20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Solunum Zinciri İnhibitörleri</a:t>
            </a:r>
            <a:endParaRPr lang="tr-TR" sz="32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5810250"/>
            <a:ext cx="6943725" cy="1047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ATP </a:t>
            </a:r>
            <a:r>
              <a:rPr lang="tr-TR" sz="3600" b="1" dirty="0" err="1" smtClean="0"/>
              <a:t>Sentaz</a:t>
            </a:r>
            <a:r>
              <a:rPr lang="tr-TR" sz="3600" b="1" dirty="0" smtClean="0"/>
              <a:t> İnhibitörleri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2314600" cy="748679"/>
          </a:xfrm>
        </p:spPr>
        <p:txBody>
          <a:bodyPr/>
          <a:lstStyle/>
          <a:p>
            <a:r>
              <a:rPr lang="tr-TR" dirty="0" err="1" smtClean="0"/>
              <a:t>Oligomisin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23528" y="2708920"/>
            <a:ext cx="39604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800" dirty="0" err="1" smtClean="0"/>
              <a:t>Disiklohekzilkarbodiimid</a:t>
            </a:r>
            <a:r>
              <a:rPr lang="tr-TR" sz="2800" dirty="0" smtClean="0"/>
              <a:t> (DCCD)(karboksil gruplarıyla reaksiyona girerek </a:t>
            </a:r>
            <a:r>
              <a:rPr lang="tr-TR" sz="2800" dirty="0" err="1" smtClean="0"/>
              <a:t>kovalent</a:t>
            </a:r>
            <a:r>
              <a:rPr lang="tr-TR" sz="2800" dirty="0" smtClean="0"/>
              <a:t> yan ürün oluşturur) </a:t>
            </a:r>
            <a:endParaRPr lang="tr-TR" sz="2800" dirty="0"/>
          </a:p>
        </p:txBody>
      </p:sp>
      <p:sp>
        <p:nvSpPr>
          <p:cNvPr id="5" name="4 Köşeli Çift Ayraç"/>
          <p:cNvSpPr/>
          <p:nvPr/>
        </p:nvSpPr>
        <p:spPr>
          <a:xfrm>
            <a:off x="3779912" y="1484784"/>
            <a:ext cx="1224136" cy="3960440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5436096" y="2170599"/>
            <a:ext cx="3384376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3200" b="1" dirty="0" smtClean="0"/>
              <a:t> F</a:t>
            </a:r>
            <a:r>
              <a:rPr lang="tr-TR" sz="3200" b="1" baseline="-25000" dirty="0" smtClean="0"/>
              <a:t>0</a:t>
            </a:r>
            <a:r>
              <a:rPr lang="tr-TR" sz="3200" b="1" dirty="0" smtClean="0"/>
              <a:t> </a:t>
            </a:r>
            <a:r>
              <a:rPr lang="tr-TR" sz="3200" dirty="0" smtClean="0"/>
              <a:t>bölümünden proton akışını engelleyerek </a:t>
            </a:r>
            <a:r>
              <a:rPr lang="tr-TR" sz="3200" b="1" dirty="0" smtClean="0"/>
              <a:t>ATP </a:t>
            </a:r>
            <a:r>
              <a:rPr lang="tr-TR" sz="3200" b="1" dirty="0" err="1" smtClean="0"/>
              <a:t>sentazı</a:t>
            </a:r>
            <a:r>
              <a:rPr lang="tr-TR" sz="3200" dirty="0" smtClean="0"/>
              <a:t> </a:t>
            </a:r>
            <a:r>
              <a:rPr lang="tr-TR" sz="3200" dirty="0" err="1" smtClean="0"/>
              <a:t>inhibe</a:t>
            </a:r>
            <a:r>
              <a:rPr lang="tr-TR" sz="3200" dirty="0" smtClean="0"/>
              <a:t> eder.</a:t>
            </a:r>
            <a:endParaRPr lang="tr-TR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Eşleşmeyi (</a:t>
            </a:r>
            <a:r>
              <a:rPr lang="tr-TR" sz="3200" b="1" dirty="0" err="1" smtClean="0"/>
              <a:t>pH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gradyanını</a:t>
            </a:r>
            <a:r>
              <a:rPr lang="tr-TR" sz="3200" b="1" dirty="0" smtClean="0"/>
              <a:t>) Bozan İnhibitörler</a:t>
            </a:r>
            <a:endParaRPr lang="tr-TR" sz="3200" b="1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395536" y="1340768"/>
            <a:ext cx="8229600" cy="7920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smtClean="0"/>
              <a:t>2,4-</a:t>
            </a:r>
            <a:r>
              <a:rPr lang="tr-TR" sz="2800" dirty="0" err="1" smtClean="0"/>
              <a:t>dinitrofenol</a:t>
            </a:r>
            <a:r>
              <a:rPr lang="tr-TR" sz="2800" dirty="0" smtClean="0"/>
              <a:t> (2,4-DNP), </a:t>
            </a:r>
            <a:r>
              <a:rPr lang="tr-TR" sz="2800" dirty="0" err="1" smtClean="0"/>
              <a:t>dikumarol</a:t>
            </a:r>
            <a:r>
              <a:rPr lang="tr-TR" sz="2800" dirty="0" smtClean="0"/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err="1" smtClean="0"/>
              <a:t>Karbonilsiyanid</a:t>
            </a:r>
            <a:r>
              <a:rPr lang="tr-TR" sz="2800" dirty="0" smtClean="0"/>
              <a:t>-p-</a:t>
            </a:r>
            <a:r>
              <a:rPr lang="tr-TR" sz="2800" dirty="0" err="1" smtClean="0"/>
              <a:t>trifluorometoksi</a:t>
            </a:r>
            <a:r>
              <a:rPr lang="tr-TR" sz="2800" dirty="0" smtClean="0"/>
              <a:t>-</a:t>
            </a:r>
            <a:r>
              <a:rPr lang="tr-TR" sz="2800" dirty="0" err="1" smtClean="0"/>
              <a:t>fenilhidrazon</a:t>
            </a:r>
            <a:r>
              <a:rPr lang="tr-TR" sz="2800" dirty="0" smtClean="0"/>
              <a:t> (FCCP)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Sağ Ayraç"/>
          <p:cNvSpPr/>
          <p:nvPr/>
        </p:nvSpPr>
        <p:spPr>
          <a:xfrm rot="5400000">
            <a:off x="3851920" y="-1035496"/>
            <a:ext cx="1440160" cy="7776864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6" name="5 Diyagram"/>
          <p:cNvGraphicFramePr/>
          <p:nvPr/>
        </p:nvGraphicFramePr>
        <p:xfrm>
          <a:off x="467544" y="3861048"/>
          <a:ext cx="8424936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Eşleşmeyi (</a:t>
            </a:r>
            <a:r>
              <a:rPr lang="tr-TR" sz="3200" b="1" dirty="0" err="1" smtClean="0"/>
              <a:t>pH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gradyanını</a:t>
            </a:r>
            <a:r>
              <a:rPr lang="tr-TR" sz="3200" b="1" dirty="0" smtClean="0"/>
              <a:t>) Bozan İnhibitörler</a:t>
            </a:r>
            <a:endParaRPr lang="tr-TR" sz="3200" b="1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395536" y="1340768"/>
            <a:ext cx="8229600" cy="7920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smtClean="0"/>
              <a:t>2,4-</a:t>
            </a:r>
            <a:r>
              <a:rPr lang="tr-TR" sz="2800" dirty="0" err="1" smtClean="0"/>
              <a:t>dinitrofenol</a:t>
            </a:r>
            <a:r>
              <a:rPr lang="tr-TR" sz="2800" dirty="0" smtClean="0"/>
              <a:t> (2,4-DNP), </a:t>
            </a:r>
            <a:r>
              <a:rPr lang="tr-TR" sz="2800" dirty="0" err="1" smtClean="0"/>
              <a:t>dikumarol</a:t>
            </a:r>
            <a:r>
              <a:rPr lang="tr-TR" sz="2800" dirty="0" smtClean="0"/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err="1" smtClean="0"/>
              <a:t>Karbonilsiyanid</a:t>
            </a:r>
            <a:r>
              <a:rPr lang="tr-TR" sz="2800" dirty="0" smtClean="0"/>
              <a:t>-p-</a:t>
            </a:r>
            <a:r>
              <a:rPr lang="tr-TR" sz="2800" dirty="0" err="1" smtClean="0"/>
              <a:t>trifluorometoksi</a:t>
            </a:r>
            <a:r>
              <a:rPr lang="tr-TR" sz="2800" dirty="0" smtClean="0"/>
              <a:t>-</a:t>
            </a:r>
            <a:r>
              <a:rPr lang="tr-TR" sz="2800" dirty="0" err="1" smtClean="0"/>
              <a:t>fenilhidrazon</a:t>
            </a:r>
            <a:r>
              <a:rPr lang="tr-TR" sz="2800" dirty="0" smtClean="0"/>
              <a:t> (FCCP)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Sağ Ayraç"/>
          <p:cNvSpPr/>
          <p:nvPr/>
        </p:nvSpPr>
        <p:spPr>
          <a:xfrm rot="5400000">
            <a:off x="3851920" y="-1035496"/>
            <a:ext cx="1440160" cy="7776864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6" name="5 Diyagram"/>
          <p:cNvGraphicFramePr/>
          <p:nvPr/>
        </p:nvGraphicFramePr>
        <p:xfrm>
          <a:off x="0" y="2928934"/>
          <a:ext cx="4786314" cy="3929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90" y="3214686"/>
            <a:ext cx="4214810" cy="33575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493</Words>
  <Application>Microsoft Office PowerPoint</Application>
  <PresentationFormat>Ekran Gösterisi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OKSİDATİF FOSFORİLLENMENİN İNHİBİSYONU</vt:lpstr>
      <vt:lpstr>Oksidatif Fosforillenmenin İnhibisyonu</vt:lpstr>
      <vt:lpstr>Solunum Zinciri İnhibitörleri</vt:lpstr>
      <vt:lpstr>Solunum Zinciri İnhibitörleri</vt:lpstr>
      <vt:lpstr>Solunum Zinciri İnhibitörleri</vt:lpstr>
      <vt:lpstr>Solunum Zinciri İnhibitörleri</vt:lpstr>
      <vt:lpstr>ATP Sentaz İnhibitörleri</vt:lpstr>
      <vt:lpstr>Eşleşmeyi (pH gradyanını) Bozan İnhibitörler</vt:lpstr>
      <vt:lpstr>Eşleşmeyi (pH gradyanını) Bozan İnhibitörler</vt:lpstr>
      <vt:lpstr>Eşleşmeyi (pH gradyanını) Bozan İnhibitörler</vt:lpstr>
      <vt:lpstr>Eşleşmeyi (pH gradyanını) Bozan İnhibitörler</vt:lpstr>
      <vt:lpstr>Eşleşmeyi (pH gradyanını) Bozan İnhibitörler</vt:lpstr>
      <vt:lpstr>Eşleşmeyi (pH gradyanını) Bozan İnhibitörler</vt:lpstr>
      <vt:lpstr>Slayt 14</vt:lpstr>
      <vt:lpstr>ATP-ADP Translokaz İnhibitörleri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8</cp:revision>
  <dcterms:created xsi:type="dcterms:W3CDTF">2018-04-16T12:13:27Z</dcterms:created>
  <dcterms:modified xsi:type="dcterms:W3CDTF">2018-05-17T11:47:23Z</dcterms:modified>
</cp:coreProperties>
</file>