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5" d="100"/>
          <a:sy n="65" d="100"/>
        </p:scale>
        <p:origin x="197"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372364-57EB-4A3B-B6DB-4E944ECF2A75}" type="doc">
      <dgm:prSet loTypeId="urn:microsoft.com/office/officeart/2016/7/layout/BasicLinearProcessNumbered" loCatId="process" qsTypeId="urn:microsoft.com/office/officeart/2005/8/quickstyle/simple1" qsCatId="simple" csTypeId="urn:microsoft.com/office/officeart/2005/8/colors/colorful5" csCatId="colorful"/>
      <dgm:spPr/>
      <dgm:t>
        <a:bodyPr/>
        <a:lstStyle/>
        <a:p>
          <a:endParaRPr lang="en-US"/>
        </a:p>
      </dgm:t>
    </dgm:pt>
    <dgm:pt modelId="{C5204A22-FA5C-4326-88CD-F7CAC4FAB853}">
      <dgm:prSet custT="1"/>
      <dgm:spPr/>
      <dgm:t>
        <a:bodyPr/>
        <a:lstStyle/>
        <a:p>
          <a:r>
            <a:rPr lang="tr-TR" sz="1800" b="1" dirty="0"/>
            <a:t>Yoğun bir rekabetin var olduğu günümüz global pazarlarında başarılı olabilmek için bu pazarlara açılmak isteyen tüm kişi veya kuruluşların her şeyden önce rekabet ortamını iyi tanımaları ve çağdaş bir pazarlama anlayışını benimsemeleri gerekir.</a:t>
          </a:r>
          <a:endParaRPr lang="en-US" sz="1800" b="1" dirty="0"/>
        </a:p>
      </dgm:t>
    </dgm:pt>
    <dgm:pt modelId="{A175DB52-4D6A-4925-9ABC-18F1ADE84749}" type="parTrans" cxnId="{9D14F22C-14F1-4B50-A360-F6C9389F8F3D}">
      <dgm:prSet/>
      <dgm:spPr/>
      <dgm:t>
        <a:bodyPr/>
        <a:lstStyle/>
        <a:p>
          <a:endParaRPr lang="en-US"/>
        </a:p>
      </dgm:t>
    </dgm:pt>
    <dgm:pt modelId="{12621E8D-1F59-4E86-936A-4C17708FE216}" type="sibTrans" cxnId="{9D14F22C-14F1-4B50-A360-F6C9389F8F3D}">
      <dgm:prSet phldrT="1" phldr="0"/>
      <dgm:spPr/>
      <dgm:t>
        <a:bodyPr/>
        <a:lstStyle/>
        <a:p>
          <a:r>
            <a:rPr lang="en-US"/>
            <a:t>1</a:t>
          </a:r>
        </a:p>
      </dgm:t>
    </dgm:pt>
    <dgm:pt modelId="{2CB91A39-93E3-40BE-95C3-941B5E20D92E}">
      <dgm:prSet custT="1"/>
      <dgm:spPr/>
      <dgm:t>
        <a:bodyPr/>
        <a:lstStyle/>
        <a:p>
          <a:r>
            <a:rPr lang="tr-TR" sz="2000" b="1" dirty="0"/>
            <a:t>Küreselleşen pazarlarda, alışılmış ulusal ve bölgesel farklılıklar ortadan kalkmaktadır.</a:t>
          </a:r>
          <a:endParaRPr lang="en-US" sz="2000" b="1" dirty="0"/>
        </a:p>
      </dgm:t>
    </dgm:pt>
    <dgm:pt modelId="{D2421044-9B70-4E5B-8D1D-E78A7C4C883A}" type="parTrans" cxnId="{5EA97567-1187-4058-9A46-A365F273899F}">
      <dgm:prSet/>
      <dgm:spPr/>
      <dgm:t>
        <a:bodyPr/>
        <a:lstStyle/>
        <a:p>
          <a:endParaRPr lang="en-US"/>
        </a:p>
      </dgm:t>
    </dgm:pt>
    <dgm:pt modelId="{CDC3C1B0-02CC-4EE1-ACC9-015717DF2978}" type="sibTrans" cxnId="{5EA97567-1187-4058-9A46-A365F273899F}">
      <dgm:prSet phldrT="2" phldr="0"/>
      <dgm:spPr/>
      <dgm:t>
        <a:bodyPr/>
        <a:lstStyle/>
        <a:p>
          <a:r>
            <a:rPr lang="en-US"/>
            <a:t>2</a:t>
          </a:r>
        </a:p>
      </dgm:t>
    </dgm:pt>
    <dgm:pt modelId="{791D3C3C-E4B6-4911-93F3-3E4332A39174}">
      <dgm:prSet custT="1"/>
      <dgm:spPr/>
      <dgm:t>
        <a:bodyPr/>
        <a:lstStyle/>
        <a:p>
          <a:r>
            <a:rPr lang="tr-TR" sz="1800" b="1" dirty="0"/>
            <a:t>Bir işletmenin, modası geçmiş ve geçen yılın modellerini az gelişmiş ülkelere sattığı günler tarihe karışmaktadır. İşletmeler, yüzeysel, bölgesel ve uluslararası farklılıkları görmezlikten gelerek dünyayı tek büyük bir pazar olarak kabul edip öyle faaliyet göstermeyi öğrenmelidir.</a:t>
          </a:r>
          <a:endParaRPr lang="en-US" sz="1800" b="1" dirty="0"/>
        </a:p>
      </dgm:t>
    </dgm:pt>
    <dgm:pt modelId="{5B7A5315-6272-444C-9D6B-16B8EF0E5B3A}" type="parTrans" cxnId="{B8E4409C-4CE6-4CD7-8221-66C7B07E1CA8}">
      <dgm:prSet/>
      <dgm:spPr/>
      <dgm:t>
        <a:bodyPr/>
        <a:lstStyle/>
        <a:p>
          <a:endParaRPr lang="en-US"/>
        </a:p>
      </dgm:t>
    </dgm:pt>
    <dgm:pt modelId="{950E65C0-1516-4E8C-B50E-4555BF29D9FB}" type="sibTrans" cxnId="{B8E4409C-4CE6-4CD7-8221-66C7B07E1CA8}">
      <dgm:prSet phldrT="3" phldr="0"/>
      <dgm:spPr/>
      <dgm:t>
        <a:bodyPr/>
        <a:lstStyle/>
        <a:p>
          <a:r>
            <a:rPr lang="en-US"/>
            <a:t>3</a:t>
          </a:r>
        </a:p>
      </dgm:t>
    </dgm:pt>
    <dgm:pt modelId="{4E3A1B91-B5AC-48B5-9AEC-C59B4A74A941}" type="pres">
      <dgm:prSet presAssocID="{66372364-57EB-4A3B-B6DB-4E944ECF2A75}" presName="Name0" presStyleCnt="0">
        <dgm:presLayoutVars>
          <dgm:animLvl val="lvl"/>
          <dgm:resizeHandles val="exact"/>
        </dgm:presLayoutVars>
      </dgm:prSet>
      <dgm:spPr/>
    </dgm:pt>
    <dgm:pt modelId="{CF7F088F-BEA7-47DE-A31F-D46C38A1FD69}" type="pres">
      <dgm:prSet presAssocID="{C5204A22-FA5C-4326-88CD-F7CAC4FAB853}" presName="compositeNode" presStyleCnt="0">
        <dgm:presLayoutVars>
          <dgm:bulletEnabled val="1"/>
        </dgm:presLayoutVars>
      </dgm:prSet>
      <dgm:spPr/>
    </dgm:pt>
    <dgm:pt modelId="{3F1EBEE5-1D39-441D-BC29-A5E4A15FAEBC}" type="pres">
      <dgm:prSet presAssocID="{C5204A22-FA5C-4326-88CD-F7CAC4FAB853}" presName="bgRect" presStyleLbl="bgAccFollowNode1" presStyleIdx="0" presStyleCnt="3" custLinFactNeighborX="-4630" custLinFactNeighborY="1905"/>
      <dgm:spPr/>
    </dgm:pt>
    <dgm:pt modelId="{03B0F50D-3BCF-48F3-8F8A-04AB1818D64A}" type="pres">
      <dgm:prSet presAssocID="{12621E8D-1F59-4E86-936A-4C17708FE216}" presName="sibTransNodeCircle" presStyleLbl="alignNode1" presStyleIdx="0" presStyleCnt="6">
        <dgm:presLayoutVars>
          <dgm:chMax val="0"/>
          <dgm:bulletEnabled/>
        </dgm:presLayoutVars>
      </dgm:prSet>
      <dgm:spPr/>
    </dgm:pt>
    <dgm:pt modelId="{416CBC62-9D95-4C44-A56D-C995F2518E70}" type="pres">
      <dgm:prSet presAssocID="{C5204A22-FA5C-4326-88CD-F7CAC4FAB853}" presName="bottomLine" presStyleLbl="alignNode1" presStyleIdx="1" presStyleCnt="6">
        <dgm:presLayoutVars/>
      </dgm:prSet>
      <dgm:spPr/>
    </dgm:pt>
    <dgm:pt modelId="{0CAF85D6-DB11-4019-8C1A-5DCB39E24490}" type="pres">
      <dgm:prSet presAssocID="{C5204A22-FA5C-4326-88CD-F7CAC4FAB853}" presName="nodeText" presStyleLbl="bgAccFollowNode1" presStyleIdx="0" presStyleCnt="3">
        <dgm:presLayoutVars>
          <dgm:bulletEnabled val="1"/>
        </dgm:presLayoutVars>
      </dgm:prSet>
      <dgm:spPr/>
    </dgm:pt>
    <dgm:pt modelId="{4F06DAB0-80FA-4A2F-878F-5585D178659C}" type="pres">
      <dgm:prSet presAssocID="{12621E8D-1F59-4E86-936A-4C17708FE216}" presName="sibTrans" presStyleCnt="0"/>
      <dgm:spPr/>
    </dgm:pt>
    <dgm:pt modelId="{741EEB87-85F0-445F-BF4A-33791238D222}" type="pres">
      <dgm:prSet presAssocID="{2CB91A39-93E3-40BE-95C3-941B5E20D92E}" presName="compositeNode" presStyleCnt="0">
        <dgm:presLayoutVars>
          <dgm:bulletEnabled val="1"/>
        </dgm:presLayoutVars>
      </dgm:prSet>
      <dgm:spPr/>
    </dgm:pt>
    <dgm:pt modelId="{3FC36806-C4E1-45E9-BB03-8F3DF52D5484}" type="pres">
      <dgm:prSet presAssocID="{2CB91A39-93E3-40BE-95C3-941B5E20D92E}" presName="bgRect" presStyleLbl="bgAccFollowNode1" presStyleIdx="1" presStyleCnt="3" custLinFactNeighborX="-2408"/>
      <dgm:spPr/>
    </dgm:pt>
    <dgm:pt modelId="{E9BD6FE0-1D45-4DA3-82D0-620A74F0F7CA}" type="pres">
      <dgm:prSet presAssocID="{CDC3C1B0-02CC-4EE1-ACC9-015717DF2978}" presName="sibTransNodeCircle" presStyleLbl="alignNode1" presStyleIdx="2" presStyleCnt="6">
        <dgm:presLayoutVars>
          <dgm:chMax val="0"/>
          <dgm:bulletEnabled/>
        </dgm:presLayoutVars>
      </dgm:prSet>
      <dgm:spPr/>
    </dgm:pt>
    <dgm:pt modelId="{290A08D9-1EDE-4E0D-B0C8-8D87B1AB31B5}" type="pres">
      <dgm:prSet presAssocID="{2CB91A39-93E3-40BE-95C3-941B5E20D92E}" presName="bottomLine" presStyleLbl="alignNode1" presStyleIdx="3" presStyleCnt="6">
        <dgm:presLayoutVars/>
      </dgm:prSet>
      <dgm:spPr/>
    </dgm:pt>
    <dgm:pt modelId="{5260312F-EBD4-4234-A4A5-9E6CA4455A5F}" type="pres">
      <dgm:prSet presAssocID="{2CB91A39-93E3-40BE-95C3-941B5E20D92E}" presName="nodeText" presStyleLbl="bgAccFollowNode1" presStyleIdx="1" presStyleCnt="3">
        <dgm:presLayoutVars>
          <dgm:bulletEnabled val="1"/>
        </dgm:presLayoutVars>
      </dgm:prSet>
      <dgm:spPr/>
    </dgm:pt>
    <dgm:pt modelId="{C23AFD7F-19A3-4A8E-B437-BB1C615A3824}" type="pres">
      <dgm:prSet presAssocID="{CDC3C1B0-02CC-4EE1-ACC9-015717DF2978}" presName="sibTrans" presStyleCnt="0"/>
      <dgm:spPr/>
    </dgm:pt>
    <dgm:pt modelId="{D59DCFA7-B0B4-4ED7-BFB3-C2EB5E5BEC1E}" type="pres">
      <dgm:prSet presAssocID="{791D3C3C-E4B6-4911-93F3-3E4332A39174}" presName="compositeNode" presStyleCnt="0">
        <dgm:presLayoutVars>
          <dgm:bulletEnabled val="1"/>
        </dgm:presLayoutVars>
      </dgm:prSet>
      <dgm:spPr/>
    </dgm:pt>
    <dgm:pt modelId="{1E704E08-6AE3-43A4-9768-3EE4D87A5CAC}" type="pres">
      <dgm:prSet presAssocID="{791D3C3C-E4B6-4911-93F3-3E4332A39174}" presName="bgRect" presStyleLbl="bgAccFollowNode1" presStyleIdx="2" presStyleCnt="3"/>
      <dgm:spPr/>
    </dgm:pt>
    <dgm:pt modelId="{29630B17-D0EA-4EB7-A048-B75010C5D1C8}" type="pres">
      <dgm:prSet presAssocID="{950E65C0-1516-4E8C-B50E-4555BF29D9FB}" presName="sibTransNodeCircle" presStyleLbl="alignNode1" presStyleIdx="4" presStyleCnt="6">
        <dgm:presLayoutVars>
          <dgm:chMax val="0"/>
          <dgm:bulletEnabled/>
        </dgm:presLayoutVars>
      </dgm:prSet>
      <dgm:spPr/>
    </dgm:pt>
    <dgm:pt modelId="{78DA6CE8-1861-454C-B4E1-4B2078DCEF59}" type="pres">
      <dgm:prSet presAssocID="{791D3C3C-E4B6-4911-93F3-3E4332A39174}" presName="bottomLine" presStyleLbl="alignNode1" presStyleIdx="5" presStyleCnt="6">
        <dgm:presLayoutVars/>
      </dgm:prSet>
      <dgm:spPr/>
    </dgm:pt>
    <dgm:pt modelId="{13753721-D6E3-47F8-8F46-7A944B57502B}" type="pres">
      <dgm:prSet presAssocID="{791D3C3C-E4B6-4911-93F3-3E4332A39174}" presName="nodeText" presStyleLbl="bgAccFollowNode1" presStyleIdx="2" presStyleCnt="3">
        <dgm:presLayoutVars>
          <dgm:bulletEnabled val="1"/>
        </dgm:presLayoutVars>
      </dgm:prSet>
      <dgm:spPr/>
    </dgm:pt>
  </dgm:ptLst>
  <dgm:cxnLst>
    <dgm:cxn modelId="{01A9372A-3784-4028-ABD2-C0D55D738016}" type="presOf" srcId="{950E65C0-1516-4E8C-B50E-4555BF29D9FB}" destId="{29630B17-D0EA-4EB7-A048-B75010C5D1C8}" srcOrd="0" destOrd="0" presId="urn:microsoft.com/office/officeart/2016/7/layout/BasicLinearProcessNumbered"/>
    <dgm:cxn modelId="{9D14F22C-14F1-4B50-A360-F6C9389F8F3D}" srcId="{66372364-57EB-4A3B-B6DB-4E944ECF2A75}" destId="{C5204A22-FA5C-4326-88CD-F7CAC4FAB853}" srcOrd="0" destOrd="0" parTransId="{A175DB52-4D6A-4925-9ABC-18F1ADE84749}" sibTransId="{12621E8D-1F59-4E86-936A-4C17708FE216}"/>
    <dgm:cxn modelId="{6032633C-D756-4682-97CD-6E21DDBA4005}" type="presOf" srcId="{12621E8D-1F59-4E86-936A-4C17708FE216}" destId="{03B0F50D-3BCF-48F3-8F8A-04AB1818D64A}" srcOrd="0" destOrd="0" presId="urn:microsoft.com/office/officeart/2016/7/layout/BasicLinearProcessNumbered"/>
    <dgm:cxn modelId="{5EA97567-1187-4058-9A46-A365F273899F}" srcId="{66372364-57EB-4A3B-B6DB-4E944ECF2A75}" destId="{2CB91A39-93E3-40BE-95C3-941B5E20D92E}" srcOrd="1" destOrd="0" parTransId="{D2421044-9B70-4E5B-8D1D-E78A7C4C883A}" sibTransId="{CDC3C1B0-02CC-4EE1-ACC9-015717DF2978}"/>
    <dgm:cxn modelId="{99143E68-D0F1-4E58-B60D-2A2171208E96}" type="presOf" srcId="{2CB91A39-93E3-40BE-95C3-941B5E20D92E}" destId="{5260312F-EBD4-4234-A4A5-9E6CA4455A5F}" srcOrd="1" destOrd="0" presId="urn:microsoft.com/office/officeart/2016/7/layout/BasicLinearProcessNumbered"/>
    <dgm:cxn modelId="{2F8D8D4B-F05C-4BB7-BA50-DDCDA7534D97}" type="presOf" srcId="{791D3C3C-E4B6-4911-93F3-3E4332A39174}" destId="{13753721-D6E3-47F8-8F46-7A944B57502B}" srcOrd="1" destOrd="0" presId="urn:microsoft.com/office/officeart/2016/7/layout/BasicLinearProcessNumbered"/>
    <dgm:cxn modelId="{69D24B55-AADD-40A8-8D5F-B96755C3C018}" type="presOf" srcId="{2CB91A39-93E3-40BE-95C3-941B5E20D92E}" destId="{3FC36806-C4E1-45E9-BB03-8F3DF52D5484}" srcOrd="0" destOrd="0" presId="urn:microsoft.com/office/officeart/2016/7/layout/BasicLinearProcessNumbered"/>
    <dgm:cxn modelId="{B8E4409C-4CE6-4CD7-8221-66C7B07E1CA8}" srcId="{66372364-57EB-4A3B-B6DB-4E944ECF2A75}" destId="{791D3C3C-E4B6-4911-93F3-3E4332A39174}" srcOrd="2" destOrd="0" parTransId="{5B7A5315-6272-444C-9D6B-16B8EF0E5B3A}" sibTransId="{950E65C0-1516-4E8C-B50E-4555BF29D9FB}"/>
    <dgm:cxn modelId="{015AE9A9-BE62-4D10-8252-F918B9768C1F}" type="presOf" srcId="{66372364-57EB-4A3B-B6DB-4E944ECF2A75}" destId="{4E3A1B91-B5AC-48B5-9AEC-C59B4A74A941}" srcOrd="0" destOrd="0" presId="urn:microsoft.com/office/officeart/2016/7/layout/BasicLinearProcessNumbered"/>
    <dgm:cxn modelId="{2F0C7AAD-9B42-4E8E-B1B8-07187B329B47}" type="presOf" srcId="{791D3C3C-E4B6-4911-93F3-3E4332A39174}" destId="{1E704E08-6AE3-43A4-9768-3EE4D87A5CAC}" srcOrd="0" destOrd="0" presId="urn:microsoft.com/office/officeart/2016/7/layout/BasicLinearProcessNumbered"/>
    <dgm:cxn modelId="{DC77B5B4-550B-4C64-B6BC-D6C5A50B4792}" type="presOf" srcId="{CDC3C1B0-02CC-4EE1-ACC9-015717DF2978}" destId="{E9BD6FE0-1D45-4DA3-82D0-620A74F0F7CA}" srcOrd="0" destOrd="0" presId="urn:microsoft.com/office/officeart/2016/7/layout/BasicLinearProcessNumbered"/>
    <dgm:cxn modelId="{3DC99CDC-097D-4930-AC43-B1E1811B78B5}" type="presOf" srcId="{C5204A22-FA5C-4326-88CD-F7CAC4FAB853}" destId="{0CAF85D6-DB11-4019-8C1A-5DCB39E24490}" srcOrd="1" destOrd="0" presId="urn:microsoft.com/office/officeart/2016/7/layout/BasicLinearProcessNumbered"/>
    <dgm:cxn modelId="{BA9F04EE-7750-45C1-8E12-5C93FC15D642}" type="presOf" srcId="{C5204A22-FA5C-4326-88CD-F7CAC4FAB853}" destId="{3F1EBEE5-1D39-441D-BC29-A5E4A15FAEBC}" srcOrd="0" destOrd="0" presId="urn:microsoft.com/office/officeart/2016/7/layout/BasicLinearProcessNumbered"/>
    <dgm:cxn modelId="{23A3FB01-71C2-461E-937A-247B5EB55B99}" type="presParOf" srcId="{4E3A1B91-B5AC-48B5-9AEC-C59B4A74A941}" destId="{CF7F088F-BEA7-47DE-A31F-D46C38A1FD69}" srcOrd="0" destOrd="0" presId="urn:microsoft.com/office/officeart/2016/7/layout/BasicLinearProcessNumbered"/>
    <dgm:cxn modelId="{079C154C-887A-435F-BAC1-56F0E02D2389}" type="presParOf" srcId="{CF7F088F-BEA7-47DE-A31F-D46C38A1FD69}" destId="{3F1EBEE5-1D39-441D-BC29-A5E4A15FAEBC}" srcOrd="0" destOrd="0" presId="urn:microsoft.com/office/officeart/2016/7/layout/BasicLinearProcessNumbered"/>
    <dgm:cxn modelId="{39E309CF-778C-45FE-8CDE-8FB74600ED5D}" type="presParOf" srcId="{CF7F088F-BEA7-47DE-A31F-D46C38A1FD69}" destId="{03B0F50D-3BCF-48F3-8F8A-04AB1818D64A}" srcOrd="1" destOrd="0" presId="urn:microsoft.com/office/officeart/2016/7/layout/BasicLinearProcessNumbered"/>
    <dgm:cxn modelId="{1A48F00C-F68F-4846-BAF7-37D66260D459}" type="presParOf" srcId="{CF7F088F-BEA7-47DE-A31F-D46C38A1FD69}" destId="{416CBC62-9D95-4C44-A56D-C995F2518E70}" srcOrd="2" destOrd="0" presId="urn:microsoft.com/office/officeart/2016/7/layout/BasicLinearProcessNumbered"/>
    <dgm:cxn modelId="{A17A3B51-D769-4372-AE8A-DE677AADF154}" type="presParOf" srcId="{CF7F088F-BEA7-47DE-A31F-D46C38A1FD69}" destId="{0CAF85D6-DB11-4019-8C1A-5DCB39E24490}" srcOrd="3" destOrd="0" presId="urn:microsoft.com/office/officeart/2016/7/layout/BasicLinearProcessNumbered"/>
    <dgm:cxn modelId="{B3DD16D4-36CE-49B8-9185-BFA59B453FE5}" type="presParOf" srcId="{4E3A1B91-B5AC-48B5-9AEC-C59B4A74A941}" destId="{4F06DAB0-80FA-4A2F-878F-5585D178659C}" srcOrd="1" destOrd="0" presId="urn:microsoft.com/office/officeart/2016/7/layout/BasicLinearProcessNumbered"/>
    <dgm:cxn modelId="{915F9A9D-E08A-40D2-B1B6-90421E8BE80B}" type="presParOf" srcId="{4E3A1B91-B5AC-48B5-9AEC-C59B4A74A941}" destId="{741EEB87-85F0-445F-BF4A-33791238D222}" srcOrd="2" destOrd="0" presId="urn:microsoft.com/office/officeart/2016/7/layout/BasicLinearProcessNumbered"/>
    <dgm:cxn modelId="{4D91E763-698B-4F6C-A868-D1C26F53236D}" type="presParOf" srcId="{741EEB87-85F0-445F-BF4A-33791238D222}" destId="{3FC36806-C4E1-45E9-BB03-8F3DF52D5484}" srcOrd="0" destOrd="0" presId="urn:microsoft.com/office/officeart/2016/7/layout/BasicLinearProcessNumbered"/>
    <dgm:cxn modelId="{A4900152-F4F9-4EB7-8850-8663BFB3B283}" type="presParOf" srcId="{741EEB87-85F0-445F-BF4A-33791238D222}" destId="{E9BD6FE0-1D45-4DA3-82D0-620A74F0F7CA}" srcOrd="1" destOrd="0" presId="urn:microsoft.com/office/officeart/2016/7/layout/BasicLinearProcessNumbered"/>
    <dgm:cxn modelId="{2C03EBBD-DB03-4F78-AF4D-9B7E96E4CA0A}" type="presParOf" srcId="{741EEB87-85F0-445F-BF4A-33791238D222}" destId="{290A08D9-1EDE-4E0D-B0C8-8D87B1AB31B5}" srcOrd="2" destOrd="0" presId="urn:microsoft.com/office/officeart/2016/7/layout/BasicLinearProcessNumbered"/>
    <dgm:cxn modelId="{FAB7DBED-86E0-406D-B389-73B70C4EB68A}" type="presParOf" srcId="{741EEB87-85F0-445F-BF4A-33791238D222}" destId="{5260312F-EBD4-4234-A4A5-9E6CA4455A5F}" srcOrd="3" destOrd="0" presId="urn:microsoft.com/office/officeart/2016/7/layout/BasicLinearProcessNumbered"/>
    <dgm:cxn modelId="{35485EFD-3B80-479B-B733-B8B633832DCA}" type="presParOf" srcId="{4E3A1B91-B5AC-48B5-9AEC-C59B4A74A941}" destId="{C23AFD7F-19A3-4A8E-B437-BB1C615A3824}" srcOrd="3" destOrd="0" presId="urn:microsoft.com/office/officeart/2016/7/layout/BasicLinearProcessNumbered"/>
    <dgm:cxn modelId="{8D4D71D1-7DD3-44BC-85FB-BD9CAA994C53}" type="presParOf" srcId="{4E3A1B91-B5AC-48B5-9AEC-C59B4A74A941}" destId="{D59DCFA7-B0B4-4ED7-BFB3-C2EB5E5BEC1E}" srcOrd="4" destOrd="0" presId="urn:microsoft.com/office/officeart/2016/7/layout/BasicLinearProcessNumbered"/>
    <dgm:cxn modelId="{EA8C21FE-09F2-4A57-A052-4E5976A52FC0}" type="presParOf" srcId="{D59DCFA7-B0B4-4ED7-BFB3-C2EB5E5BEC1E}" destId="{1E704E08-6AE3-43A4-9768-3EE4D87A5CAC}" srcOrd="0" destOrd="0" presId="urn:microsoft.com/office/officeart/2016/7/layout/BasicLinearProcessNumbered"/>
    <dgm:cxn modelId="{61F43EFE-DD59-4D28-8D4D-B3F349571CBA}" type="presParOf" srcId="{D59DCFA7-B0B4-4ED7-BFB3-C2EB5E5BEC1E}" destId="{29630B17-D0EA-4EB7-A048-B75010C5D1C8}" srcOrd="1" destOrd="0" presId="urn:microsoft.com/office/officeart/2016/7/layout/BasicLinearProcessNumbered"/>
    <dgm:cxn modelId="{5F5426BD-2BC8-4542-BB4D-8D99A0C0608A}" type="presParOf" srcId="{D59DCFA7-B0B4-4ED7-BFB3-C2EB5E5BEC1E}" destId="{78DA6CE8-1861-454C-B4E1-4B2078DCEF59}" srcOrd="2" destOrd="0" presId="urn:microsoft.com/office/officeart/2016/7/layout/BasicLinearProcessNumbered"/>
    <dgm:cxn modelId="{685BA550-6E5A-41DE-8B39-CC16FFA52541}" type="presParOf" srcId="{D59DCFA7-B0B4-4ED7-BFB3-C2EB5E5BEC1E}" destId="{13753721-D6E3-47F8-8F46-7A944B57502B}"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1EBEE5-1D39-441D-BC29-A5E4A15FAEBC}">
      <dsp:nvSpPr>
        <dsp:cNvPr id="0" name=""/>
        <dsp:cNvSpPr/>
      </dsp:nvSpPr>
      <dsp:spPr>
        <a:xfrm>
          <a:off x="0" y="0"/>
          <a:ext cx="3408590" cy="4094923"/>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5747" tIns="330200" rIns="265747" bIns="330200" numCol="1" spcCol="1270" anchor="t" anchorCtr="0">
          <a:noAutofit/>
        </a:bodyPr>
        <a:lstStyle/>
        <a:p>
          <a:pPr marL="0" lvl="0" indent="0" algn="l" defTabSz="800100">
            <a:lnSpc>
              <a:spcPct val="90000"/>
            </a:lnSpc>
            <a:spcBef>
              <a:spcPct val="0"/>
            </a:spcBef>
            <a:spcAft>
              <a:spcPct val="35000"/>
            </a:spcAft>
            <a:buNone/>
          </a:pPr>
          <a:r>
            <a:rPr lang="tr-TR" sz="1800" b="1" kern="1200" dirty="0"/>
            <a:t>Yoğun bir rekabetin var olduğu günümüz global pazarlarında başarılı olabilmek için bu pazarlara açılmak isteyen tüm kişi veya kuruluşların her şeyden önce rekabet ortamını iyi tanımaları ve çağdaş bir pazarlama anlayışını benimsemeleri gerekir.</a:t>
          </a:r>
          <a:endParaRPr lang="en-US" sz="1800" b="1" kern="1200" dirty="0"/>
        </a:p>
      </dsp:txBody>
      <dsp:txXfrm>
        <a:off x="0" y="1556070"/>
        <a:ext cx="3408590" cy="2456953"/>
      </dsp:txXfrm>
    </dsp:sp>
    <dsp:sp modelId="{03B0F50D-3BCF-48F3-8F8A-04AB1818D64A}">
      <dsp:nvSpPr>
        <dsp:cNvPr id="0" name=""/>
        <dsp:cNvSpPr/>
      </dsp:nvSpPr>
      <dsp:spPr>
        <a:xfrm>
          <a:off x="1090056" y="409492"/>
          <a:ext cx="1228476" cy="1228476"/>
        </a:xfrm>
        <a:prstGeom prst="ellips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777" tIns="12700" rIns="95777"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269962" y="589398"/>
        <a:ext cx="868664" cy="868664"/>
      </dsp:txXfrm>
    </dsp:sp>
    <dsp:sp modelId="{416CBC62-9D95-4C44-A56D-C995F2518E70}">
      <dsp:nvSpPr>
        <dsp:cNvPr id="0" name=""/>
        <dsp:cNvSpPr/>
      </dsp:nvSpPr>
      <dsp:spPr>
        <a:xfrm>
          <a:off x="0" y="4094851"/>
          <a:ext cx="3408590" cy="72"/>
        </a:xfrm>
        <a:prstGeom prst="rect">
          <a:avLst/>
        </a:prstGeom>
        <a:solidFill>
          <a:schemeClr val="accent5">
            <a:hueOff val="-1351709"/>
            <a:satOff val="-3484"/>
            <a:lumOff val="-2353"/>
            <a:alphaOff val="0"/>
          </a:schemeClr>
        </a:solidFill>
        <a:ln w="12700" cap="flat" cmpd="sng" algn="ctr">
          <a:solidFill>
            <a:schemeClr val="accent5">
              <a:hueOff val="-1351709"/>
              <a:satOff val="-3484"/>
              <a:lumOff val="-2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C36806-C4E1-45E9-BB03-8F3DF52D5484}">
      <dsp:nvSpPr>
        <dsp:cNvPr id="0" name=""/>
        <dsp:cNvSpPr/>
      </dsp:nvSpPr>
      <dsp:spPr>
        <a:xfrm>
          <a:off x="3667370" y="0"/>
          <a:ext cx="3408590" cy="4094923"/>
        </a:xfrm>
        <a:prstGeom prst="rect">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5747" tIns="330200" rIns="265747" bIns="330200" numCol="1" spcCol="1270" anchor="t" anchorCtr="0">
          <a:noAutofit/>
        </a:bodyPr>
        <a:lstStyle/>
        <a:p>
          <a:pPr marL="0" lvl="0" indent="0" algn="l" defTabSz="889000">
            <a:lnSpc>
              <a:spcPct val="90000"/>
            </a:lnSpc>
            <a:spcBef>
              <a:spcPct val="0"/>
            </a:spcBef>
            <a:spcAft>
              <a:spcPct val="35000"/>
            </a:spcAft>
            <a:buNone/>
          </a:pPr>
          <a:r>
            <a:rPr lang="tr-TR" sz="2000" b="1" kern="1200" dirty="0"/>
            <a:t>Küreselleşen pazarlarda, alışılmış ulusal ve bölgesel farklılıklar ortadan kalkmaktadır.</a:t>
          </a:r>
          <a:endParaRPr lang="en-US" sz="2000" b="1" kern="1200" dirty="0"/>
        </a:p>
      </dsp:txBody>
      <dsp:txXfrm>
        <a:off x="3667370" y="1556070"/>
        <a:ext cx="3408590" cy="2456953"/>
      </dsp:txXfrm>
    </dsp:sp>
    <dsp:sp modelId="{E9BD6FE0-1D45-4DA3-82D0-620A74F0F7CA}">
      <dsp:nvSpPr>
        <dsp:cNvPr id="0" name=""/>
        <dsp:cNvSpPr/>
      </dsp:nvSpPr>
      <dsp:spPr>
        <a:xfrm>
          <a:off x="4839506" y="409492"/>
          <a:ext cx="1228476" cy="1228476"/>
        </a:xfrm>
        <a:prstGeom prst="ellipse">
          <a:avLst/>
        </a:prstGeom>
        <a:solidFill>
          <a:schemeClr val="accent5">
            <a:hueOff val="-2703417"/>
            <a:satOff val="-6968"/>
            <a:lumOff val="-4706"/>
            <a:alphaOff val="0"/>
          </a:schemeClr>
        </a:solidFill>
        <a:ln w="12700" cap="flat" cmpd="sng" algn="ctr">
          <a:solidFill>
            <a:schemeClr val="accent5">
              <a:hueOff val="-2703417"/>
              <a:satOff val="-6968"/>
              <a:lumOff val="-470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777" tIns="12700" rIns="95777"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5019412" y="589398"/>
        <a:ext cx="868664" cy="868664"/>
      </dsp:txXfrm>
    </dsp:sp>
    <dsp:sp modelId="{290A08D9-1EDE-4E0D-B0C8-8D87B1AB31B5}">
      <dsp:nvSpPr>
        <dsp:cNvPr id="0" name=""/>
        <dsp:cNvSpPr/>
      </dsp:nvSpPr>
      <dsp:spPr>
        <a:xfrm>
          <a:off x="3749449" y="4094851"/>
          <a:ext cx="3408590" cy="72"/>
        </a:xfrm>
        <a:prstGeom prst="rect">
          <a:avLst/>
        </a:prstGeom>
        <a:solidFill>
          <a:schemeClr val="accent5">
            <a:hueOff val="-4055126"/>
            <a:satOff val="-10451"/>
            <a:lumOff val="-7059"/>
            <a:alphaOff val="0"/>
          </a:schemeClr>
        </a:solidFill>
        <a:ln w="12700" cap="flat" cmpd="sng" algn="ctr">
          <a:solidFill>
            <a:schemeClr val="accent5">
              <a:hueOff val="-4055126"/>
              <a:satOff val="-10451"/>
              <a:lumOff val="-705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704E08-6AE3-43A4-9768-3EE4D87A5CAC}">
      <dsp:nvSpPr>
        <dsp:cNvPr id="0" name=""/>
        <dsp:cNvSpPr/>
      </dsp:nvSpPr>
      <dsp:spPr>
        <a:xfrm>
          <a:off x="7498899" y="0"/>
          <a:ext cx="3408590" cy="4094923"/>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5747" tIns="330200" rIns="265747" bIns="330200" numCol="1" spcCol="1270" anchor="t" anchorCtr="0">
          <a:noAutofit/>
        </a:bodyPr>
        <a:lstStyle/>
        <a:p>
          <a:pPr marL="0" lvl="0" indent="0" algn="l" defTabSz="800100">
            <a:lnSpc>
              <a:spcPct val="90000"/>
            </a:lnSpc>
            <a:spcBef>
              <a:spcPct val="0"/>
            </a:spcBef>
            <a:spcAft>
              <a:spcPct val="35000"/>
            </a:spcAft>
            <a:buNone/>
          </a:pPr>
          <a:r>
            <a:rPr lang="tr-TR" sz="1800" b="1" kern="1200" dirty="0"/>
            <a:t>Bir işletmenin, modası geçmiş ve geçen yılın modellerini az gelişmiş ülkelere sattığı günler tarihe karışmaktadır. İşletmeler, yüzeysel, bölgesel ve uluslararası farklılıkları görmezlikten gelerek dünyayı tek büyük bir pazar olarak kabul edip öyle faaliyet göstermeyi öğrenmelidir.</a:t>
          </a:r>
          <a:endParaRPr lang="en-US" sz="1800" b="1" kern="1200" dirty="0"/>
        </a:p>
      </dsp:txBody>
      <dsp:txXfrm>
        <a:off x="7498899" y="1556070"/>
        <a:ext cx="3408590" cy="2456953"/>
      </dsp:txXfrm>
    </dsp:sp>
    <dsp:sp modelId="{29630B17-D0EA-4EB7-A048-B75010C5D1C8}">
      <dsp:nvSpPr>
        <dsp:cNvPr id="0" name=""/>
        <dsp:cNvSpPr/>
      </dsp:nvSpPr>
      <dsp:spPr>
        <a:xfrm>
          <a:off x="8588956" y="409492"/>
          <a:ext cx="1228476" cy="1228476"/>
        </a:xfrm>
        <a:prstGeom prst="ellipse">
          <a:avLst/>
        </a:prstGeom>
        <a:solidFill>
          <a:schemeClr val="accent5">
            <a:hueOff val="-5406834"/>
            <a:satOff val="-13935"/>
            <a:lumOff val="-9412"/>
            <a:alphaOff val="0"/>
          </a:schemeClr>
        </a:solidFill>
        <a:ln w="12700" cap="flat" cmpd="sng" algn="ctr">
          <a:solidFill>
            <a:schemeClr val="accent5">
              <a:hueOff val="-5406834"/>
              <a:satOff val="-13935"/>
              <a:lumOff val="-941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777" tIns="12700" rIns="95777"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768862" y="589398"/>
        <a:ext cx="868664" cy="868664"/>
      </dsp:txXfrm>
    </dsp:sp>
    <dsp:sp modelId="{78DA6CE8-1861-454C-B4E1-4B2078DCEF59}">
      <dsp:nvSpPr>
        <dsp:cNvPr id="0" name=""/>
        <dsp:cNvSpPr/>
      </dsp:nvSpPr>
      <dsp:spPr>
        <a:xfrm>
          <a:off x="7498899" y="4094851"/>
          <a:ext cx="3408590" cy="72"/>
        </a:xfrm>
        <a:prstGeom prst="rect">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92BC3B-BCE0-4A61-9234-591D4F3CFBC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75EFBA3-A33A-4E19-A4AA-4FF76E8BA6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BD0CACB-3CBF-484D-B643-72CBC889E1D5}"/>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5" name="Alt Bilgi Yer Tutucusu 4">
            <a:extLst>
              <a:ext uri="{FF2B5EF4-FFF2-40B4-BE49-F238E27FC236}">
                <a16:creationId xmlns:a16="http://schemas.microsoft.com/office/drawing/2014/main" id="{0C671F1D-C043-4532-B5A4-FD2E9187FE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D5AE131-5A95-42EF-BFC1-0CD00584E9C5}"/>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1912483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BBF5EA-444D-47E8-B98D-1B8531E14A4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764F8F5-0DBB-493B-88FA-B1EA7D1070C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2EA5206-DDE2-4F99-8D22-BB434EF0CE8D}"/>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5" name="Alt Bilgi Yer Tutucusu 4">
            <a:extLst>
              <a:ext uri="{FF2B5EF4-FFF2-40B4-BE49-F238E27FC236}">
                <a16:creationId xmlns:a16="http://schemas.microsoft.com/office/drawing/2014/main" id="{B1D1F874-B37D-42C3-AC40-2EC87F9388A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19BC2BB-851A-4A35-80A5-6480686A3ACE}"/>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53137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E9C85F2-2B13-46D3-970F-34C8D798D09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36067CF-07D4-4D29-AEE5-F1FCDF8487E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6503AE3-3597-4AB6-B1C7-37577D721BA0}"/>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5" name="Alt Bilgi Yer Tutucusu 4">
            <a:extLst>
              <a:ext uri="{FF2B5EF4-FFF2-40B4-BE49-F238E27FC236}">
                <a16:creationId xmlns:a16="http://schemas.microsoft.com/office/drawing/2014/main" id="{A2A88F8B-9A3D-4BFF-95C6-AA61CF9F54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644C538-55DE-4115-A2C4-72E1D06BFD3C}"/>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1588084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8907E6-F93B-402E-ACD5-D2239CB7A0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A331246-9D7B-4D42-BFE4-9B73B237B32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B0A1145-DAD6-42A5-8873-326F4E2C7599}"/>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5" name="Alt Bilgi Yer Tutucusu 4">
            <a:extLst>
              <a:ext uri="{FF2B5EF4-FFF2-40B4-BE49-F238E27FC236}">
                <a16:creationId xmlns:a16="http://schemas.microsoft.com/office/drawing/2014/main" id="{93ADE434-C2B5-47AC-93EB-B6C583B7AA7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651B1A1-F225-4679-8A52-7BE8A1021FB6}"/>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3505319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43A74F-F1B7-4376-8B32-A4A1DFCDE1D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235A9E6-C00D-48E1-830B-DA1EB6B14F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DB815CA-B032-4944-AD73-494B0F5E2A0A}"/>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5" name="Alt Bilgi Yer Tutucusu 4">
            <a:extLst>
              <a:ext uri="{FF2B5EF4-FFF2-40B4-BE49-F238E27FC236}">
                <a16:creationId xmlns:a16="http://schemas.microsoft.com/office/drawing/2014/main" id="{851F55F1-2ECD-47AA-AA8E-8293917CE68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9471AE0-1173-4721-B7D7-400D308E7F1E}"/>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254115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F693B3-C28F-41B1-9CBA-8EAA6AC7E49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17CCAA1-9ABF-4073-8647-87C00311419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2C91ECC-4AEF-4EC8-939C-1D31A007000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33F8EC1-BBFF-42C6-9352-FCFAEAEB5935}"/>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6" name="Alt Bilgi Yer Tutucusu 5">
            <a:extLst>
              <a:ext uri="{FF2B5EF4-FFF2-40B4-BE49-F238E27FC236}">
                <a16:creationId xmlns:a16="http://schemas.microsoft.com/office/drawing/2014/main" id="{D27D836A-06B9-44AA-9363-2F2409EB015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5ACCC6F-92D5-47F1-A6CE-59DEA246919C}"/>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644868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050FAB-951D-4495-9E6C-3EED1947C23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334BCA6-B5EB-410C-AC76-B6B8EF9E21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7E82EF4-EB67-4E8F-9B7B-099B6DAFEED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ED2B861-4963-4EEA-8B4C-0CC582EC04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86282DD-DBC0-41DD-A3B6-0D3DDFD8A2E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02DAB37-1F55-4BB3-8DC0-B41E975BF628}"/>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8" name="Alt Bilgi Yer Tutucusu 7">
            <a:extLst>
              <a:ext uri="{FF2B5EF4-FFF2-40B4-BE49-F238E27FC236}">
                <a16:creationId xmlns:a16="http://schemas.microsoft.com/office/drawing/2014/main" id="{BAC13101-C402-43B6-99F8-1AAC3B5D4BA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85D8AEF-7BA7-4927-9CF7-6C60572E5A88}"/>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1892116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C0A7BE-198D-47CE-8898-9E5C749B95F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BEC466F-485F-4D51-9320-6AABD0AEC77C}"/>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4" name="Alt Bilgi Yer Tutucusu 3">
            <a:extLst>
              <a:ext uri="{FF2B5EF4-FFF2-40B4-BE49-F238E27FC236}">
                <a16:creationId xmlns:a16="http://schemas.microsoft.com/office/drawing/2014/main" id="{0D698A7D-BDA5-47BA-8808-D4CC072C7EC3}"/>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CA303C0-C473-4801-8F0C-8CD2F2132618}"/>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1291089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338CAB9-B363-4407-AAE3-DF9C81008AF1}"/>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3" name="Alt Bilgi Yer Tutucusu 2">
            <a:extLst>
              <a:ext uri="{FF2B5EF4-FFF2-40B4-BE49-F238E27FC236}">
                <a16:creationId xmlns:a16="http://schemas.microsoft.com/office/drawing/2014/main" id="{277BEE17-1FF5-4C90-9C5E-E53B1066CD6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ADCF13B-0774-40A0-99A0-B677B345FF54}"/>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4238418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FD16AD-4E1A-458E-B12E-1CB3994EF76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2404E82-AAB2-42C8-AE6F-AA4F16692F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3E4385C-3FAE-4ACC-B0CA-FFE387B1D5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F83A25A-5D58-418F-A94D-DA1F3668000F}"/>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6" name="Alt Bilgi Yer Tutucusu 5">
            <a:extLst>
              <a:ext uri="{FF2B5EF4-FFF2-40B4-BE49-F238E27FC236}">
                <a16:creationId xmlns:a16="http://schemas.microsoft.com/office/drawing/2014/main" id="{2F087487-C2A8-4450-9A4E-C59BF75D6DF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BC8612A-C7B1-42E2-94CA-E2D86F49BE43}"/>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4091197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333702-2870-4B19-A434-25993ECE9AB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C6493CC-9378-4EA6-8034-4654F5B357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0F5903B-29CD-4BB2-9E27-BFE8270AFF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F0D0DC4-838B-43DC-AC66-F7AE2A10D05E}"/>
              </a:ext>
            </a:extLst>
          </p:cNvPr>
          <p:cNvSpPr>
            <a:spLocks noGrp="1"/>
          </p:cNvSpPr>
          <p:nvPr>
            <p:ph type="dt" sz="half" idx="10"/>
          </p:nvPr>
        </p:nvSpPr>
        <p:spPr/>
        <p:txBody>
          <a:bodyPr/>
          <a:lstStyle/>
          <a:p>
            <a:fld id="{958F76A4-18EF-41A0-B3B3-5E8E1EE0AD7B}" type="datetimeFigureOut">
              <a:rPr lang="tr-TR" smtClean="0"/>
              <a:t>24.04.2020</a:t>
            </a:fld>
            <a:endParaRPr lang="tr-TR"/>
          </a:p>
        </p:txBody>
      </p:sp>
      <p:sp>
        <p:nvSpPr>
          <p:cNvPr id="6" name="Alt Bilgi Yer Tutucusu 5">
            <a:extLst>
              <a:ext uri="{FF2B5EF4-FFF2-40B4-BE49-F238E27FC236}">
                <a16:creationId xmlns:a16="http://schemas.microsoft.com/office/drawing/2014/main" id="{78BAA866-AA52-4052-B7F2-0CD033CBD43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DD3AB90-5C12-4235-9370-A0A0A56EC762}"/>
              </a:ext>
            </a:extLst>
          </p:cNvPr>
          <p:cNvSpPr>
            <a:spLocks noGrp="1"/>
          </p:cNvSpPr>
          <p:nvPr>
            <p:ph type="sldNum" sz="quarter" idx="12"/>
          </p:nvPr>
        </p:nvSpPr>
        <p:spPr/>
        <p:txBody>
          <a:bodyPr/>
          <a:lstStyle/>
          <a:p>
            <a:fld id="{C090D278-BF4A-4D32-A088-BC85687B1507}" type="slidenum">
              <a:rPr lang="tr-TR" smtClean="0"/>
              <a:t>‹#›</a:t>
            </a:fld>
            <a:endParaRPr lang="tr-TR"/>
          </a:p>
        </p:txBody>
      </p:sp>
    </p:spTree>
    <p:extLst>
      <p:ext uri="{BB962C8B-B14F-4D97-AF65-F5344CB8AC3E}">
        <p14:creationId xmlns:p14="http://schemas.microsoft.com/office/powerpoint/2010/main" val="3647209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2F77D84-6EA1-4DC8-AC6B-E778778F53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9C1176-DF67-409A-97D5-14E56F3F57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C3D8052-5962-4105-B93E-BF9E92860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8F76A4-18EF-41A0-B3B3-5E8E1EE0AD7B}" type="datetimeFigureOut">
              <a:rPr lang="tr-TR" smtClean="0"/>
              <a:t>24.04.2020</a:t>
            </a:fld>
            <a:endParaRPr lang="tr-TR"/>
          </a:p>
        </p:txBody>
      </p:sp>
      <p:sp>
        <p:nvSpPr>
          <p:cNvPr id="5" name="Alt Bilgi Yer Tutucusu 4">
            <a:extLst>
              <a:ext uri="{FF2B5EF4-FFF2-40B4-BE49-F238E27FC236}">
                <a16:creationId xmlns:a16="http://schemas.microsoft.com/office/drawing/2014/main" id="{C8A1D46F-22C8-446C-836A-187A39532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3447867-4B38-4CE3-94F8-068A0B4EA1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90D278-BF4A-4D32-A088-BC85687B1507}" type="slidenum">
              <a:rPr lang="tr-TR" smtClean="0"/>
              <a:t>‹#›</a:t>
            </a:fld>
            <a:endParaRPr lang="tr-TR"/>
          </a:p>
        </p:txBody>
      </p:sp>
    </p:spTree>
    <p:extLst>
      <p:ext uri="{BB962C8B-B14F-4D97-AF65-F5344CB8AC3E}">
        <p14:creationId xmlns:p14="http://schemas.microsoft.com/office/powerpoint/2010/main" val="2732384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2F9423-F4B1-45D4-8445-E9991ECCB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9E52E00-1146-4BBF-A611-9EB39CB936CB}"/>
              </a:ext>
            </a:extLst>
          </p:cNvPr>
          <p:cNvSpPr>
            <a:spLocks noGrp="1"/>
          </p:cNvSpPr>
          <p:nvPr>
            <p:ph type="title"/>
          </p:nvPr>
        </p:nvSpPr>
        <p:spPr>
          <a:xfrm>
            <a:off x="1812897" y="518649"/>
            <a:ext cx="9882278" cy="1067634"/>
          </a:xfrm>
        </p:spPr>
        <p:txBody>
          <a:bodyPr anchor="ctr">
            <a:normAutofit/>
          </a:bodyPr>
          <a:lstStyle/>
          <a:p>
            <a:br>
              <a:rPr lang="tr-TR" sz="2100" dirty="0"/>
            </a:br>
            <a:r>
              <a:rPr lang="tr-TR" sz="2400" b="1" dirty="0">
                <a:solidFill>
                  <a:srgbClr val="FF0000"/>
                </a:solidFill>
              </a:rPr>
              <a:t>Uluslararası Pazar Fırsatlarının Analizi</a:t>
            </a:r>
            <a:br>
              <a:rPr lang="tr-TR" sz="2100" dirty="0"/>
            </a:br>
            <a:endParaRPr lang="tr-TR" sz="2100" dirty="0"/>
          </a:p>
        </p:txBody>
      </p:sp>
      <p:grpSp>
        <p:nvGrpSpPr>
          <p:cNvPr id="12" name="Group 11">
            <a:extLst>
              <a:ext uri="{FF2B5EF4-FFF2-40B4-BE49-F238E27FC236}">
                <a16:creationId xmlns:a16="http://schemas.microsoft.com/office/drawing/2014/main" id="{770AE191-D2EA-45C9-A44D-830C188F74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2021" y="628863"/>
            <a:ext cx="1128382" cy="847206"/>
            <a:chOff x="8183879" y="1000124"/>
            <a:chExt cx="1562267" cy="1172973"/>
          </a:xfrm>
        </p:grpSpPr>
        <p:sp>
          <p:nvSpPr>
            <p:cNvPr id="13" name="Freeform 5">
              <a:extLst>
                <a:ext uri="{FF2B5EF4-FFF2-40B4-BE49-F238E27FC236}">
                  <a16:creationId xmlns:a16="http://schemas.microsoft.com/office/drawing/2014/main" id="{23A0E4C1-B7A6-4637-AC51-4A5AE3841F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F4E8C039-CC58-44F3-8A7B-E0A934C1D0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5" name="İçerik Yer Tutucusu 2">
            <a:extLst>
              <a:ext uri="{FF2B5EF4-FFF2-40B4-BE49-F238E27FC236}">
                <a16:creationId xmlns:a16="http://schemas.microsoft.com/office/drawing/2014/main" id="{4DA93320-6E74-4911-97CA-318CB2558B8C}"/>
              </a:ext>
            </a:extLst>
          </p:cNvPr>
          <p:cNvGraphicFramePr>
            <a:graphicFrameLocks noGrp="1"/>
          </p:cNvGraphicFramePr>
          <p:nvPr>
            <p:ph idx="1"/>
            <p:extLst>
              <p:ext uri="{D42A27DB-BD31-4B8C-83A1-F6EECF244321}">
                <p14:modId xmlns:p14="http://schemas.microsoft.com/office/powerpoint/2010/main" val="840659877"/>
              </p:ext>
            </p:extLst>
          </p:nvPr>
        </p:nvGraphicFramePr>
        <p:xfrm>
          <a:off x="629854" y="1860604"/>
          <a:ext cx="10907490" cy="4094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398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860832-27F3-4D30-9288-7521D249151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9" name="Freeform 5">
              <a:extLst>
                <a:ext uri="{FF2B5EF4-FFF2-40B4-BE49-F238E27FC236}">
                  <a16:creationId xmlns:a16="http://schemas.microsoft.com/office/drawing/2014/main" id="{6DAAD4DA-AA9F-4A4D-AD0B-0FB2286B3D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0" name="Freeform 6">
              <a:extLst>
                <a:ext uri="{FF2B5EF4-FFF2-40B4-BE49-F238E27FC236}">
                  <a16:creationId xmlns:a16="http://schemas.microsoft.com/office/drawing/2014/main" id="{A4F5EC98-FDFD-4158-9C16-CD770B1F2A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1" name="Freeform 7">
              <a:extLst>
                <a:ext uri="{FF2B5EF4-FFF2-40B4-BE49-F238E27FC236}">
                  <a16:creationId xmlns:a16="http://schemas.microsoft.com/office/drawing/2014/main" id="{26D1C0DA-68C2-40A2-BCCA-D14FB5EF2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8">
              <a:extLst>
                <a:ext uri="{FF2B5EF4-FFF2-40B4-BE49-F238E27FC236}">
                  <a16:creationId xmlns:a16="http://schemas.microsoft.com/office/drawing/2014/main" id="{1B67FFD7-72F1-4435-9C33-DFFE87F9C8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3" name="Freeform 9">
              <a:extLst>
                <a:ext uri="{FF2B5EF4-FFF2-40B4-BE49-F238E27FC236}">
                  <a16:creationId xmlns:a16="http://schemas.microsoft.com/office/drawing/2014/main" id="{15CE66C6-629F-44D9-A0BC-D2F4E7AF5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4" name="Freeform 10">
              <a:extLst>
                <a:ext uri="{FF2B5EF4-FFF2-40B4-BE49-F238E27FC236}">
                  <a16:creationId xmlns:a16="http://schemas.microsoft.com/office/drawing/2014/main" id="{FEAAAFC3-1B1C-4F1C-AC4E-ED0ACA4AEE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11">
              <a:extLst>
                <a:ext uri="{FF2B5EF4-FFF2-40B4-BE49-F238E27FC236}">
                  <a16:creationId xmlns:a16="http://schemas.microsoft.com/office/drawing/2014/main" id="{E2C81DA9-A0C9-4C54-A2F0-A3EC14F2B8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2">
              <a:extLst>
                <a:ext uri="{FF2B5EF4-FFF2-40B4-BE49-F238E27FC236}">
                  <a16:creationId xmlns:a16="http://schemas.microsoft.com/office/drawing/2014/main" id="{B7EA41DD-7957-42FB-BD48-E502F81F6C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3">
              <a:extLst>
                <a:ext uri="{FF2B5EF4-FFF2-40B4-BE49-F238E27FC236}">
                  <a16:creationId xmlns:a16="http://schemas.microsoft.com/office/drawing/2014/main" id="{E33D6F3E-9CCB-4053-B8C1-5260829C80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4">
              <a:extLst>
                <a:ext uri="{FF2B5EF4-FFF2-40B4-BE49-F238E27FC236}">
                  <a16:creationId xmlns:a16="http://schemas.microsoft.com/office/drawing/2014/main" id="{D533B393-4D8F-4FB8-AA9D-BA218F4435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5">
              <a:extLst>
                <a:ext uri="{FF2B5EF4-FFF2-40B4-BE49-F238E27FC236}">
                  <a16:creationId xmlns:a16="http://schemas.microsoft.com/office/drawing/2014/main" id="{433765B0-52BC-4442-BC45-8EDFBF5933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6">
              <a:extLst>
                <a:ext uri="{FF2B5EF4-FFF2-40B4-BE49-F238E27FC236}">
                  <a16:creationId xmlns:a16="http://schemas.microsoft.com/office/drawing/2014/main" id="{B911B231-DD22-4BC7-A325-2B6831481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7">
              <a:extLst>
                <a:ext uri="{FF2B5EF4-FFF2-40B4-BE49-F238E27FC236}">
                  <a16:creationId xmlns:a16="http://schemas.microsoft.com/office/drawing/2014/main" id="{800DA13B-507D-4901-AF60-F99485FC1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8">
              <a:extLst>
                <a:ext uri="{FF2B5EF4-FFF2-40B4-BE49-F238E27FC236}">
                  <a16:creationId xmlns:a16="http://schemas.microsoft.com/office/drawing/2014/main" id="{DAB727E1-099C-4F62-9ED1-46CD895C64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9">
              <a:extLst>
                <a:ext uri="{FF2B5EF4-FFF2-40B4-BE49-F238E27FC236}">
                  <a16:creationId xmlns:a16="http://schemas.microsoft.com/office/drawing/2014/main" id="{4D1E585E-A63F-42DE-BF5F-B0B390B298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20">
              <a:extLst>
                <a:ext uri="{FF2B5EF4-FFF2-40B4-BE49-F238E27FC236}">
                  <a16:creationId xmlns:a16="http://schemas.microsoft.com/office/drawing/2014/main" id="{D8FCC810-4482-4E43-9102-2B87386E7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5" name="Freeform 21">
              <a:extLst>
                <a:ext uri="{FF2B5EF4-FFF2-40B4-BE49-F238E27FC236}">
                  <a16:creationId xmlns:a16="http://schemas.microsoft.com/office/drawing/2014/main" id="{EC977192-4383-4D76-8DB3-B93ADD7397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6" name="Freeform 22">
              <a:extLst>
                <a:ext uri="{FF2B5EF4-FFF2-40B4-BE49-F238E27FC236}">
                  <a16:creationId xmlns:a16="http://schemas.microsoft.com/office/drawing/2014/main" id="{09DCD44A-4779-4898-862E-A220810CA8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3">
              <a:extLst>
                <a:ext uri="{FF2B5EF4-FFF2-40B4-BE49-F238E27FC236}">
                  <a16:creationId xmlns:a16="http://schemas.microsoft.com/office/drawing/2014/main" id="{F7516DF1-08D6-4FF0-A1A1-95A260F1D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4">
              <a:extLst>
                <a:ext uri="{FF2B5EF4-FFF2-40B4-BE49-F238E27FC236}">
                  <a16:creationId xmlns:a16="http://schemas.microsoft.com/office/drawing/2014/main" id="{F74092EA-F950-4DF2-8646-60F26E8115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5">
              <a:extLst>
                <a:ext uri="{FF2B5EF4-FFF2-40B4-BE49-F238E27FC236}">
                  <a16:creationId xmlns:a16="http://schemas.microsoft.com/office/drawing/2014/main" id="{09A3177B-1E64-4081-B8C6-3D7C8786D6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 name="İçerik Yer Tutucusu 2">
            <a:extLst>
              <a:ext uri="{FF2B5EF4-FFF2-40B4-BE49-F238E27FC236}">
                <a16:creationId xmlns:a16="http://schemas.microsoft.com/office/drawing/2014/main" id="{44AF267A-BB7F-47A7-BC19-B224B488F800}"/>
              </a:ext>
            </a:extLst>
          </p:cNvPr>
          <p:cNvSpPr>
            <a:spLocks noGrp="1"/>
          </p:cNvSpPr>
          <p:nvPr>
            <p:ph idx="1"/>
          </p:nvPr>
        </p:nvSpPr>
        <p:spPr>
          <a:xfrm>
            <a:off x="3249613" y="266700"/>
            <a:ext cx="8726487" cy="6423660"/>
          </a:xfrm>
        </p:spPr>
        <p:txBody>
          <a:bodyPr anchor="ctr">
            <a:normAutofit fontScale="92500"/>
          </a:bodyPr>
          <a:lstStyle/>
          <a:p>
            <a:r>
              <a:rPr lang="tr-TR" b="1" dirty="0">
                <a:solidFill>
                  <a:schemeClr val="accent1"/>
                </a:solidFill>
              </a:rPr>
              <a:t>Hedef pazarlar: </a:t>
            </a:r>
          </a:p>
          <a:p>
            <a:r>
              <a:rPr lang="tr-TR" b="1" dirty="0"/>
              <a:t>Ürün hedef pazarda sadece istikrarlı değil, aynı zamanda yükselen bir talebe de sahip olmalıdır. Bu talep, demografik araştırmalar ve pazar araştırması yolu ile belirlenmelidir.</a:t>
            </a:r>
          </a:p>
          <a:p>
            <a:r>
              <a:rPr lang="tr-TR" b="1" dirty="0"/>
              <a:t>Pazar araştırması, firmaların ürünleri için hangi yabancı pazarların en fazla potansiyele sahip olduklarını belirlemesine olanak tanır. Yeni ihracata başlayan firmalar demografik ve fiziki çevreye, politik ortama, ekonomik faktörlere, sosyal ve kültürel çevreye, pazara </a:t>
            </a:r>
            <a:r>
              <a:rPr lang="tr-TR" b="1" dirty="0" err="1"/>
              <a:t>girilebilirliğe</a:t>
            </a:r>
            <a:r>
              <a:rPr lang="tr-TR" b="1" dirty="0"/>
              <a:t> ve ürün potansiyeline dayalı birkaç hedef pazar araştırmalıdır.</a:t>
            </a:r>
          </a:p>
          <a:p>
            <a:r>
              <a:rPr lang="tr-TR" b="1" dirty="0"/>
              <a:t>İyi bir pazar araştırması, firmanın ürünleri veya hizmetleri için talebi ve hedef pazarda ürünlerinin ne kadar iyi bir performans göstereceğini tahmin etmesine yardım eder. İki ya da üç hedef pazar belirlemek üzere, potansiyel en fazla on ülke için aşağıdaki konular teker teker incelenmelidir </a:t>
            </a:r>
          </a:p>
          <a:p>
            <a:endParaRPr lang="tr-TR" sz="1700" dirty="0"/>
          </a:p>
        </p:txBody>
      </p:sp>
    </p:spTree>
    <p:extLst>
      <p:ext uri="{BB962C8B-B14F-4D97-AF65-F5344CB8AC3E}">
        <p14:creationId xmlns:p14="http://schemas.microsoft.com/office/powerpoint/2010/main" val="1086484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74D1110B-E4DD-4FFD-83BE-FBCF182ADA16}"/>
              </a:ext>
            </a:extLst>
          </p:cNvPr>
          <p:cNvSpPr>
            <a:spLocks noGrp="1"/>
          </p:cNvSpPr>
          <p:nvPr>
            <p:ph idx="1"/>
          </p:nvPr>
        </p:nvSpPr>
        <p:spPr>
          <a:xfrm>
            <a:off x="360342" y="543147"/>
            <a:ext cx="11188191" cy="5633816"/>
          </a:xfrm>
        </p:spPr>
        <p:txBody>
          <a:bodyPr>
            <a:normAutofit/>
          </a:bodyPr>
          <a:lstStyle/>
          <a:p>
            <a:r>
              <a:rPr lang="tr-TR" b="1" dirty="0">
                <a:solidFill>
                  <a:srgbClr val="FF0000"/>
                </a:solidFill>
              </a:rPr>
              <a:t>Uluslararası Pazara Giriş Şekilleri</a:t>
            </a:r>
          </a:p>
          <a:p>
            <a:r>
              <a:rPr lang="tr-TR" b="1" dirty="0"/>
              <a:t>Herhangi bir pazara nasıl girileceğinin belirlenmesi, alınması gereken en önemli kararlar arasındadır. Giriş şekli seçilirken ihracatçı, ihraç pazarında talep edilen hizmet düzeyinin, tarifeler ve nakliyenin, marka bilincinin ve rekabet avantajının iç pazardakilere benzeyip benzemediğini göz önünde bulundurmalıdır. Pazara giriş esas itibarıyla iki şekilde mümkün olmaktadır: Doğrudan (direkt) ihracat ve dolaylı (endirekt) ihracat.</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13700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E0DFA02A-1BAD-4179-9057-5D4F6D0543F8}"/>
              </a:ext>
            </a:extLst>
          </p:cNvPr>
          <p:cNvSpPr>
            <a:spLocks noGrp="1"/>
          </p:cNvSpPr>
          <p:nvPr>
            <p:ph idx="1"/>
          </p:nvPr>
        </p:nvSpPr>
        <p:spPr>
          <a:xfrm>
            <a:off x="137160" y="0"/>
            <a:ext cx="10800168" cy="6233160"/>
          </a:xfrm>
        </p:spPr>
        <p:txBody>
          <a:bodyPr anchor="ctr">
            <a:normAutofit/>
          </a:bodyPr>
          <a:lstStyle/>
          <a:p>
            <a:endParaRPr lang="tr-TR" b="1" dirty="0"/>
          </a:p>
          <a:p>
            <a:endParaRPr lang="tr-TR" b="1" dirty="0"/>
          </a:p>
          <a:p>
            <a:r>
              <a:rPr lang="tr-TR" b="1" dirty="0">
                <a:solidFill>
                  <a:srgbClr val="FF0000"/>
                </a:solidFill>
              </a:rPr>
              <a:t>Doğrudan (Direkt) İhracat</a:t>
            </a:r>
          </a:p>
          <a:p>
            <a:r>
              <a:rPr lang="tr-TR" b="1" dirty="0"/>
              <a:t>Doğrudan ihracatta ihracatçı, hiçbir aracı kullanmayarak tüm ihracat işlemlerini kendisi yapar. Doğal olarak, doğrudan ihracatta ithalatçının bulunmasından ödemenin alınmasına kadarki tüm sorumluluk da ihracatçıya aittir.</a:t>
            </a:r>
          </a:p>
          <a:p>
            <a:r>
              <a:rPr lang="tr-TR" b="1" dirty="0"/>
              <a:t>Doğrudan ihracat yapmak için, şirketin yurt içi satış kısmından bağımsız bir ihracat departmanı oluşturması gerekir. Doğrudan ihracatın çeşitli faydaları bulunmaktadır. </a:t>
            </a:r>
          </a:p>
          <a:p>
            <a:endParaRPr lang="tr-TR" sz="2400" dirty="0"/>
          </a:p>
        </p:txBody>
      </p:sp>
    </p:spTree>
    <p:extLst>
      <p:ext uri="{BB962C8B-B14F-4D97-AF65-F5344CB8AC3E}">
        <p14:creationId xmlns:p14="http://schemas.microsoft.com/office/powerpoint/2010/main" val="1517133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8FBDBF6B-0A29-44CF-8458-5F5E81BFFEC4}"/>
              </a:ext>
            </a:extLst>
          </p:cNvPr>
          <p:cNvSpPr>
            <a:spLocks noGrp="1"/>
          </p:cNvSpPr>
          <p:nvPr>
            <p:ph idx="1"/>
          </p:nvPr>
        </p:nvSpPr>
        <p:spPr>
          <a:xfrm>
            <a:off x="5246766" y="861644"/>
            <a:ext cx="6279179" cy="5408527"/>
          </a:xfrm>
        </p:spPr>
        <p:txBody>
          <a:bodyPr anchor="t">
            <a:normAutofit/>
          </a:bodyPr>
          <a:lstStyle/>
          <a:p>
            <a:r>
              <a:rPr lang="tr-TR" b="1" dirty="0">
                <a:solidFill>
                  <a:srgbClr val="FF0000"/>
                </a:solidFill>
              </a:rPr>
              <a:t>Dolaylı (Endirekt) İhracat</a:t>
            </a:r>
          </a:p>
          <a:p>
            <a:r>
              <a:rPr lang="tr-TR" b="1" dirty="0"/>
              <a:t>İhracat yapmak isteyen, ancak gerekli personel ve kaynağı olmayan şirketler, komisyoncular, acenteler, SDŞ (</a:t>
            </a:r>
            <a:r>
              <a:rPr lang="tr-TR" b="1" dirty="0" err="1"/>
              <a:t>Sektörel</a:t>
            </a:r>
            <a:r>
              <a:rPr lang="tr-TR" b="1" dirty="0"/>
              <a:t> Dış Ticaret Şirketleri), DTŞ (Dış Ticaret Şirketleri), lokal alım ofisleri vasıtasıyla ihracat yapabilir. Bunların değişik ülkelere ihracat konusunda gerekli deneyimleri ve altyapıları mevcuttur.</a:t>
            </a:r>
          </a:p>
          <a:p>
            <a:endParaRPr lang="tr-TR" sz="2200" dirty="0"/>
          </a:p>
        </p:txBody>
      </p:sp>
    </p:spTree>
    <p:extLst>
      <p:ext uri="{BB962C8B-B14F-4D97-AF65-F5344CB8AC3E}">
        <p14:creationId xmlns:p14="http://schemas.microsoft.com/office/powerpoint/2010/main" val="1132432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a:extLst>
              <a:ext uri="{FF2B5EF4-FFF2-40B4-BE49-F238E27FC236}">
                <a16:creationId xmlns:a16="http://schemas.microsoft.com/office/drawing/2014/main" id="{B5F9D5B1-30C5-4CB5-B5D7-AD4FF0A6AF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İçerik Yer Tutucusu 2">
            <a:extLst>
              <a:ext uri="{FF2B5EF4-FFF2-40B4-BE49-F238E27FC236}">
                <a16:creationId xmlns:a16="http://schemas.microsoft.com/office/drawing/2014/main" id="{8EB03576-4035-4F62-B499-E887403132E9}"/>
              </a:ext>
            </a:extLst>
          </p:cNvPr>
          <p:cNvSpPr>
            <a:spLocks noGrp="1"/>
          </p:cNvSpPr>
          <p:nvPr>
            <p:ph idx="1"/>
          </p:nvPr>
        </p:nvSpPr>
        <p:spPr>
          <a:xfrm>
            <a:off x="5000439" y="396240"/>
            <a:ext cx="7191560" cy="6248400"/>
          </a:xfrm>
        </p:spPr>
        <p:txBody>
          <a:bodyPr anchor="ctr">
            <a:normAutofit/>
          </a:bodyPr>
          <a:lstStyle/>
          <a:p>
            <a:r>
              <a:rPr lang="tr-TR" b="1" dirty="0">
                <a:solidFill>
                  <a:schemeClr val="accent1"/>
                </a:solidFill>
              </a:rPr>
              <a:t>Ortak Yatırım (</a:t>
            </a:r>
            <a:r>
              <a:rPr lang="tr-TR" b="1" dirty="0" err="1">
                <a:solidFill>
                  <a:schemeClr val="accent1"/>
                </a:solidFill>
              </a:rPr>
              <a:t>Joint</a:t>
            </a:r>
            <a:r>
              <a:rPr lang="tr-TR" b="1" dirty="0">
                <a:solidFill>
                  <a:schemeClr val="accent1"/>
                </a:solidFill>
              </a:rPr>
              <a:t> </a:t>
            </a:r>
            <a:r>
              <a:rPr lang="tr-TR" b="1" dirty="0" err="1">
                <a:solidFill>
                  <a:schemeClr val="accent1"/>
                </a:solidFill>
              </a:rPr>
              <a:t>Venture</a:t>
            </a:r>
            <a:r>
              <a:rPr lang="tr-TR" b="1" dirty="0">
                <a:solidFill>
                  <a:schemeClr val="accent1"/>
                </a:solidFill>
              </a:rPr>
              <a:t>)</a:t>
            </a:r>
          </a:p>
          <a:p>
            <a:r>
              <a:rPr lang="tr-TR" b="1" dirty="0">
                <a:solidFill>
                  <a:srgbClr val="000000"/>
                </a:solidFill>
              </a:rPr>
              <a:t>İhracatçı firma ile ithalatçı firma arasındaki hisse, teknoloji transferi, yatırım, üretim ve pazarlama alanlarından biri veya birkaçının söz konusu olduğu bir ortaklık anlaşmasıdır.</a:t>
            </a:r>
          </a:p>
          <a:p>
            <a:r>
              <a:rPr lang="tr-TR" b="1" dirty="0">
                <a:solidFill>
                  <a:srgbClr val="000000"/>
                </a:solidFill>
              </a:rPr>
              <a:t>Bu ortaklık anlaşması, performans, yükümlülüklerin sınırları, kârın paylaşımı ile birlikte pazarlama anlaşmalarındaki sorumlulukları belirlemektedir. Bu tip anlaşmalar maliyeti yaymakta, riski azaltmakta, pazar hakkındaki bilgi ve detayları öğrenmeye olanak sağlamakta ve böylece pazara girişi kolaylaştırmaktadır.</a:t>
            </a:r>
          </a:p>
          <a:p>
            <a:endParaRPr lang="tr-TR" sz="1700" dirty="0">
              <a:solidFill>
                <a:srgbClr val="000000"/>
              </a:solidFill>
            </a:endParaRPr>
          </a:p>
        </p:txBody>
      </p:sp>
    </p:spTree>
    <p:extLst>
      <p:ext uri="{BB962C8B-B14F-4D97-AF65-F5344CB8AC3E}">
        <p14:creationId xmlns:p14="http://schemas.microsoft.com/office/powerpoint/2010/main" val="3744230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B26C22D8-E14D-46E4-833A-9F3AED18849E}"/>
              </a:ext>
            </a:extLst>
          </p:cNvPr>
          <p:cNvSpPr>
            <a:spLocks noGrp="1"/>
          </p:cNvSpPr>
          <p:nvPr>
            <p:ph idx="1"/>
          </p:nvPr>
        </p:nvSpPr>
        <p:spPr>
          <a:xfrm>
            <a:off x="555710" y="716280"/>
            <a:ext cx="10798090" cy="5460683"/>
          </a:xfrm>
        </p:spPr>
        <p:txBody>
          <a:bodyPr>
            <a:normAutofit/>
          </a:bodyPr>
          <a:lstStyle/>
          <a:p>
            <a:r>
              <a:rPr lang="tr-TR" b="1" dirty="0">
                <a:highlight>
                  <a:srgbClr val="FFFF00"/>
                </a:highlight>
              </a:rPr>
              <a:t>Lisans Anlaşmaları (</a:t>
            </a:r>
            <a:r>
              <a:rPr lang="tr-TR" b="1" dirty="0" err="1">
                <a:highlight>
                  <a:srgbClr val="FFFF00"/>
                </a:highlight>
              </a:rPr>
              <a:t>Licensing</a:t>
            </a:r>
            <a:r>
              <a:rPr lang="tr-TR" b="1" dirty="0">
                <a:highlight>
                  <a:srgbClr val="FFFF00"/>
                </a:highlight>
              </a:rPr>
              <a:t>)</a:t>
            </a:r>
          </a:p>
          <a:p>
            <a:r>
              <a:rPr lang="tr-TR" b="1" dirty="0"/>
              <a:t>Bir firma sahip olduğu teknolojik </a:t>
            </a:r>
            <a:r>
              <a:rPr lang="tr-TR" b="1" dirty="0" err="1"/>
              <a:t>know</a:t>
            </a:r>
            <a:r>
              <a:rPr lang="tr-TR" b="1" dirty="0"/>
              <a:t>-how, tasarım ve fikrî mülkiyet hakkını, bir sözleşmeye bağlı olarak yabancı bir firmaya, bir ödeme şekli veya telif karşılığında devredebilir. Lisans anlaşmaları yabancı pazarlara hızlı bir girişe imkân sağlamaktadır.</a:t>
            </a:r>
          </a:p>
          <a:p>
            <a:r>
              <a:rPr lang="tr-TR" b="1" dirty="0"/>
              <a:t>Sermaye yatırımına izin verilmekte ve bunun karşılığı genellikle hızla geri alınmaktadır. Ancak, lisans anlaşmaları üretim ve pazarlamadaki kontrolün kaybolmasını ve eğer anlaşma da yasaklanmamışsa istemeyerek de olsa teknolojik </a:t>
            </a:r>
            <a:r>
              <a:rPr lang="tr-TR" b="1" dirty="0" err="1"/>
              <a:t>know-how’ın</a:t>
            </a:r>
            <a:r>
              <a:rPr lang="tr-TR" b="1" dirty="0"/>
              <a:t> lisans kullanıcısı tarafından paylaşılmasını beraberinde getirmektedir.</a:t>
            </a:r>
          </a:p>
          <a:p>
            <a:endParaRPr lang="tr-TR" dirty="0"/>
          </a:p>
        </p:txBody>
      </p:sp>
    </p:spTree>
    <p:extLst>
      <p:ext uri="{BB962C8B-B14F-4D97-AF65-F5344CB8AC3E}">
        <p14:creationId xmlns:p14="http://schemas.microsoft.com/office/powerpoint/2010/main" val="884181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9AAA36-80CC-4DEC-A2F3-EE6D602AE6B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082BF21-AE29-4DB4-82D9-699FBC66FF7E}"/>
              </a:ext>
            </a:extLst>
          </p:cNvPr>
          <p:cNvSpPr>
            <a:spLocks noGrp="1"/>
          </p:cNvSpPr>
          <p:nvPr>
            <p:ph idx="1"/>
          </p:nvPr>
        </p:nvSpPr>
        <p:spPr/>
        <p:txBody>
          <a:bodyPr>
            <a:normAutofit fontScale="77500" lnSpcReduction="20000"/>
          </a:bodyPr>
          <a:lstStyle/>
          <a:p>
            <a:r>
              <a:rPr lang="tr-TR" dirty="0"/>
              <a:t>İhracat Konsorsiyumları</a:t>
            </a:r>
          </a:p>
          <a:p>
            <a:r>
              <a:rPr lang="tr-TR" dirty="0"/>
              <a:t>SDŞ (</a:t>
            </a:r>
            <a:r>
              <a:rPr lang="tr-TR" dirty="0" err="1"/>
              <a:t>Sektörel</a:t>
            </a:r>
            <a:r>
              <a:rPr lang="tr-TR" dirty="0"/>
              <a:t> Dış Ticaret Şirketleri Modeli) : KOBİ’lerin birleşerek ihracat</a:t>
            </a:r>
          </a:p>
          <a:p>
            <a:r>
              <a:rPr lang="tr-TR" dirty="0"/>
              <a:t>amacıyla bir konsorsiyum kurması ve ihracatın bu konsorsiyum tarafından gerçekleştirilmesi</a:t>
            </a:r>
          </a:p>
          <a:p>
            <a:r>
              <a:rPr lang="tr-TR" dirty="0"/>
              <a:t>pazara girişte yararlı bir yöntem olarak görülmektedir. Bu nedenle hükümetler bu modeli</a:t>
            </a:r>
          </a:p>
          <a:p>
            <a:r>
              <a:rPr lang="tr-TR" dirty="0"/>
              <a:t>teşvik etmektedir.</a:t>
            </a:r>
          </a:p>
          <a:p>
            <a:r>
              <a:rPr lang="tr-TR" dirty="0"/>
              <a:t>SDŞ </a:t>
            </a:r>
            <a:r>
              <a:rPr lang="tr-TR" dirty="0" err="1"/>
              <a:t>Sektörel</a:t>
            </a:r>
            <a:r>
              <a:rPr lang="tr-TR" dirty="0"/>
              <a:t> Dış Ticaret Şirketleri, Türkiye’deki KOBİ’lerin ihracata yönelik</a:t>
            </a:r>
          </a:p>
          <a:p>
            <a:r>
              <a:rPr lang="tr-TR" dirty="0"/>
              <a:t>faaliyetlerinde gönüllü olarak sermayelerini, bilgilerini, üretimlerini ve tecrübelerini bir</a:t>
            </a:r>
          </a:p>
          <a:p>
            <a:r>
              <a:rPr lang="tr-TR" dirty="0"/>
              <a:t>araya getirerek ölçek ekonomisinin sağladığı avantajlara sahip olunmasını destekleyici bir</a:t>
            </a:r>
          </a:p>
          <a:p>
            <a:r>
              <a:rPr lang="tr-TR" dirty="0"/>
              <a:t>modeldir. </a:t>
            </a:r>
          </a:p>
          <a:p>
            <a:endParaRPr lang="tr-TR" dirty="0"/>
          </a:p>
        </p:txBody>
      </p:sp>
    </p:spTree>
    <p:extLst>
      <p:ext uri="{BB962C8B-B14F-4D97-AF65-F5344CB8AC3E}">
        <p14:creationId xmlns:p14="http://schemas.microsoft.com/office/powerpoint/2010/main" val="1247555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0D66C959-DC55-4549-BD40-E7A92244814A}"/>
              </a:ext>
            </a:extLst>
          </p:cNvPr>
          <p:cNvSpPr>
            <a:spLocks noGrp="1"/>
          </p:cNvSpPr>
          <p:nvPr>
            <p:ph idx="1"/>
          </p:nvPr>
        </p:nvSpPr>
        <p:spPr>
          <a:xfrm>
            <a:off x="472440" y="543147"/>
            <a:ext cx="11076093" cy="5633816"/>
          </a:xfrm>
        </p:spPr>
        <p:txBody>
          <a:bodyPr>
            <a:normAutofit/>
          </a:bodyPr>
          <a:lstStyle/>
          <a:p>
            <a:r>
              <a:rPr lang="tr-TR" b="1" dirty="0">
                <a:solidFill>
                  <a:schemeClr val="accent1"/>
                </a:solidFill>
              </a:rPr>
              <a:t>Dış Ticaret Şirketleri</a:t>
            </a:r>
          </a:p>
          <a:p>
            <a:r>
              <a:rPr lang="tr-TR" b="1" dirty="0"/>
              <a:t>İhracata yönelik pazarlamada bir örgütleme biçimi olarak Türkiye’de ilk olarak “Dış Ticaret Sermaye Şirketleri” bir model olarak benimsenmiş ve 1980 yılında resmî olarak uygulamaya konularak devletçe de desteklenmiştir. Söz konusu karar hükümleri, imalatçı olmayan, ancak dış pazarlamada ihtisaslaşmış ihracatçı sermaye şirketleri eliyle ihracatın geliştirilmesi ve artırılması esaslarını düzenlemektedir.</a:t>
            </a:r>
          </a:p>
          <a:p>
            <a:r>
              <a:rPr lang="tr-TR" b="1" dirty="0"/>
              <a:t>Dış Ticaretin büyük ölçekli şirketler eliyle büyütülmesini öngörerek yeni bir yapılanmaya yol açan bu model ile ihracatta belirli mal ve pazarlar konusunda ihtisaslaşmış ekipler oluşturulması amaçlanmıştır. Ancak, söz konusu yapılanmaya gidilirken de şirketlerin geçmiş ihracat performanslarının belli bir düzeyde olması ve ihracatlarının belli oranlarının sanayi mallarından oluşması istenmiştir.</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812700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4C9C6D14-BD22-491A-A082-4A35BE2EFD19}"/>
              </a:ext>
            </a:extLst>
          </p:cNvPr>
          <p:cNvSpPr>
            <a:spLocks noGrp="1"/>
          </p:cNvSpPr>
          <p:nvPr>
            <p:ph idx="1"/>
          </p:nvPr>
        </p:nvSpPr>
        <p:spPr>
          <a:xfrm>
            <a:off x="1203960" y="1295400"/>
            <a:ext cx="9816607" cy="5562600"/>
          </a:xfrm>
        </p:spPr>
        <p:txBody>
          <a:bodyPr anchor="t">
            <a:normAutofit/>
          </a:bodyPr>
          <a:lstStyle/>
          <a:p>
            <a:r>
              <a:rPr lang="tr-TR" b="1" dirty="0">
                <a:highlight>
                  <a:srgbClr val="FFFF00"/>
                </a:highlight>
              </a:rPr>
              <a:t>Hedef Pazar Seçimi</a:t>
            </a:r>
          </a:p>
          <a:p>
            <a:r>
              <a:rPr lang="tr-TR" b="1" dirty="0"/>
              <a:t>Pazar bölümlendirme çalışmasından sonra işletmeler, hangi pazar ya da Pazar bölümlerine girmeye çalışacaklarına karar verir; yani hedef pazar ya da pazarlarını seçer. O hâlde hedef pazarı, “firmanın hitap etmek istediği ve çekmek istediği müşteri grup ya da gruplar” şeklinde tanımlayabiliriz. İşletme, önce pazarı bölümlemeli ve kendi kaynaklarını, ürettiği malın veya hizmetin özelliklerini, pazar bölümlerinin yapısını, bölümdeki rekabet durumunu dikkate alarak belirlemeli ve sonra seçtiği pazarlama bölümlerine uygun pazarlama karmasını geliştirmelidir. </a:t>
            </a:r>
          </a:p>
          <a:p>
            <a:endParaRPr lang="tr-TR" sz="2400" dirty="0"/>
          </a:p>
        </p:txBody>
      </p:sp>
    </p:spTree>
    <p:extLst>
      <p:ext uri="{BB962C8B-B14F-4D97-AF65-F5344CB8AC3E}">
        <p14:creationId xmlns:p14="http://schemas.microsoft.com/office/powerpoint/2010/main" val="26779293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819</Words>
  <Application>Microsoft Office PowerPoint</Application>
  <PresentationFormat>Geniş ekran</PresentationFormat>
  <Paragraphs>40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 Uluslararası Pazar Fırsatlarının Analizi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4</cp:revision>
  <dcterms:created xsi:type="dcterms:W3CDTF">2020-04-24T10:41:30Z</dcterms:created>
  <dcterms:modified xsi:type="dcterms:W3CDTF">2020-04-24T19:59:10Z</dcterms:modified>
</cp:coreProperties>
</file>