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0" r:id="rId2"/>
    <p:sldId id="259" r:id="rId3"/>
    <p:sldId id="258" r:id="rId4"/>
    <p:sldId id="281" r:id="rId5"/>
    <p:sldId id="287" r:id="rId6"/>
    <p:sldId id="280" r:id="rId7"/>
    <p:sldId id="290" r:id="rId8"/>
    <p:sldId id="261" r:id="rId9"/>
    <p:sldId id="263" r:id="rId10"/>
    <p:sldId id="264" r:id="rId11"/>
    <p:sldId id="265" r:id="rId12"/>
    <p:sldId id="266" r:id="rId13"/>
    <p:sldId id="277"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1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64"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23AB9B9-2826-4399-B28D-C6C8E8810B04}" type="datetimeFigureOut">
              <a:rPr lang="en-US" smtClean="0"/>
              <a:t>01/12/20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26C8929-6E2F-4ED9-BF27-89BB5A1068E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19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23AB9B9-2826-4399-B28D-C6C8E8810B04}" type="datetimeFigureOut">
              <a:rPr lang="en-US" smtClean="0"/>
              <a:t>01/12/20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C8929-6E2F-4ED9-BF27-89BB5A1068E5}" type="slidenum">
              <a:rPr lang="en-US" smtClean="0"/>
              <a:t>‹#›</a:t>
            </a:fld>
            <a:endParaRPr lang="en-US"/>
          </a:p>
        </p:txBody>
      </p:sp>
    </p:spTree>
    <p:extLst>
      <p:ext uri="{BB962C8B-B14F-4D97-AF65-F5344CB8AC3E}">
        <p14:creationId xmlns:p14="http://schemas.microsoft.com/office/powerpoint/2010/main" val="171274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3AB9B9-2826-4399-B28D-C6C8E8810B04}" type="datetimeFigureOut">
              <a:rPr lang="en-US" smtClean="0"/>
              <a:t>01/12/20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C8929-6E2F-4ED9-BF27-89BB5A1068E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301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3AB9B9-2826-4399-B28D-C6C8E8810B04}" type="datetimeFigureOut">
              <a:rPr lang="en-US" smtClean="0"/>
              <a:t>01/12/20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C8929-6E2F-4ED9-BF27-89BB5A1068E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78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3AB9B9-2826-4399-B28D-C6C8E8810B04}" type="datetimeFigureOut">
              <a:rPr lang="en-US" smtClean="0"/>
              <a:t>01/12/20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C8929-6E2F-4ED9-BF27-89BB5A1068E5}" type="slidenum">
              <a:rPr lang="en-US" smtClean="0"/>
              <a:t>‹#›</a:t>
            </a:fld>
            <a:endParaRPr lang="en-US"/>
          </a:p>
        </p:txBody>
      </p:sp>
    </p:spTree>
    <p:extLst>
      <p:ext uri="{BB962C8B-B14F-4D97-AF65-F5344CB8AC3E}">
        <p14:creationId xmlns:p14="http://schemas.microsoft.com/office/powerpoint/2010/main" val="3117305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3AB9B9-2826-4399-B28D-C6C8E8810B04}" type="datetimeFigureOut">
              <a:rPr lang="en-US" smtClean="0"/>
              <a:t>01/12/20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C8929-6E2F-4ED9-BF27-89BB5A1068E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3686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3AB9B9-2826-4399-B28D-C6C8E8810B04}" type="datetimeFigureOut">
              <a:rPr lang="en-US" smtClean="0"/>
              <a:t>01/12/20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C8929-6E2F-4ED9-BF27-89BB5A1068E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537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3AB9B9-2826-4399-B28D-C6C8E8810B04}" type="datetimeFigureOut">
              <a:rPr lang="en-US" smtClean="0"/>
              <a:t>01/12/20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C8929-6E2F-4ED9-BF27-89BB5A1068E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669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3AB9B9-2826-4399-B28D-C6C8E8810B04}" type="datetimeFigureOut">
              <a:rPr lang="en-US" smtClean="0"/>
              <a:t>01/12/20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C8929-6E2F-4ED9-BF27-89BB5A1068E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969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3AB9B9-2826-4399-B28D-C6C8E8810B04}" type="datetimeFigureOut">
              <a:rPr lang="en-US" smtClean="0"/>
              <a:t>01/12/20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C8929-6E2F-4ED9-BF27-89BB5A1068E5}" type="slidenum">
              <a:rPr lang="en-US" smtClean="0"/>
              <a:t>‹#›</a:t>
            </a:fld>
            <a:endParaRPr lang="en-US"/>
          </a:p>
        </p:txBody>
      </p:sp>
    </p:spTree>
    <p:extLst>
      <p:ext uri="{BB962C8B-B14F-4D97-AF65-F5344CB8AC3E}">
        <p14:creationId xmlns:p14="http://schemas.microsoft.com/office/powerpoint/2010/main" val="123296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3AB9B9-2826-4399-B28D-C6C8E8810B04}" type="datetimeFigureOut">
              <a:rPr lang="en-US" smtClean="0"/>
              <a:t>01/12/20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C8929-6E2F-4ED9-BF27-89BB5A1068E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55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3AB9B9-2826-4399-B28D-C6C8E8810B04}" type="datetimeFigureOut">
              <a:rPr lang="en-US" smtClean="0"/>
              <a:t>01/12/20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C8929-6E2F-4ED9-BF27-89BB5A1068E5}" type="slidenum">
              <a:rPr lang="en-US" smtClean="0"/>
              <a:t>‹#›</a:t>
            </a:fld>
            <a:endParaRPr lang="en-US"/>
          </a:p>
        </p:txBody>
      </p:sp>
    </p:spTree>
    <p:extLst>
      <p:ext uri="{BB962C8B-B14F-4D97-AF65-F5344CB8AC3E}">
        <p14:creationId xmlns:p14="http://schemas.microsoft.com/office/powerpoint/2010/main" val="137840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3AB9B9-2826-4399-B28D-C6C8E8810B04}" type="datetimeFigureOut">
              <a:rPr lang="en-US" smtClean="0"/>
              <a:t>01/12/20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C8929-6E2F-4ED9-BF27-89BB5A1068E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7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3AB9B9-2826-4399-B28D-C6C8E8810B04}" type="datetimeFigureOut">
              <a:rPr lang="en-US" smtClean="0"/>
              <a:t>01/12/20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C8929-6E2F-4ED9-BF27-89BB5A1068E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91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AB9B9-2826-4399-B28D-C6C8E8810B04}" type="datetimeFigureOut">
              <a:rPr lang="en-US" smtClean="0"/>
              <a:t>01/12/20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C8929-6E2F-4ED9-BF27-89BB5A1068E5}" type="slidenum">
              <a:rPr lang="en-US" smtClean="0"/>
              <a:t>‹#›</a:t>
            </a:fld>
            <a:endParaRPr lang="en-US"/>
          </a:p>
        </p:txBody>
      </p:sp>
    </p:spTree>
    <p:extLst>
      <p:ext uri="{BB962C8B-B14F-4D97-AF65-F5344CB8AC3E}">
        <p14:creationId xmlns:p14="http://schemas.microsoft.com/office/powerpoint/2010/main" val="335003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23AB9B9-2826-4399-B28D-C6C8E8810B04}" type="datetimeFigureOut">
              <a:rPr lang="en-US" smtClean="0"/>
              <a:t>01/12/20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C8929-6E2F-4ED9-BF27-89BB5A1068E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99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23AB9B9-2826-4399-B28D-C6C8E8810B04}" type="datetimeFigureOut">
              <a:rPr lang="en-US" smtClean="0"/>
              <a:t>01/12/20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C8929-6E2F-4ED9-BF27-89BB5A1068E5}" type="slidenum">
              <a:rPr lang="en-US" smtClean="0"/>
              <a:t>‹#›</a:t>
            </a:fld>
            <a:endParaRPr lang="en-US"/>
          </a:p>
        </p:txBody>
      </p:sp>
    </p:spTree>
    <p:extLst>
      <p:ext uri="{BB962C8B-B14F-4D97-AF65-F5344CB8AC3E}">
        <p14:creationId xmlns:p14="http://schemas.microsoft.com/office/powerpoint/2010/main" val="309190470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3AB9B9-2826-4399-B28D-C6C8E8810B04}" type="datetimeFigureOut">
              <a:rPr lang="en-US" smtClean="0"/>
              <a:t>01/12/20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6C8929-6E2F-4ED9-BF27-89BB5A1068E5}" type="slidenum">
              <a:rPr lang="en-US" smtClean="0"/>
              <a:t>‹#›</a:t>
            </a:fld>
            <a:endParaRPr lang="en-US"/>
          </a:p>
        </p:txBody>
      </p:sp>
    </p:spTree>
    <p:extLst>
      <p:ext uri="{BB962C8B-B14F-4D97-AF65-F5344CB8AC3E}">
        <p14:creationId xmlns:p14="http://schemas.microsoft.com/office/powerpoint/2010/main" val="143682649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oleObject" Target="../embeddings/oleObject1.bin"/><Relationship Id="rId5" Type="http://schemas.openxmlformats.org/officeDocument/2006/relationships/image" Target="../media/image12.wmf"/><Relationship Id="rId6"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rPr>
              <a:t>KOMPLEKS OLUŞUM REAKSİYONLARI  VE TİTRASYONLARI</a:t>
            </a:r>
            <a:endParaRPr lang="en-US" dirty="0">
              <a:solidFill>
                <a:srgbClr val="FF0000"/>
              </a:solidFill>
            </a:endParaRPr>
          </a:p>
        </p:txBody>
      </p:sp>
      <p:sp>
        <p:nvSpPr>
          <p:cNvPr id="3" name="Content Placeholder 2"/>
          <p:cNvSpPr>
            <a:spLocks noGrp="1"/>
          </p:cNvSpPr>
          <p:nvPr>
            <p:ph idx="1"/>
          </p:nvPr>
        </p:nvSpPr>
        <p:spPr/>
        <p:txBody>
          <a:bodyPr/>
          <a:lstStyle/>
          <a:p>
            <a:r>
              <a:rPr lang="en-US" dirty="0">
                <a:solidFill>
                  <a:srgbClr val="FF0000"/>
                </a:solidFill>
              </a:rPr>
              <a:t>Ligand</a:t>
            </a:r>
            <a:r>
              <a:rPr lang="en-US" dirty="0"/>
              <a:t>, </a:t>
            </a:r>
            <a:r>
              <a:rPr lang="en-US" dirty="0" err="1"/>
              <a:t>bir</a:t>
            </a:r>
            <a:r>
              <a:rPr lang="en-US" dirty="0"/>
              <a:t> </a:t>
            </a:r>
            <a:r>
              <a:rPr lang="en-US" dirty="0" err="1"/>
              <a:t>elektron</a:t>
            </a:r>
            <a:r>
              <a:rPr lang="en-US" dirty="0"/>
              <a:t> </a:t>
            </a:r>
            <a:r>
              <a:rPr lang="en-US" dirty="0" err="1"/>
              <a:t>çifti</a:t>
            </a:r>
            <a:r>
              <a:rPr lang="en-US" dirty="0"/>
              <a:t> </a:t>
            </a:r>
            <a:r>
              <a:rPr lang="en-US" dirty="0" err="1"/>
              <a:t>sunarak</a:t>
            </a:r>
            <a:r>
              <a:rPr lang="en-US" dirty="0"/>
              <a:t> </a:t>
            </a:r>
            <a:r>
              <a:rPr lang="en-US" dirty="0" err="1"/>
              <a:t>bir</a:t>
            </a:r>
            <a:r>
              <a:rPr lang="en-US" dirty="0"/>
              <a:t> </a:t>
            </a:r>
            <a:r>
              <a:rPr lang="en-US" dirty="0" err="1"/>
              <a:t>katyon</a:t>
            </a:r>
            <a:r>
              <a:rPr lang="en-US" dirty="0"/>
              <a:t> </a:t>
            </a:r>
            <a:r>
              <a:rPr lang="en-US" dirty="0" err="1"/>
              <a:t>veya</a:t>
            </a:r>
            <a:r>
              <a:rPr lang="en-US" dirty="0"/>
              <a:t> </a:t>
            </a:r>
            <a:r>
              <a:rPr lang="en-US" dirty="0" err="1"/>
              <a:t>nötral</a:t>
            </a:r>
            <a:r>
              <a:rPr lang="en-US" dirty="0"/>
              <a:t> </a:t>
            </a:r>
            <a:r>
              <a:rPr lang="en-US" dirty="0" err="1"/>
              <a:t>bir</a:t>
            </a:r>
            <a:r>
              <a:rPr lang="en-US" dirty="0"/>
              <a:t> metal </a:t>
            </a:r>
            <a:r>
              <a:rPr lang="en-US" dirty="0" err="1"/>
              <a:t>atomu</a:t>
            </a:r>
            <a:r>
              <a:rPr lang="en-US" dirty="0"/>
              <a:t> </a:t>
            </a:r>
            <a:r>
              <a:rPr lang="en-US" dirty="0" err="1"/>
              <a:t>ile</a:t>
            </a:r>
            <a:r>
              <a:rPr lang="en-US" dirty="0"/>
              <a:t> </a:t>
            </a:r>
            <a:r>
              <a:rPr lang="en-US" dirty="0" err="1"/>
              <a:t>bir</a:t>
            </a:r>
            <a:r>
              <a:rPr lang="en-US" dirty="0"/>
              <a:t> </a:t>
            </a:r>
            <a:r>
              <a:rPr lang="en-US" dirty="0" err="1"/>
              <a:t>kovalent</a:t>
            </a:r>
            <a:r>
              <a:rPr lang="en-US" dirty="0"/>
              <a:t> </a:t>
            </a:r>
            <a:r>
              <a:rPr lang="en-US" dirty="0" err="1"/>
              <a:t>bağ</a:t>
            </a:r>
            <a:r>
              <a:rPr lang="en-US" dirty="0"/>
              <a:t> </a:t>
            </a:r>
            <a:r>
              <a:rPr lang="en-US" dirty="0" err="1"/>
              <a:t>oluşturan</a:t>
            </a:r>
            <a:r>
              <a:rPr lang="en-US" dirty="0"/>
              <a:t> </a:t>
            </a:r>
            <a:r>
              <a:rPr lang="en-US" dirty="0" err="1"/>
              <a:t>bir</a:t>
            </a:r>
            <a:r>
              <a:rPr lang="en-US" dirty="0"/>
              <a:t> </a:t>
            </a:r>
            <a:r>
              <a:rPr lang="en-US" dirty="0" err="1"/>
              <a:t>iyon</a:t>
            </a:r>
            <a:r>
              <a:rPr lang="en-US" dirty="0"/>
              <a:t> </a:t>
            </a:r>
            <a:r>
              <a:rPr lang="en-US" dirty="0" err="1"/>
              <a:t>veya</a:t>
            </a:r>
            <a:r>
              <a:rPr lang="en-US" dirty="0"/>
              <a:t> </a:t>
            </a:r>
            <a:r>
              <a:rPr lang="en-US" dirty="0" err="1"/>
              <a:t>bir</a:t>
            </a:r>
            <a:r>
              <a:rPr lang="en-US" dirty="0"/>
              <a:t> </a:t>
            </a:r>
            <a:r>
              <a:rPr lang="en-US" dirty="0" err="1"/>
              <a:t>moleküldür</a:t>
            </a:r>
            <a:r>
              <a:rPr lang="en-US" dirty="0"/>
              <a:t>. Bu </a:t>
            </a:r>
            <a:r>
              <a:rPr lang="en-US" dirty="0" err="1"/>
              <a:t>elektron</a:t>
            </a:r>
            <a:r>
              <a:rPr lang="en-US" dirty="0"/>
              <a:t> </a:t>
            </a:r>
            <a:r>
              <a:rPr lang="en-US" dirty="0" err="1"/>
              <a:t>çifti</a:t>
            </a:r>
            <a:r>
              <a:rPr lang="en-US" dirty="0"/>
              <a:t>, </a:t>
            </a:r>
            <a:r>
              <a:rPr lang="en-US" dirty="0" err="1"/>
              <a:t>katyon</a:t>
            </a:r>
            <a:r>
              <a:rPr lang="en-US" dirty="0"/>
              <a:t> </a:t>
            </a:r>
            <a:r>
              <a:rPr lang="en-US" dirty="0" err="1"/>
              <a:t>veya</a:t>
            </a:r>
            <a:r>
              <a:rPr lang="en-US" dirty="0"/>
              <a:t> </a:t>
            </a:r>
            <a:r>
              <a:rPr lang="en-US" dirty="0" err="1"/>
              <a:t>nötral</a:t>
            </a:r>
            <a:r>
              <a:rPr lang="en-US" dirty="0"/>
              <a:t> </a:t>
            </a:r>
            <a:r>
              <a:rPr lang="en-US" dirty="0" err="1"/>
              <a:t>bir</a:t>
            </a:r>
            <a:r>
              <a:rPr lang="en-US" dirty="0"/>
              <a:t> metal </a:t>
            </a:r>
            <a:r>
              <a:rPr lang="en-US" dirty="0" err="1"/>
              <a:t>atomu</a:t>
            </a:r>
            <a:r>
              <a:rPr lang="en-US" dirty="0"/>
              <a:t> </a:t>
            </a:r>
            <a:r>
              <a:rPr lang="en-US" dirty="0" err="1"/>
              <a:t>ile</a:t>
            </a:r>
            <a:r>
              <a:rPr lang="en-US" dirty="0"/>
              <a:t> ligand </a:t>
            </a:r>
            <a:r>
              <a:rPr lang="en-US" dirty="0" err="1"/>
              <a:t>arasında</a:t>
            </a:r>
            <a:r>
              <a:rPr lang="en-US" dirty="0"/>
              <a:t> </a:t>
            </a:r>
            <a:r>
              <a:rPr lang="en-US" dirty="0" err="1"/>
              <a:t>ortaklaşa</a:t>
            </a:r>
            <a:r>
              <a:rPr lang="en-US" dirty="0"/>
              <a:t> </a:t>
            </a:r>
            <a:r>
              <a:rPr lang="en-US" dirty="0" err="1"/>
              <a:t>kullanılır</a:t>
            </a:r>
            <a:r>
              <a:rPr lang="en-US" dirty="0" smtClean="0"/>
              <a:t>.</a:t>
            </a:r>
          </a:p>
          <a:p>
            <a:r>
              <a:rPr lang="tr-TR" b="1" dirty="0"/>
              <a:t>H</a:t>
            </a:r>
            <a:r>
              <a:rPr lang="tr-TR" b="1" baseline="-25000" dirty="0"/>
              <a:t>2</a:t>
            </a:r>
            <a:r>
              <a:rPr lang="tr-TR" b="1" dirty="0"/>
              <a:t>O, NH</a:t>
            </a:r>
            <a:r>
              <a:rPr lang="tr-TR" b="1" baseline="-25000" dirty="0"/>
              <a:t>3</a:t>
            </a:r>
            <a:r>
              <a:rPr lang="tr-TR" b="1" dirty="0"/>
              <a:t>, X</a:t>
            </a:r>
            <a:r>
              <a:rPr lang="tr-TR" b="1" baseline="30000" dirty="0"/>
              <a:t>-</a:t>
            </a:r>
            <a:endParaRPr lang="en-US" dirty="0"/>
          </a:p>
          <a:p>
            <a:endParaRPr lang="en-US" dirty="0"/>
          </a:p>
        </p:txBody>
      </p:sp>
      <p:sp>
        <p:nvSpPr>
          <p:cNvPr id="4" name="TextBox 3"/>
          <p:cNvSpPr txBox="1"/>
          <p:nvPr/>
        </p:nvSpPr>
        <p:spPr>
          <a:xfrm flipH="1">
            <a:off x="948903" y="5850823"/>
            <a:ext cx="10084282" cy="553998"/>
          </a:xfrm>
          <a:prstGeom prst="rect">
            <a:avLst/>
          </a:prstGeom>
          <a:noFill/>
        </p:spPr>
        <p:txBody>
          <a:bodyPr wrap="square" rtlCol="0">
            <a:spAutoFit/>
          </a:bodyPr>
          <a:lstStyle/>
          <a:p>
            <a:r>
              <a:rPr lang="en-GB" sz="1200" dirty="0" err="1"/>
              <a:t>Analitik</a:t>
            </a:r>
            <a:r>
              <a:rPr lang="en-GB" sz="1200" dirty="0"/>
              <a:t> </a:t>
            </a:r>
            <a:r>
              <a:rPr lang="en-GB" sz="1200" dirty="0" err="1"/>
              <a:t>Kimya</a:t>
            </a:r>
            <a:r>
              <a:rPr lang="en-GB" sz="1200" dirty="0"/>
              <a:t> </a:t>
            </a:r>
            <a:r>
              <a:rPr lang="en-GB" sz="1200" dirty="0" err="1"/>
              <a:t>Temel</a:t>
            </a:r>
            <a:r>
              <a:rPr lang="en-GB" sz="1200" dirty="0"/>
              <a:t> </a:t>
            </a:r>
            <a:r>
              <a:rPr lang="en-GB" sz="1200" dirty="0" err="1"/>
              <a:t>lkeler</a:t>
            </a:r>
            <a:r>
              <a:rPr lang="en-GB" sz="1200" dirty="0"/>
              <a:t>  (Skoog/West/Holler/Crouch) </a:t>
            </a:r>
            <a:r>
              <a:rPr lang="en-GB" sz="1200" dirty="0" err="1"/>
              <a:t>Editörler</a:t>
            </a:r>
            <a:r>
              <a:rPr lang="en-GB" sz="1200" dirty="0"/>
              <a:t>: </a:t>
            </a:r>
            <a:r>
              <a:rPr lang="en-GB" sz="1200" dirty="0" err="1"/>
              <a:t>Prof.</a:t>
            </a:r>
            <a:r>
              <a:rPr lang="en-GB" sz="1200" dirty="0"/>
              <a:t> </a:t>
            </a:r>
            <a:r>
              <a:rPr lang="en-GB" sz="1200" dirty="0" err="1"/>
              <a:t>Dr.</a:t>
            </a:r>
            <a:r>
              <a:rPr lang="en-GB" sz="1200" dirty="0"/>
              <a:t> </a:t>
            </a:r>
            <a:r>
              <a:rPr lang="en-GB" sz="1200" dirty="0" err="1"/>
              <a:t>Esma</a:t>
            </a:r>
            <a:r>
              <a:rPr lang="en-GB" sz="1200" dirty="0"/>
              <a:t> </a:t>
            </a:r>
            <a:r>
              <a:rPr lang="en-GB" sz="1200" dirty="0" err="1"/>
              <a:t>Kılıç</a:t>
            </a:r>
            <a:r>
              <a:rPr lang="en-GB" sz="1200" dirty="0"/>
              <a:t> , </a:t>
            </a:r>
            <a:r>
              <a:rPr lang="en-GB" sz="1200" dirty="0" err="1"/>
              <a:t>Prof.</a:t>
            </a:r>
            <a:r>
              <a:rPr lang="en-GB" sz="1200" dirty="0"/>
              <a:t> </a:t>
            </a:r>
            <a:r>
              <a:rPr lang="en-GB" sz="1200" dirty="0" err="1"/>
              <a:t>Dr.</a:t>
            </a:r>
            <a:r>
              <a:rPr lang="en-GB" sz="1200" dirty="0"/>
              <a:t> Hamza </a:t>
            </a:r>
            <a:r>
              <a:rPr lang="en-GB" sz="1200" dirty="0" smtClean="0"/>
              <a:t>YILMAZ </a:t>
            </a:r>
            <a:r>
              <a:rPr lang="en-GB" sz="1200" dirty="0" err="1" smtClean="0"/>
              <a:t>kitabından</a:t>
            </a:r>
            <a:r>
              <a:rPr lang="en-GB" sz="1200" dirty="0" smtClean="0"/>
              <a:t> </a:t>
            </a:r>
            <a:r>
              <a:rPr lang="en-GB" sz="1200" dirty="0" err="1"/>
              <a:t>yararlanılmıştır</a:t>
            </a:r>
            <a:endParaRPr lang="tr-TR" sz="1200" dirty="0"/>
          </a:p>
          <a:p>
            <a:endParaRPr lang="en-US" dirty="0"/>
          </a:p>
        </p:txBody>
      </p:sp>
    </p:spTree>
    <p:extLst>
      <p:ext uri="{BB962C8B-B14F-4D97-AF65-F5344CB8AC3E}">
        <p14:creationId xmlns:p14="http://schemas.microsoft.com/office/powerpoint/2010/main" val="41274181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3925" y="1396374"/>
            <a:ext cx="4853796" cy="1477328"/>
          </a:xfrm>
          <a:prstGeom prst="rect">
            <a:avLst/>
          </a:prstGeom>
        </p:spPr>
        <p:txBody>
          <a:bodyPr wrap="square">
            <a:spAutoFit/>
          </a:bodyPr>
          <a:lstStyle/>
          <a:p>
            <a:pPr algn="just"/>
            <a:r>
              <a:rPr lang="tr-TR" b="1" baseline="30000" dirty="0">
                <a:solidFill>
                  <a:srgbClr val="000000"/>
                </a:solidFill>
                <a:latin typeface="Tahoma" panose="020B0604030504040204" pitchFamily="34" charset="0"/>
              </a:rPr>
              <a:t>-</a:t>
            </a:r>
            <a:r>
              <a:rPr lang="tr-TR" b="1" dirty="0">
                <a:solidFill>
                  <a:srgbClr val="000000"/>
                </a:solidFill>
                <a:latin typeface="Tahoma" panose="020B0604030504040204" pitchFamily="34" charset="0"/>
              </a:rPr>
              <a:t>OOCCH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                      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COO</a:t>
            </a:r>
            <a:r>
              <a:rPr lang="tr-TR" b="1" baseline="30000" dirty="0">
                <a:solidFill>
                  <a:srgbClr val="000000"/>
                </a:solidFill>
                <a:latin typeface="Tahoma" panose="020B0604030504040204" pitchFamily="34" charset="0"/>
              </a:rPr>
              <a:t>-</a:t>
            </a:r>
            <a:endParaRPr lang="tr-TR" b="1" dirty="0">
              <a:solidFill>
                <a:srgbClr val="000000"/>
              </a:solidFill>
              <a:latin typeface="Tahoma" panose="020B0604030504040204" pitchFamily="34" charset="0"/>
            </a:endParaRPr>
          </a:p>
          <a:p>
            <a:pPr algn="just"/>
            <a:endParaRPr lang="tr-TR" b="1" dirty="0">
              <a:solidFill>
                <a:srgbClr val="000000"/>
              </a:solidFill>
              <a:latin typeface="Tahoma" panose="020B0604030504040204" pitchFamily="34" charset="0"/>
            </a:endParaRPr>
          </a:p>
          <a:p>
            <a:pPr algn="just"/>
            <a:r>
              <a:rPr lang="tr-TR" b="1" dirty="0">
                <a:solidFill>
                  <a:srgbClr val="000000"/>
                </a:solidFill>
                <a:latin typeface="Tahoma" panose="020B0604030504040204" pitchFamily="34" charset="0"/>
              </a:rPr>
              <a:t>             N-CH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-N             </a:t>
            </a:r>
            <a:r>
              <a:rPr lang="tr-TR" b="1" dirty="0" smtClean="0">
                <a:solidFill>
                  <a:srgbClr val="000000"/>
                </a:solidFill>
                <a:latin typeface="Tahoma" panose="020B0604030504040204" pitchFamily="34" charset="0"/>
              </a:rPr>
              <a:t>    </a:t>
            </a:r>
            <a:r>
              <a:rPr lang="tr-TR" b="1" dirty="0">
                <a:solidFill>
                  <a:srgbClr val="FF0000"/>
                </a:solidFill>
                <a:latin typeface="Tahoma" panose="020B0604030504040204" pitchFamily="34" charset="0"/>
              </a:rPr>
              <a:t>Y</a:t>
            </a:r>
            <a:r>
              <a:rPr lang="tr-TR" b="1" baseline="30000" dirty="0">
                <a:solidFill>
                  <a:srgbClr val="FF0000"/>
                </a:solidFill>
                <a:latin typeface="Tahoma" panose="020B0604030504040204" pitchFamily="34" charset="0"/>
              </a:rPr>
              <a:t>4-</a:t>
            </a:r>
          </a:p>
          <a:p>
            <a:pPr algn="just"/>
            <a:endParaRPr lang="tr-TR" b="1" dirty="0">
              <a:solidFill>
                <a:srgbClr val="000000"/>
              </a:solidFill>
              <a:latin typeface="Tahoma" panose="020B0604030504040204" pitchFamily="34" charset="0"/>
            </a:endParaRPr>
          </a:p>
          <a:p>
            <a:r>
              <a:rPr lang="tr-TR" b="1" baseline="30000" dirty="0">
                <a:solidFill>
                  <a:srgbClr val="000000"/>
                </a:solidFill>
                <a:latin typeface="Tahoma" panose="020B0604030504040204" pitchFamily="34" charset="0"/>
              </a:rPr>
              <a:t>-</a:t>
            </a:r>
            <a:r>
              <a:rPr lang="tr-TR" b="1" dirty="0">
                <a:solidFill>
                  <a:srgbClr val="000000"/>
                </a:solidFill>
                <a:latin typeface="Tahoma" panose="020B0604030504040204" pitchFamily="34" charset="0"/>
              </a:rPr>
              <a:t>OOCCH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                      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COO</a:t>
            </a:r>
            <a:endParaRPr lang="en-US" dirty="0"/>
          </a:p>
        </p:txBody>
      </p:sp>
      <p:cxnSp>
        <p:nvCxnSpPr>
          <p:cNvPr id="4" name="Straight Connector 3"/>
          <p:cNvCxnSpPr/>
          <p:nvPr/>
        </p:nvCxnSpPr>
        <p:spPr>
          <a:xfrm flipH="1">
            <a:off x="3545457" y="1794294"/>
            <a:ext cx="155275" cy="163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49570" y="1794294"/>
            <a:ext cx="138022" cy="163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009955" y="2355011"/>
            <a:ext cx="138022" cy="138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24687" y="2277374"/>
            <a:ext cx="198407" cy="284671"/>
          </a:xfrm>
          <a:prstGeom prst="line">
            <a:avLst/>
          </a:prstGeom>
        </p:spPr>
        <p:style>
          <a:lnRef idx="1">
            <a:schemeClr val="accent1"/>
          </a:lnRef>
          <a:fillRef idx="0">
            <a:schemeClr val="accent1"/>
          </a:fillRef>
          <a:effectRef idx="0">
            <a:schemeClr val="accent1"/>
          </a:effectRef>
          <a:fontRef idx="minor">
            <a:schemeClr val="tx1"/>
          </a:fontRef>
        </p:style>
      </p:cxnSp>
      <p:sp>
        <p:nvSpPr>
          <p:cNvPr id="11" name="Minus 10"/>
          <p:cNvSpPr/>
          <p:nvPr/>
        </p:nvSpPr>
        <p:spPr>
          <a:xfrm>
            <a:off x="4451230" y="2493034"/>
            <a:ext cx="45719"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11"/>
          <p:cNvSpPr/>
          <p:nvPr/>
        </p:nvSpPr>
        <p:spPr>
          <a:xfrm>
            <a:off x="4502699" y="2231655"/>
            <a:ext cx="45719"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917721" y="1027042"/>
            <a:ext cx="5407249" cy="369332"/>
          </a:xfrm>
          <a:prstGeom prst="rect">
            <a:avLst/>
          </a:prstGeom>
        </p:spPr>
        <p:txBody>
          <a:bodyPr wrap="none">
            <a:spAutoFit/>
          </a:bodyPr>
          <a:lstStyle/>
          <a:p>
            <a:pPr algn="ctr"/>
            <a:r>
              <a:rPr lang="tr-TR" b="1" dirty="0">
                <a:solidFill>
                  <a:srgbClr val="000000"/>
                </a:solidFill>
                <a:latin typeface="Tahoma" panose="020B0604030504040204" pitchFamily="34" charset="0"/>
              </a:rPr>
              <a:t>Çeşitli pH değerlerinde EDTA için </a:t>
            </a:r>
            <a:r>
              <a:rPr lang="tr-TR" b="1" dirty="0">
                <a:solidFill>
                  <a:srgbClr val="000000"/>
                </a:solidFill>
                <a:latin typeface="Tahoma" panose="020B0604030504040204" pitchFamily="34" charset="0"/>
                <a:sym typeface="Symbol" panose="05050102010706020507" pitchFamily="18" charset="2"/>
              </a:rPr>
              <a:t></a:t>
            </a:r>
            <a:r>
              <a:rPr lang="tr-TR" b="1" baseline="-25000" dirty="0">
                <a:solidFill>
                  <a:srgbClr val="000000"/>
                </a:solidFill>
                <a:latin typeface="Tahoma" panose="020B0604030504040204" pitchFamily="34" charset="0"/>
                <a:sym typeface="Symbol" panose="05050102010706020507" pitchFamily="18" charset="2"/>
              </a:rPr>
              <a:t>4</a:t>
            </a:r>
            <a:r>
              <a:rPr lang="tr-TR" b="1" dirty="0">
                <a:solidFill>
                  <a:srgbClr val="000000"/>
                </a:solidFill>
                <a:latin typeface="Tahoma" panose="020B0604030504040204" pitchFamily="34" charset="0"/>
                <a:sym typeface="Symbol" panose="05050102010706020507" pitchFamily="18" charset="2"/>
              </a:rPr>
              <a:t> değerleri</a:t>
            </a:r>
          </a:p>
        </p:txBody>
      </p:sp>
      <p:sp>
        <p:nvSpPr>
          <p:cNvPr id="14" name="Rectangle 13"/>
          <p:cNvSpPr/>
          <p:nvPr/>
        </p:nvSpPr>
        <p:spPr>
          <a:xfrm>
            <a:off x="6558951" y="1523090"/>
            <a:ext cx="4940060" cy="2308324"/>
          </a:xfrm>
          <a:prstGeom prst="rect">
            <a:avLst/>
          </a:prstGeom>
        </p:spPr>
        <p:txBody>
          <a:bodyPr wrap="square">
            <a:spAutoFit/>
          </a:bodyPr>
          <a:lstStyle/>
          <a:p>
            <a:r>
              <a:rPr lang="tr-TR" b="1" dirty="0">
                <a:solidFill>
                  <a:srgbClr val="0000FF"/>
                </a:solidFill>
                <a:latin typeface="Tahoma" panose="020B0604030504040204" pitchFamily="34" charset="0"/>
              </a:rPr>
              <a:t>pH	</a:t>
            </a:r>
            <a:r>
              <a:rPr lang="en-GB" b="1" dirty="0" smtClean="0">
                <a:solidFill>
                  <a:srgbClr val="0000FF"/>
                </a:solidFill>
                <a:latin typeface="Tahoma" panose="020B0604030504040204" pitchFamily="34" charset="0"/>
              </a:rPr>
              <a:t>     </a:t>
            </a:r>
            <a:r>
              <a:rPr lang="tr-TR" b="1" dirty="0" smtClean="0">
                <a:solidFill>
                  <a:srgbClr val="0000FF"/>
                </a:solidFill>
                <a:latin typeface="Tahoma" panose="020B0604030504040204" pitchFamily="34" charset="0"/>
                <a:sym typeface="Symbol" panose="05050102010706020507" pitchFamily="18" charset="2"/>
              </a:rPr>
              <a:t></a:t>
            </a:r>
            <a:r>
              <a:rPr lang="tr-TR" b="1" baseline="-25000" dirty="0">
                <a:solidFill>
                  <a:srgbClr val="0000FF"/>
                </a:solidFill>
                <a:latin typeface="Tahoma" panose="020B0604030504040204" pitchFamily="34" charset="0"/>
                <a:sym typeface="Symbol" panose="05050102010706020507" pitchFamily="18" charset="2"/>
              </a:rPr>
              <a:t>4</a:t>
            </a:r>
            <a:r>
              <a:rPr lang="tr-TR" b="1" dirty="0">
                <a:solidFill>
                  <a:srgbClr val="0000FF"/>
                </a:solidFill>
                <a:latin typeface="Tahoma" panose="020B0604030504040204" pitchFamily="34" charset="0"/>
                <a:sym typeface="Symbol" panose="05050102010706020507" pitchFamily="18" charset="2"/>
              </a:rPr>
              <a:t>	</a:t>
            </a:r>
            <a:r>
              <a:rPr lang="en-GB" b="1" dirty="0" smtClean="0">
                <a:solidFill>
                  <a:srgbClr val="0000FF"/>
                </a:solidFill>
                <a:latin typeface="Tahoma" panose="020B0604030504040204" pitchFamily="34" charset="0"/>
                <a:sym typeface="Symbol" panose="05050102010706020507" pitchFamily="18" charset="2"/>
              </a:rPr>
              <a:t>              </a:t>
            </a:r>
            <a:r>
              <a:rPr lang="tr-TR" b="1" dirty="0" smtClean="0">
                <a:solidFill>
                  <a:srgbClr val="0000FF"/>
                </a:solidFill>
                <a:latin typeface="Tahoma" panose="020B0604030504040204" pitchFamily="34" charset="0"/>
                <a:sym typeface="Symbol" panose="05050102010706020507" pitchFamily="18" charset="2"/>
              </a:rPr>
              <a:t>pH</a:t>
            </a:r>
            <a:r>
              <a:rPr lang="tr-TR" b="1" dirty="0">
                <a:solidFill>
                  <a:srgbClr val="0000FF"/>
                </a:solidFill>
                <a:latin typeface="Tahoma" panose="020B0604030504040204" pitchFamily="34" charset="0"/>
                <a:sym typeface="Symbol" panose="05050102010706020507" pitchFamily="18" charset="2"/>
              </a:rPr>
              <a:t>	</a:t>
            </a:r>
            <a:r>
              <a:rPr lang="en-GB" b="1" dirty="0" smtClean="0">
                <a:solidFill>
                  <a:srgbClr val="0000FF"/>
                </a:solidFill>
                <a:latin typeface="Tahoma" panose="020B0604030504040204" pitchFamily="34" charset="0"/>
                <a:sym typeface="Symbol" panose="05050102010706020507" pitchFamily="18" charset="2"/>
              </a:rPr>
              <a:t>       </a:t>
            </a:r>
            <a:r>
              <a:rPr lang="tr-TR" b="1" dirty="0" smtClean="0">
                <a:solidFill>
                  <a:srgbClr val="0000FF"/>
                </a:solidFill>
                <a:latin typeface="Tahoma" panose="020B0604030504040204" pitchFamily="34" charset="0"/>
                <a:sym typeface="Symbol" panose="05050102010706020507" pitchFamily="18" charset="2"/>
              </a:rPr>
              <a:t></a:t>
            </a:r>
            <a:r>
              <a:rPr lang="tr-TR" b="1" baseline="-25000" dirty="0">
                <a:solidFill>
                  <a:srgbClr val="0000FF"/>
                </a:solidFill>
                <a:latin typeface="Tahoma" panose="020B0604030504040204" pitchFamily="34" charset="0"/>
                <a:sym typeface="Symbol" panose="05050102010706020507" pitchFamily="18" charset="2"/>
              </a:rPr>
              <a:t>4</a:t>
            </a:r>
            <a:r>
              <a:rPr lang="tr-TR" b="1" dirty="0">
                <a:solidFill>
                  <a:srgbClr val="0000FF"/>
                </a:solidFill>
                <a:latin typeface="Tahoma" panose="020B0604030504040204" pitchFamily="34" charset="0"/>
                <a:sym typeface="Symbol" panose="05050102010706020507" pitchFamily="18" charset="2"/>
              </a:rPr>
              <a:t>	</a:t>
            </a:r>
          </a:p>
          <a:p>
            <a:endParaRPr lang="en-GB" b="1" dirty="0" smtClean="0">
              <a:solidFill>
                <a:srgbClr val="000000"/>
              </a:solidFill>
              <a:latin typeface="Tahoma" panose="020B0604030504040204" pitchFamily="34" charset="0"/>
            </a:endParaRPr>
          </a:p>
          <a:p>
            <a:r>
              <a:rPr lang="tr-TR" b="1" dirty="0" smtClean="0">
                <a:solidFill>
                  <a:srgbClr val="000000"/>
                </a:solidFill>
                <a:latin typeface="Tahoma" panose="020B0604030504040204" pitchFamily="34" charset="0"/>
              </a:rPr>
              <a:t>2,0</a:t>
            </a:r>
            <a:r>
              <a:rPr lang="tr-TR" b="1" dirty="0">
                <a:solidFill>
                  <a:srgbClr val="000000"/>
                </a:solidFill>
                <a:latin typeface="Tahoma" panose="020B0604030504040204" pitchFamily="34" charset="0"/>
              </a:rPr>
              <a:t>	3,7</a:t>
            </a:r>
            <a:r>
              <a:rPr lang="tr-TR" b="1" dirty="0">
                <a:solidFill>
                  <a:srgbClr val="000000"/>
                </a:solidFill>
                <a:latin typeface="Tahoma" panose="020B0604030504040204" pitchFamily="34" charset="0"/>
                <a:sym typeface="Symbol" panose="05050102010706020507" pitchFamily="18" charset="2"/>
              </a:rPr>
              <a:t>10</a:t>
            </a:r>
            <a:r>
              <a:rPr lang="tr-TR" b="1" baseline="30000" dirty="0">
                <a:solidFill>
                  <a:srgbClr val="000000"/>
                </a:solidFill>
                <a:latin typeface="Tahoma" panose="020B0604030504040204" pitchFamily="34" charset="0"/>
                <a:sym typeface="Symbol" panose="05050102010706020507" pitchFamily="18" charset="2"/>
              </a:rPr>
              <a:t>-14	</a:t>
            </a:r>
            <a:r>
              <a:rPr lang="en-GB" b="1" baseline="30000" dirty="0" smtClean="0">
                <a:solidFill>
                  <a:srgbClr val="000000"/>
                </a:solidFill>
                <a:latin typeface="Tahoma" panose="020B0604030504040204" pitchFamily="34" charset="0"/>
                <a:sym typeface="Symbol" panose="05050102010706020507" pitchFamily="18" charset="2"/>
              </a:rPr>
              <a:t>        </a:t>
            </a:r>
            <a:r>
              <a:rPr lang="tr-TR" b="1" dirty="0" smtClean="0">
                <a:solidFill>
                  <a:srgbClr val="000000"/>
                </a:solidFill>
                <a:latin typeface="Tahoma" panose="020B0604030504040204" pitchFamily="34" charset="0"/>
                <a:sym typeface="Symbol" panose="05050102010706020507" pitchFamily="18" charset="2"/>
              </a:rPr>
              <a:t>7,0</a:t>
            </a:r>
            <a:r>
              <a:rPr lang="tr-TR" b="1" dirty="0">
                <a:solidFill>
                  <a:srgbClr val="000000"/>
                </a:solidFill>
                <a:latin typeface="Tahoma" panose="020B0604030504040204" pitchFamily="34" charset="0"/>
                <a:sym typeface="Symbol" panose="05050102010706020507" pitchFamily="18" charset="2"/>
              </a:rPr>
              <a:t>	4,810</a:t>
            </a:r>
            <a:r>
              <a:rPr lang="tr-TR" b="1" baseline="30000" dirty="0">
                <a:solidFill>
                  <a:srgbClr val="000000"/>
                </a:solidFill>
                <a:latin typeface="Tahoma" panose="020B0604030504040204" pitchFamily="34" charset="0"/>
                <a:sym typeface="Symbol" panose="05050102010706020507" pitchFamily="18" charset="2"/>
              </a:rPr>
              <a:t>-4</a:t>
            </a:r>
            <a:r>
              <a:rPr lang="tr-TR" b="1" dirty="0">
                <a:solidFill>
                  <a:srgbClr val="000000"/>
                </a:solidFill>
                <a:latin typeface="Tahoma" panose="020B0604030504040204" pitchFamily="34" charset="0"/>
                <a:sym typeface="Symbol" panose="05050102010706020507" pitchFamily="18" charset="2"/>
              </a:rPr>
              <a:t>	</a:t>
            </a:r>
          </a:p>
          <a:p>
            <a:r>
              <a:rPr lang="tr-TR" b="1" dirty="0">
                <a:solidFill>
                  <a:srgbClr val="000000"/>
                </a:solidFill>
                <a:latin typeface="Tahoma" panose="020B0604030504040204" pitchFamily="34" charset="0"/>
              </a:rPr>
              <a:t>3,0	2,5</a:t>
            </a:r>
            <a:r>
              <a:rPr lang="tr-TR" b="1" dirty="0">
                <a:solidFill>
                  <a:srgbClr val="000000"/>
                </a:solidFill>
                <a:latin typeface="Tahoma" panose="020B0604030504040204" pitchFamily="34" charset="0"/>
                <a:sym typeface="Symbol" panose="05050102010706020507" pitchFamily="18" charset="2"/>
              </a:rPr>
              <a:t>10</a:t>
            </a:r>
            <a:r>
              <a:rPr lang="tr-TR" b="1" baseline="30000" dirty="0">
                <a:solidFill>
                  <a:srgbClr val="000000"/>
                </a:solidFill>
                <a:latin typeface="Tahoma" panose="020B0604030504040204" pitchFamily="34" charset="0"/>
                <a:sym typeface="Symbol" panose="05050102010706020507" pitchFamily="18" charset="2"/>
              </a:rPr>
              <a:t>-11</a:t>
            </a:r>
            <a:r>
              <a:rPr lang="tr-TR" b="1" dirty="0">
                <a:solidFill>
                  <a:srgbClr val="000000"/>
                </a:solidFill>
                <a:latin typeface="Tahoma" panose="020B0604030504040204" pitchFamily="34" charset="0"/>
                <a:sym typeface="Symbol" panose="05050102010706020507" pitchFamily="18" charset="2"/>
              </a:rPr>
              <a:t>	</a:t>
            </a:r>
            <a:r>
              <a:rPr lang="en-GB" b="1" dirty="0" smtClean="0">
                <a:solidFill>
                  <a:srgbClr val="000000"/>
                </a:solidFill>
                <a:latin typeface="Tahoma" panose="020B0604030504040204" pitchFamily="34" charset="0"/>
                <a:sym typeface="Symbol" panose="05050102010706020507" pitchFamily="18" charset="2"/>
              </a:rPr>
              <a:t>     </a:t>
            </a:r>
            <a:r>
              <a:rPr lang="tr-TR" b="1" dirty="0" smtClean="0">
                <a:solidFill>
                  <a:srgbClr val="000000"/>
                </a:solidFill>
                <a:latin typeface="Tahoma" panose="020B0604030504040204" pitchFamily="34" charset="0"/>
                <a:sym typeface="Symbol" panose="05050102010706020507" pitchFamily="18" charset="2"/>
              </a:rPr>
              <a:t>8,0</a:t>
            </a:r>
            <a:r>
              <a:rPr lang="tr-TR" b="1" dirty="0">
                <a:solidFill>
                  <a:srgbClr val="000000"/>
                </a:solidFill>
                <a:latin typeface="Tahoma" panose="020B0604030504040204" pitchFamily="34" charset="0"/>
                <a:sym typeface="Symbol" panose="05050102010706020507" pitchFamily="18" charset="2"/>
              </a:rPr>
              <a:t>	5,410</a:t>
            </a:r>
            <a:r>
              <a:rPr lang="tr-TR" b="1" baseline="30000" dirty="0">
                <a:solidFill>
                  <a:srgbClr val="000000"/>
                </a:solidFill>
                <a:latin typeface="Tahoma" panose="020B0604030504040204" pitchFamily="34" charset="0"/>
                <a:sym typeface="Symbol" panose="05050102010706020507" pitchFamily="18" charset="2"/>
              </a:rPr>
              <a:t>-3</a:t>
            </a:r>
            <a:r>
              <a:rPr lang="tr-TR" b="1" dirty="0">
                <a:solidFill>
                  <a:srgbClr val="000000"/>
                </a:solidFill>
                <a:latin typeface="Tahoma" panose="020B0604030504040204" pitchFamily="34" charset="0"/>
                <a:sym typeface="Symbol" panose="05050102010706020507" pitchFamily="18" charset="2"/>
              </a:rPr>
              <a:t>	</a:t>
            </a:r>
          </a:p>
          <a:p>
            <a:r>
              <a:rPr lang="tr-TR" b="1" dirty="0">
                <a:solidFill>
                  <a:srgbClr val="000000"/>
                </a:solidFill>
                <a:latin typeface="Tahoma" panose="020B0604030504040204" pitchFamily="34" charset="0"/>
              </a:rPr>
              <a:t>4,0	3,6</a:t>
            </a:r>
            <a:r>
              <a:rPr lang="tr-TR" b="1" dirty="0">
                <a:solidFill>
                  <a:srgbClr val="000000"/>
                </a:solidFill>
                <a:latin typeface="Tahoma" panose="020B0604030504040204" pitchFamily="34" charset="0"/>
                <a:sym typeface="Symbol" panose="05050102010706020507" pitchFamily="18" charset="2"/>
              </a:rPr>
              <a:t>10</a:t>
            </a:r>
            <a:r>
              <a:rPr lang="tr-TR" b="1" baseline="30000" dirty="0">
                <a:solidFill>
                  <a:srgbClr val="000000"/>
                </a:solidFill>
                <a:latin typeface="Tahoma" panose="020B0604030504040204" pitchFamily="34" charset="0"/>
                <a:sym typeface="Symbol" panose="05050102010706020507" pitchFamily="18" charset="2"/>
              </a:rPr>
              <a:t>-9</a:t>
            </a:r>
            <a:r>
              <a:rPr lang="tr-TR" b="1" dirty="0">
                <a:solidFill>
                  <a:srgbClr val="000000"/>
                </a:solidFill>
                <a:latin typeface="Tahoma" panose="020B0604030504040204" pitchFamily="34" charset="0"/>
                <a:sym typeface="Symbol" panose="05050102010706020507" pitchFamily="18" charset="2"/>
              </a:rPr>
              <a:t>	</a:t>
            </a:r>
            <a:r>
              <a:rPr lang="en-GB" b="1" dirty="0" smtClean="0">
                <a:solidFill>
                  <a:srgbClr val="000000"/>
                </a:solidFill>
                <a:latin typeface="Tahoma" panose="020B0604030504040204" pitchFamily="34" charset="0"/>
                <a:sym typeface="Symbol" panose="05050102010706020507" pitchFamily="18" charset="2"/>
              </a:rPr>
              <a:t>     </a:t>
            </a:r>
            <a:r>
              <a:rPr lang="tr-TR" b="1" dirty="0" smtClean="0">
                <a:solidFill>
                  <a:srgbClr val="000000"/>
                </a:solidFill>
                <a:latin typeface="Tahoma" panose="020B0604030504040204" pitchFamily="34" charset="0"/>
                <a:sym typeface="Symbol" panose="05050102010706020507" pitchFamily="18" charset="2"/>
              </a:rPr>
              <a:t>9,0</a:t>
            </a:r>
            <a:r>
              <a:rPr lang="tr-TR" b="1" dirty="0">
                <a:solidFill>
                  <a:srgbClr val="000000"/>
                </a:solidFill>
                <a:latin typeface="Tahoma" panose="020B0604030504040204" pitchFamily="34" charset="0"/>
                <a:sym typeface="Symbol" panose="05050102010706020507" pitchFamily="18" charset="2"/>
              </a:rPr>
              <a:t>	5,210</a:t>
            </a:r>
            <a:r>
              <a:rPr lang="tr-TR" b="1" baseline="30000" dirty="0">
                <a:solidFill>
                  <a:srgbClr val="000000"/>
                </a:solidFill>
                <a:latin typeface="Tahoma" panose="020B0604030504040204" pitchFamily="34" charset="0"/>
                <a:sym typeface="Symbol" panose="05050102010706020507" pitchFamily="18" charset="2"/>
              </a:rPr>
              <a:t>-2</a:t>
            </a:r>
            <a:r>
              <a:rPr lang="tr-TR" b="1" dirty="0">
                <a:solidFill>
                  <a:srgbClr val="000000"/>
                </a:solidFill>
                <a:latin typeface="Tahoma" panose="020B0604030504040204" pitchFamily="34" charset="0"/>
                <a:sym typeface="Symbol" panose="05050102010706020507" pitchFamily="18" charset="2"/>
              </a:rPr>
              <a:t>	</a:t>
            </a:r>
          </a:p>
          <a:p>
            <a:r>
              <a:rPr lang="tr-TR" b="1" dirty="0">
                <a:solidFill>
                  <a:srgbClr val="000000"/>
                </a:solidFill>
                <a:latin typeface="Tahoma" panose="020B0604030504040204" pitchFamily="34" charset="0"/>
              </a:rPr>
              <a:t>5,0	3,5</a:t>
            </a:r>
            <a:r>
              <a:rPr lang="tr-TR" b="1" dirty="0">
                <a:solidFill>
                  <a:srgbClr val="000000"/>
                </a:solidFill>
                <a:latin typeface="Tahoma" panose="020B0604030504040204" pitchFamily="34" charset="0"/>
                <a:sym typeface="Symbol" panose="05050102010706020507" pitchFamily="18" charset="2"/>
              </a:rPr>
              <a:t>10</a:t>
            </a:r>
            <a:r>
              <a:rPr lang="tr-TR" b="1" baseline="30000" dirty="0">
                <a:solidFill>
                  <a:srgbClr val="000000"/>
                </a:solidFill>
                <a:latin typeface="Tahoma" panose="020B0604030504040204" pitchFamily="34" charset="0"/>
                <a:sym typeface="Symbol" panose="05050102010706020507" pitchFamily="18" charset="2"/>
              </a:rPr>
              <a:t>-7</a:t>
            </a:r>
            <a:r>
              <a:rPr lang="tr-TR" b="1" dirty="0">
                <a:solidFill>
                  <a:srgbClr val="000000"/>
                </a:solidFill>
                <a:latin typeface="Tahoma" panose="020B0604030504040204" pitchFamily="34" charset="0"/>
                <a:sym typeface="Symbol" panose="05050102010706020507" pitchFamily="18" charset="2"/>
              </a:rPr>
              <a:t>	</a:t>
            </a:r>
            <a:r>
              <a:rPr lang="en-GB" b="1" dirty="0" smtClean="0">
                <a:solidFill>
                  <a:srgbClr val="000000"/>
                </a:solidFill>
                <a:latin typeface="Tahoma" panose="020B0604030504040204" pitchFamily="34" charset="0"/>
                <a:sym typeface="Symbol" panose="05050102010706020507" pitchFamily="18" charset="2"/>
              </a:rPr>
              <a:t>    </a:t>
            </a:r>
            <a:r>
              <a:rPr lang="tr-TR" b="1" dirty="0" smtClean="0">
                <a:solidFill>
                  <a:srgbClr val="000000"/>
                </a:solidFill>
                <a:latin typeface="Tahoma" panose="020B0604030504040204" pitchFamily="34" charset="0"/>
                <a:sym typeface="Symbol" panose="05050102010706020507" pitchFamily="18" charset="2"/>
              </a:rPr>
              <a:t>10,0</a:t>
            </a:r>
            <a:r>
              <a:rPr lang="tr-TR" b="1" dirty="0">
                <a:solidFill>
                  <a:srgbClr val="000000"/>
                </a:solidFill>
                <a:latin typeface="Tahoma" panose="020B0604030504040204" pitchFamily="34" charset="0"/>
                <a:sym typeface="Symbol" panose="05050102010706020507" pitchFamily="18" charset="2"/>
              </a:rPr>
              <a:t>	</a:t>
            </a:r>
            <a:r>
              <a:rPr lang="en-GB" b="1" dirty="0" smtClean="0">
                <a:solidFill>
                  <a:srgbClr val="000000"/>
                </a:solidFill>
                <a:latin typeface="Tahoma" panose="020B0604030504040204" pitchFamily="34" charset="0"/>
                <a:sym typeface="Symbol" panose="05050102010706020507" pitchFamily="18" charset="2"/>
              </a:rPr>
              <a:t> </a:t>
            </a:r>
            <a:r>
              <a:rPr lang="tr-TR" b="1" dirty="0" smtClean="0">
                <a:solidFill>
                  <a:srgbClr val="000000"/>
                </a:solidFill>
                <a:latin typeface="Tahoma" panose="020B0604030504040204" pitchFamily="34" charset="0"/>
                <a:sym typeface="Symbol" panose="05050102010706020507" pitchFamily="18" charset="2"/>
              </a:rPr>
              <a:t>3,5</a:t>
            </a:r>
            <a:r>
              <a:rPr lang="tr-TR" b="1" dirty="0">
                <a:solidFill>
                  <a:srgbClr val="000000"/>
                </a:solidFill>
                <a:latin typeface="Tahoma" panose="020B0604030504040204" pitchFamily="34" charset="0"/>
                <a:sym typeface="Symbol" panose="05050102010706020507" pitchFamily="18" charset="2"/>
              </a:rPr>
              <a:t>10</a:t>
            </a:r>
            <a:r>
              <a:rPr lang="tr-TR" b="1" baseline="30000" dirty="0">
                <a:solidFill>
                  <a:srgbClr val="000000"/>
                </a:solidFill>
                <a:latin typeface="Tahoma" panose="020B0604030504040204" pitchFamily="34" charset="0"/>
                <a:sym typeface="Symbol" panose="05050102010706020507" pitchFamily="18" charset="2"/>
              </a:rPr>
              <a:t>-1</a:t>
            </a:r>
            <a:r>
              <a:rPr lang="tr-TR" b="1" dirty="0">
                <a:solidFill>
                  <a:srgbClr val="000000"/>
                </a:solidFill>
                <a:latin typeface="Tahoma" panose="020B0604030504040204" pitchFamily="34" charset="0"/>
                <a:sym typeface="Symbol" panose="05050102010706020507" pitchFamily="18" charset="2"/>
              </a:rPr>
              <a:t>	</a:t>
            </a:r>
          </a:p>
          <a:p>
            <a:r>
              <a:rPr lang="tr-TR" b="1" dirty="0">
                <a:solidFill>
                  <a:srgbClr val="000000"/>
                </a:solidFill>
                <a:latin typeface="Tahoma" panose="020B0604030504040204" pitchFamily="34" charset="0"/>
              </a:rPr>
              <a:t>6,0	2,2</a:t>
            </a:r>
            <a:r>
              <a:rPr lang="tr-TR" b="1" dirty="0">
                <a:solidFill>
                  <a:srgbClr val="000000"/>
                </a:solidFill>
                <a:latin typeface="Tahoma" panose="020B0604030504040204" pitchFamily="34" charset="0"/>
                <a:sym typeface="Symbol" panose="05050102010706020507" pitchFamily="18" charset="2"/>
              </a:rPr>
              <a:t>10</a:t>
            </a:r>
            <a:r>
              <a:rPr lang="tr-TR" b="1" baseline="30000" dirty="0">
                <a:solidFill>
                  <a:srgbClr val="000000"/>
                </a:solidFill>
                <a:latin typeface="Tahoma" panose="020B0604030504040204" pitchFamily="34" charset="0"/>
                <a:sym typeface="Symbol" panose="05050102010706020507" pitchFamily="18" charset="2"/>
              </a:rPr>
              <a:t>-5</a:t>
            </a:r>
            <a:r>
              <a:rPr lang="tr-TR" b="1" dirty="0">
                <a:solidFill>
                  <a:srgbClr val="000000"/>
                </a:solidFill>
                <a:latin typeface="Tahoma" panose="020B0604030504040204" pitchFamily="34" charset="0"/>
                <a:sym typeface="Symbol" panose="05050102010706020507" pitchFamily="18" charset="2"/>
              </a:rPr>
              <a:t>	</a:t>
            </a:r>
            <a:r>
              <a:rPr lang="en-GB" b="1" dirty="0" smtClean="0">
                <a:solidFill>
                  <a:srgbClr val="000000"/>
                </a:solidFill>
                <a:latin typeface="Tahoma" panose="020B0604030504040204" pitchFamily="34" charset="0"/>
                <a:sym typeface="Symbol" panose="05050102010706020507" pitchFamily="18" charset="2"/>
              </a:rPr>
              <a:t>    </a:t>
            </a:r>
            <a:r>
              <a:rPr lang="tr-TR" b="1" dirty="0" smtClean="0">
                <a:solidFill>
                  <a:srgbClr val="000000"/>
                </a:solidFill>
                <a:latin typeface="Tahoma" panose="020B0604030504040204" pitchFamily="34" charset="0"/>
                <a:sym typeface="Symbol" panose="05050102010706020507" pitchFamily="18" charset="2"/>
              </a:rPr>
              <a:t>11,0</a:t>
            </a:r>
            <a:r>
              <a:rPr lang="tr-TR" b="1" dirty="0">
                <a:solidFill>
                  <a:srgbClr val="000000"/>
                </a:solidFill>
                <a:latin typeface="Tahoma" panose="020B0604030504040204" pitchFamily="34" charset="0"/>
                <a:sym typeface="Symbol" panose="05050102010706020507" pitchFamily="18" charset="2"/>
              </a:rPr>
              <a:t>	</a:t>
            </a:r>
            <a:r>
              <a:rPr lang="en-GB" b="1" dirty="0" smtClean="0">
                <a:solidFill>
                  <a:srgbClr val="000000"/>
                </a:solidFill>
                <a:latin typeface="Tahoma" panose="020B0604030504040204" pitchFamily="34" charset="0"/>
                <a:sym typeface="Symbol" panose="05050102010706020507" pitchFamily="18" charset="2"/>
              </a:rPr>
              <a:t> </a:t>
            </a:r>
            <a:r>
              <a:rPr lang="tr-TR" b="1" dirty="0" smtClean="0">
                <a:solidFill>
                  <a:srgbClr val="000000"/>
                </a:solidFill>
                <a:latin typeface="Tahoma" panose="020B0604030504040204" pitchFamily="34" charset="0"/>
                <a:sym typeface="Symbol" panose="05050102010706020507" pitchFamily="18" charset="2"/>
              </a:rPr>
              <a:t>8,5</a:t>
            </a:r>
            <a:r>
              <a:rPr lang="tr-TR" b="1" dirty="0">
                <a:solidFill>
                  <a:srgbClr val="000000"/>
                </a:solidFill>
                <a:latin typeface="Tahoma" panose="020B0604030504040204" pitchFamily="34" charset="0"/>
                <a:sym typeface="Symbol" panose="05050102010706020507" pitchFamily="18" charset="2"/>
              </a:rPr>
              <a:t>10</a:t>
            </a:r>
            <a:r>
              <a:rPr lang="tr-TR" b="1" baseline="30000" dirty="0">
                <a:solidFill>
                  <a:srgbClr val="000000"/>
                </a:solidFill>
                <a:latin typeface="Tahoma" panose="020B0604030504040204" pitchFamily="34" charset="0"/>
                <a:sym typeface="Symbol" panose="05050102010706020507" pitchFamily="18" charset="2"/>
              </a:rPr>
              <a:t>-1</a:t>
            </a:r>
            <a:r>
              <a:rPr lang="tr-TR" b="1" dirty="0">
                <a:solidFill>
                  <a:srgbClr val="000000"/>
                </a:solidFill>
                <a:latin typeface="Tahoma" panose="020B0604030504040204" pitchFamily="34" charset="0"/>
                <a:sym typeface="Symbol" panose="05050102010706020507" pitchFamily="18" charset="2"/>
              </a:rPr>
              <a:t>	</a:t>
            </a:r>
          </a:p>
          <a:p>
            <a:r>
              <a:rPr lang="tr-TR" b="1" dirty="0">
                <a:solidFill>
                  <a:srgbClr val="000000"/>
                </a:solidFill>
                <a:latin typeface="Tahoma" panose="020B0604030504040204" pitchFamily="34" charset="0"/>
              </a:rPr>
              <a:t>		</a:t>
            </a:r>
            <a:r>
              <a:rPr lang="en-GB" b="1" dirty="0" smtClean="0">
                <a:solidFill>
                  <a:srgbClr val="000000"/>
                </a:solidFill>
                <a:latin typeface="Tahoma" panose="020B0604030504040204" pitchFamily="34" charset="0"/>
              </a:rPr>
              <a:t>                  </a:t>
            </a:r>
            <a:r>
              <a:rPr lang="tr-TR" b="1" dirty="0" smtClean="0">
                <a:solidFill>
                  <a:srgbClr val="000000"/>
                </a:solidFill>
                <a:latin typeface="Tahoma" panose="020B0604030504040204" pitchFamily="34" charset="0"/>
              </a:rPr>
              <a:t>12,0</a:t>
            </a:r>
            <a:r>
              <a:rPr lang="tr-TR" b="1" dirty="0">
                <a:solidFill>
                  <a:srgbClr val="000000"/>
                </a:solidFill>
                <a:latin typeface="Tahoma" panose="020B0604030504040204" pitchFamily="34" charset="0"/>
              </a:rPr>
              <a:t>	</a:t>
            </a:r>
            <a:r>
              <a:rPr lang="en-GB" b="1" dirty="0" smtClean="0">
                <a:solidFill>
                  <a:srgbClr val="000000"/>
                </a:solidFill>
                <a:latin typeface="Tahoma" panose="020B0604030504040204" pitchFamily="34" charset="0"/>
              </a:rPr>
              <a:t> </a:t>
            </a:r>
            <a:r>
              <a:rPr lang="tr-TR" b="1" dirty="0" smtClean="0">
                <a:solidFill>
                  <a:srgbClr val="000000"/>
                </a:solidFill>
                <a:latin typeface="Tahoma" panose="020B0604030504040204" pitchFamily="34" charset="0"/>
              </a:rPr>
              <a:t>9,8</a:t>
            </a:r>
            <a:r>
              <a:rPr lang="tr-TR" b="1" dirty="0">
                <a:solidFill>
                  <a:srgbClr val="000000"/>
                </a:solidFill>
                <a:latin typeface="Tahoma" panose="020B0604030504040204" pitchFamily="34" charset="0"/>
                <a:sym typeface="Symbol" panose="05050102010706020507" pitchFamily="18" charset="2"/>
              </a:rPr>
              <a:t>10</a:t>
            </a:r>
            <a:r>
              <a:rPr lang="tr-TR" b="1" baseline="30000" dirty="0">
                <a:solidFill>
                  <a:srgbClr val="000000"/>
                </a:solidFill>
                <a:latin typeface="Tahoma" panose="020B0604030504040204" pitchFamily="34" charset="0"/>
                <a:sym typeface="Symbol" panose="05050102010706020507" pitchFamily="18" charset="2"/>
              </a:rPr>
              <a:t>-1</a:t>
            </a:r>
            <a:r>
              <a:rPr lang="tr-TR" b="1" dirty="0">
                <a:solidFill>
                  <a:srgbClr val="000000"/>
                </a:solidFill>
                <a:latin typeface="Tahoma" panose="020B0604030504040204" pitchFamily="34" charset="0"/>
                <a:sym typeface="Symbol" panose="05050102010706020507" pitchFamily="18" charset="2"/>
              </a:rPr>
              <a:t>	</a:t>
            </a:r>
          </a:p>
        </p:txBody>
      </p:sp>
    </p:spTree>
    <p:extLst>
      <p:ext uri="{BB962C8B-B14F-4D97-AF65-F5344CB8AC3E}">
        <p14:creationId xmlns:p14="http://schemas.microsoft.com/office/powerpoint/2010/main" val="4119687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649" y="913772"/>
            <a:ext cx="6096000" cy="1200329"/>
          </a:xfrm>
          <a:prstGeom prst="rect">
            <a:avLst/>
          </a:prstGeom>
        </p:spPr>
        <p:txBody>
          <a:bodyPr>
            <a:spAutoFit/>
          </a:bodyPr>
          <a:lstStyle/>
          <a:p>
            <a:pPr algn="just"/>
            <a:r>
              <a:rPr lang="pt-BR">
                <a:latin typeface="Arial" panose="020B0604020202020204" pitchFamily="34" charset="0"/>
              </a:rPr>
              <a:t>H</a:t>
            </a:r>
            <a:r>
              <a:rPr lang="pt-BR" baseline="-25000">
                <a:latin typeface="Arial" panose="020B0604020202020204" pitchFamily="34" charset="0"/>
              </a:rPr>
              <a:t>4</a:t>
            </a:r>
            <a:r>
              <a:rPr lang="pt-BR">
                <a:latin typeface="Arial" panose="020B0604020202020204" pitchFamily="34" charset="0"/>
              </a:rPr>
              <a:t>Y   </a:t>
            </a:r>
            <a:r>
              <a:rPr lang="pt-BR" sz="2400" baseline="30000">
                <a:latin typeface="Arial (W1)"/>
                <a:sym typeface="Symbol" panose="05050102010706020507" pitchFamily="18" charset="2"/>
              </a:rPr>
              <a:t></a:t>
            </a:r>
            <a:r>
              <a:rPr lang="pt-BR" sz="2400" baseline="-25000">
                <a:latin typeface="Arial (W1)"/>
                <a:sym typeface="Symbol" panose="05050102010706020507" pitchFamily="18" charset="2"/>
              </a:rPr>
              <a:t></a:t>
            </a:r>
            <a:r>
              <a:rPr lang="pt-BR">
                <a:latin typeface="Arial" panose="020B0604020202020204" pitchFamily="34" charset="0"/>
                <a:sym typeface="Symbol" panose="05050102010706020507" pitchFamily="18" charset="2"/>
              </a:rPr>
              <a:t>            H</a:t>
            </a:r>
            <a:r>
              <a:rPr lang="pt-BR" baseline="30000">
                <a:latin typeface="Arial (W1)"/>
                <a:sym typeface="Symbol" panose="05050102010706020507" pitchFamily="18" charset="2"/>
              </a:rPr>
              <a:t>+</a:t>
            </a:r>
            <a:r>
              <a:rPr lang="pt-BR">
                <a:latin typeface="Arial" panose="020B0604020202020204" pitchFamily="34" charset="0"/>
                <a:sym typeface="Symbol" panose="05050102010706020507" pitchFamily="18" charset="2"/>
              </a:rPr>
              <a:t>  +  H</a:t>
            </a:r>
            <a:r>
              <a:rPr lang="pt-BR" baseline="-25000">
                <a:latin typeface="Arial" panose="020B0604020202020204" pitchFamily="34" charset="0"/>
                <a:sym typeface="Symbol" panose="05050102010706020507" pitchFamily="18" charset="2"/>
              </a:rPr>
              <a:t>3</a:t>
            </a:r>
            <a:r>
              <a:rPr lang="pt-BR">
                <a:latin typeface="Arial" panose="020B0604020202020204" pitchFamily="34" charset="0"/>
                <a:sym typeface="Symbol" panose="05050102010706020507" pitchFamily="18" charset="2"/>
              </a:rPr>
              <a:t>Y</a:t>
            </a:r>
            <a:r>
              <a:rPr lang="pt-BR" baseline="30000">
                <a:latin typeface="Arial (W1)"/>
                <a:sym typeface="Symbol" panose="05050102010706020507" pitchFamily="18" charset="2"/>
              </a:rPr>
              <a:t>-</a:t>
            </a:r>
            <a:r>
              <a:rPr lang="pt-BR">
                <a:latin typeface="Arial (W1)"/>
                <a:sym typeface="Symbol" panose="05050102010706020507" pitchFamily="18" charset="2"/>
              </a:rPr>
              <a:t>             </a:t>
            </a:r>
            <a:r>
              <a:rPr lang="pt-BR" i="1">
                <a:latin typeface="Arial (W1)"/>
                <a:sym typeface="Symbol" panose="05050102010706020507" pitchFamily="18" charset="2"/>
              </a:rPr>
              <a:t>K</a:t>
            </a:r>
            <a:r>
              <a:rPr lang="pt-BR" sz="1400" i="1">
                <a:latin typeface="Times New Roman" panose="02020603050405020304" pitchFamily="18" charset="0"/>
                <a:sym typeface="Symbol" panose="05050102010706020507" pitchFamily="18" charset="2"/>
              </a:rPr>
              <a:t>a</a:t>
            </a:r>
            <a:r>
              <a:rPr lang="pt-BR" sz="1400" i="1" baseline="-25000">
                <a:latin typeface="Times New Roman" panose="02020603050405020304" pitchFamily="18" charset="0"/>
                <a:sym typeface="Symbol" panose="05050102010706020507" pitchFamily="18" charset="2"/>
              </a:rPr>
              <a:t>1</a:t>
            </a:r>
            <a:r>
              <a:rPr lang="pt-BR" i="1" baseline="-25000">
                <a:latin typeface="Times New Roman" panose="02020603050405020304" pitchFamily="18" charset="0"/>
                <a:sym typeface="Symbol" panose="05050102010706020507" pitchFamily="18" charset="2"/>
              </a:rPr>
              <a:t> </a:t>
            </a:r>
            <a:r>
              <a:rPr lang="pt-BR">
                <a:latin typeface="Arial (W1)"/>
                <a:sym typeface="Symbol" panose="05050102010706020507" pitchFamily="18" charset="2"/>
              </a:rPr>
              <a:t>=   = 1.0 x10</a:t>
            </a:r>
            <a:r>
              <a:rPr lang="pt-BR" baseline="30000">
                <a:latin typeface="Arial (W1)"/>
                <a:sym typeface="Symbol" panose="05050102010706020507" pitchFamily="18" charset="2"/>
              </a:rPr>
              <a:t>-2</a:t>
            </a:r>
            <a:endParaRPr lang="pt-BR">
              <a:latin typeface="Arial (W1)"/>
              <a:sym typeface="Symbol" panose="05050102010706020507" pitchFamily="18" charset="2"/>
            </a:endParaRPr>
          </a:p>
          <a:p>
            <a:pPr algn="just"/>
            <a:r>
              <a:rPr lang="pt-BR" dirty="0">
                <a:latin typeface="Arial" panose="020B0604020202020204" pitchFamily="34" charset="0"/>
              </a:rPr>
              <a:t>H</a:t>
            </a:r>
            <a:r>
              <a:rPr lang="pt-BR" baseline="-25000" dirty="0">
                <a:latin typeface="Arial" panose="020B0604020202020204" pitchFamily="34" charset="0"/>
              </a:rPr>
              <a:t>3</a:t>
            </a:r>
            <a:r>
              <a:rPr lang="pt-BR" dirty="0">
                <a:latin typeface="Arial" panose="020B0604020202020204" pitchFamily="34" charset="0"/>
              </a:rPr>
              <a:t>Y</a:t>
            </a:r>
            <a:r>
              <a:rPr lang="pt-BR" baseline="30000" dirty="0">
                <a:latin typeface="Arial (W1)"/>
              </a:rPr>
              <a:t>-</a:t>
            </a:r>
            <a:r>
              <a:rPr lang="pt-BR" dirty="0">
                <a:latin typeface="Arial" panose="020B0604020202020204" pitchFamily="34" charset="0"/>
              </a:rPr>
              <a:t>   </a:t>
            </a:r>
            <a:r>
              <a:rPr lang="pt-BR" sz="2400" baseline="30000" dirty="0">
                <a:latin typeface="Arial (W1)"/>
                <a:sym typeface="Symbol" panose="05050102010706020507" pitchFamily="18" charset="2"/>
              </a:rPr>
              <a:t></a:t>
            </a:r>
            <a:r>
              <a:rPr lang="pt-BR" sz="2400" baseline="-25000" dirty="0">
                <a:latin typeface="Arial (W1)"/>
                <a:sym typeface="Symbol" panose="05050102010706020507" pitchFamily="18" charset="2"/>
              </a:rPr>
              <a:t></a:t>
            </a:r>
            <a:r>
              <a:rPr lang="pt-BR" dirty="0">
                <a:latin typeface="Arial" panose="020B0604020202020204" pitchFamily="34" charset="0"/>
                <a:sym typeface="Symbol" panose="05050102010706020507" pitchFamily="18" charset="2"/>
              </a:rPr>
              <a:t>            H</a:t>
            </a:r>
            <a:r>
              <a:rPr lang="pt-BR" baseline="30000" dirty="0">
                <a:latin typeface="Arial (W1)"/>
                <a:sym typeface="Symbol" panose="05050102010706020507" pitchFamily="18" charset="2"/>
              </a:rPr>
              <a:t>+</a:t>
            </a:r>
            <a:r>
              <a:rPr lang="pt-BR" dirty="0">
                <a:latin typeface="Arial" panose="020B0604020202020204" pitchFamily="34" charset="0"/>
                <a:sym typeface="Symbol" panose="05050102010706020507" pitchFamily="18" charset="2"/>
              </a:rPr>
              <a:t>  +  H</a:t>
            </a:r>
            <a:r>
              <a:rPr lang="pt-BR" baseline="-25000" dirty="0">
                <a:latin typeface="Arial" panose="020B0604020202020204" pitchFamily="34" charset="0"/>
                <a:sym typeface="Symbol" panose="05050102010706020507" pitchFamily="18" charset="2"/>
              </a:rPr>
              <a:t>2</a:t>
            </a:r>
            <a:r>
              <a:rPr lang="pt-BR" dirty="0">
                <a:latin typeface="Arial" panose="020B0604020202020204" pitchFamily="34" charset="0"/>
                <a:sym typeface="Symbol" panose="05050102010706020507" pitchFamily="18" charset="2"/>
              </a:rPr>
              <a:t>Y</a:t>
            </a:r>
            <a:r>
              <a:rPr lang="pt-BR" sz="1100" baseline="30000" dirty="0">
                <a:latin typeface="Arial (W1)"/>
                <a:sym typeface="Symbol" panose="05050102010706020507" pitchFamily="18" charset="2"/>
              </a:rPr>
              <a:t>2</a:t>
            </a:r>
            <a:r>
              <a:rPr lang="pt-BR" baseline="30000" dirty="0">
                <a:latin typeface="Arial (W1)"/>
                <a:sym typeface="Symbol" panose="05050102010706020507" pitchFamily="18" charset="2"/>
              </a:rPr>
              <a:t>-</a:t>
            </a:r>
            <a:r>
              <a:rPr lang="pt-BR" dirty="0">
                <a:latin typeface="Arial (W1)"/>
                <a:sym typeface="Symbol" panose="05050102010706020507" pitchFamily="18" charset="2"/>
              </a:rPr>
              <a:t>           </a:t>
            </a:r>
            <a:r>
              <a:rPr lang="pt-BR" i="1" dirty="0">
                <a:latin typeface="Arial (W1)"/>
                <a:sym typeface="Symbol" panose="05050102010706020507" pitchFamily="18" charset="2"/>
              </a:rPr>
              <a:t>K</a:t>
            </a:r>
            <a:r>
              <a:rPr lang="pt-BR" sz="1400" i="1" dirty="0">
                <a:latin typeface="Times New Roman" panose="02020603050405020304" pitchFamily="18" charset="0"/>
                <a:sym typeface="Symbol" panose="05050102010706020507" pitchFamily="18" charset="2"/>
              </a:rPr>
              <a:t>a</a:t>
            </a:r>
            <a:r>
              <a:rPr lang="pt-BR" sz="1400" i="1" baseline="-25000" dirty="0">
                <a:latin typeface="Times New Roman" panose="02020603050405020304" pitchFamily="18" charset="0"/>
                <a:sym typeface="Symbol" panose="05050102010706020507" pitchFamily="18" charset="2"/>
              </a:rPr>
              <a:t>2</a:t>
            </a:r>
            <a:r>
              <a:rPr lang="pt-BR" i="1" baseline="-25000" dirty="0">
                <a:latin typeface="Times New Roman" panose="02020603050405020304" pitchFamily="18" charset="0"/>
                <a:sym typeface="Symbol" panose="05050102010706020507" pitchFamily="18" charset="2"/>
              </a:rPr>
              <a:t> </a:t>
            </a:r>
            <a:r>
              <a:rPr lang="pt-BR" dirty="0">
                <a:latin typeface="Arial (W1)"/>
                <a:sym typeface="Symbol" panose="05050102010706020507" pitchFamily="18" charset="2"/>
              </a:rPr>
              <a:t>=  = 2.0 x10</a:t>
            </a:r>
            <a:r>
              <a:rPr lang="pt-BR" baseline="30000" dirty="0">
                <a:latin typeface="Arial (W1)"/>
                <a:sym typeface="Symbol" panose="05050102010706020507" pitchFamily="18" charset="2"/>
              </a:rPr>
              <a:t>-3</a:t>
            </a:r>
            <a:endParaRPr lang="pt-BR" dirty="0">
              <a:latin typeface="Arial" panose="020B0604020202020204" pitchFamily="34" charset="0"/>
              <a:sym typeface="Symbol" panose="05050102010706020507" pitchFamily="18" charset="2"/>
            </a:endParaRPr>
          </a:p>
          <a:p>
            <a:pPr algn="just"/>
            <a:r>
              <a:rPr lang="pt-BR" dirty="0">
                <a:latin typeface="Arial" panose="020B0604020202020204" pitchFamily="34" charset="0"/>
              </a:rPr>
              <a:t>H</a:t>
            </a:r>
            <a:r>
              <a:rPr lang="pt-BR" baseline="-25000" dirty="0">
                <a:latin typeface="Arial" panose="020B0604020202020204" pitchFamily="34" charset="0"/>
              </a:rPr>
              <a:t>2</a:t>
            </a:r>
            <a:r>
              <a:rPr lang="pt-BR" dirty="0">
                <a:latin typeface="Arial" panose="020B0604020202020204" pitchFamily="34" charset="0"/>
              </a:rPr>
              <a:t>Y</a:t>
            </a:r>
            <a:r>
              <a:rPr lang="pt-BR" sz="1100" baseline="30000" dirty="0">
                <a:latin typeface="Arial (W1)"/>
              </a:rPr>
              <a:t>2</a:t>
            </a:r>
            <a:r>
              <a:rPr lang="pt-BR" baseline="30000" dirty="0">
                <a:latin typeface="Arial (W1)"/>
              </a:rPr>
              <a:t>-</a:t>
            </a:r>
            <a:r>
              <a:rPr lang="pt-BR" dirty="0">
                <a:latin typeface="Arial" panose="020B0604020202020204" pitchFamily="34" charset="0"/>
              </a:rPr>
              <a:t>   </a:t>
            </a:r>
            <a:r>
              <a:rPr lang="pt-BR" sz="2400" baseline="30000" dirty="0">
                <a:latin typeface="Arial (W1)"/>
                <a:sym typeface="Symbol" panose="05050102010706020507" pitchFamily="18" charset="2"/>
              </a:rPr>
              <a:t></a:t>
            </a:r>
            <a:r>
              <a:rPr lang="pt-BR" sz="2400" baseline="-25000" dirty="0">
                <a:latin typeface="Arial (W1)"/>
                <a:sym typeface="Symbol" panose="05050102010706020507" pitchFamily="18" charset="2"/>
              </a:rPr>
              <a:t></a:t>
            </a:r>
            <a:r>
              <a:rPr lang="pt-BR" dirty="0">
                <a:latin typeface="Arial" panose="020B0604020202020204" pitchFamily="34" charset="0"/>
                <a:sym typeface="Symbol" panose="05050102010706020507" pitchFamily="18" charset="2"/>
              </a:rPr>
              <a:t>            H</a:t>
            </a:r>
            <a:r>
              <a:rPr lang="pt-BR" baseline="30000" dirty="0">
                <a:latin typeface="Arial (W1)"/>
                <a:sym typeface="Symbol" panose="05050102010706020507" pitchFamily="18" charset="2"/>
              </a:rPr>
              <a:t>+</a:t>
            </a:r>
            <a:r>
              <a:rPr lang="pt-BR" dirty="0">
                <a:latin typeface="Arial" panose="020B0604020202020204" pitchFamily="34" charset="0"/>
                <a:sym typeface="Symbol" panose="05050102010706020507" pitchFamily="18" charset="2"/>
              </a:rPr>
              <a:t>  +  HY</a:t>
            </a:r>
            <a:r>
              <a:rPr lang="pt-BR" sz="1100" baseline="30000" dirty="0">
                <a:latin typeface="Arial (W1)"/>
                <a:sym typeface="Symbol" panose="05050102010706020507" pitchFamily="18" charset="2"/>
              </a:rPr>
              <a:t>3</a:t>
            </a:r>
            <a:r>
              <a:rPr lang="pt-BR" baseline="30000" dirty="0">
                <a:latin typeface="Arial (W1)"/>
                <a:sym typeface="Symbol" panose="05050102010706020507" pitchFamily="18" charset="2"/>
              </a:rPr>
              <a:t>-</a:t>
            </a:r>
            <a:r>
              <a:rPr lang="pt-BR" dirty="0">
                <a:latin typeface="Arial (W1)"/>
                <a:sym typeface="Symbol" panose="05050102010706020507" pitchFamily="18" charset="2"/>
              </a:rPr>
              <a:t>           </a:t>
            </a:r>
            <a:r>
              <a:rPr lang="pt-BR" i="1" dirty="0">
                <a:latin typeface="Arial (W1)"/>
                <a:sym typeface="Symbol" panose="05050102010706020507" pitchFamily="18" charset="2"/>
              </a:rPr>
              <a:t>K</a:t>
            </a:r>
            <a:r>
              <a:rPr lang="pt-BR" sz="1400" i="1" dirty="0">
                <a:latin typeface="Times New Roman" panose="02020603050405020304" pitchFamily="18" charset="0"/>
                <a:sym typeface="Symbol" panose="05050102010706020507" pitchFamily="18" charset="2"/>
              </a:rPr>
              <a:t>a</a:t>
            </a:r>
            <a:r>
              <a:rPr lang="pt-BR" sz="1400" i="1" baseline="-25000" dirty="0">
                <a:latin typeface="Times New Roman" panose="02020603050405020304" pitchFamily="18" charset="0"/>
                <a:sym typeface="Symbol" panose="05050102010706020507" pitchFamily="18" charset="2"/>
              </a:rPr>
              <a:t>3</a:t>
            </a:r>
            <a:r>
              <a:rPr lang="pt-BR" dirty="0">
                <a:latin typeface="Arial (W1)"/>
                <a:sym typeface="Symbol" panose="05050102010706020507" pitchFamily="18" charset="2"/>
              </a:rPr>
              <a:t>=    = 6.3 x10</a:t>
            </a:r>
            <a:r>
              <a:rPr lang="pt-BR" baseline="30000" dirty="0">
                <a:latin typeface="Arial (W1)"/>
                <a:sym typeface="Symbol" panose="05050102010706020507" pitchFamily="18" charset="2"/>
              </a:rPr>
              <a:t>-7</a:t>
            </a:r>
            <a:endParaRPr lang="pt-BR" dirty="0">
              <a:latin typeface="Arial" panose="020B0604020202020204" pitchFamily="34" charset="0"/>
              <a:sym typeface="Symbol" panose="05050102010706020507" pitchFamily="18" charset="2"/>
            </a:endParaRPr>
          </a:p>
          <a:p>
            <a:pPr algn="just"/>
            <a:r>
              <a:rPr lang="tr-TR" dirty="0">
                <a:latin typeface="Arial" panose="020B0604020202020204" pitchFamily="34" charset="0"/>
              </a:rPr>
              <a:t> HY</a:t>
            </a:r>
            <a:r>
              <a:rPr lang="tr-TR" sz="1100" baseline="30000" dirty="0">
                <a:latin typeface="Arial (W1)"/>
              </a:rPr>
              <a:t>3</a:t>
            </a:r>
            <a:r>
              <a:rPr lang="tr-TR" baseline="30000" dirty="0">
                <a:latin typeface="Arial (W1)"/>
              </a:rPr>
              <a:t>- </a:t>
            </a:r>
            <a:r>
              <a:rPr lang="tr-TR" dirty="0">
                <a:latin typeface="Arial" panose="020B0604020202020204" pitchFamily="34" charset="0"/>
              </a:rPr>
              <a:t>  </a:t>
            </a:r>
            <a:r>
              <a:rPr lang="tr-TR" sz="2400" baseline="30000" dirty="0">
                <a:latin typeface="Arial (W1)"/>
                <a:sym typeface="Symbol" panose="05050102010706020507" pitchFamily="18" charset="2"/>
              </a:rPr>
              <a:t></a:t>
            </a:r>
            <a:r>
              <a:rPr lang="tr-TR" sz="2400" baseline="-25000" dirty="0">
                <a:latin typeface="Arial (W1)"/>
                <a:sym typeface="Symbol" panose="05050102010706020507" pitchFamily="18" charset="2"/>
              </a:rPr>
              <a:t></a:t>
            </a:r>
            <a:r>
              <a:rPr lang="tr-TR" dirty="0">
                <a:latin typeface="Arial" panose="020B0604020202020204" pitchFamily="34" charset="0"/>
                <a:sym typeface="Symbol" panose="05050102010706020507" pitchFamily="18" charset="2"/>
              </a:rPr>
              <a:t>            H</a:t>
            </a:r>
            <a:r>
              <a:rPr lang="tr-TR" baseline="30000" dirty="0">
                <a:latin typeface="Arial (W1)"/>
                <a:sym typeface="Symbol" panose="05050102010706020507" pitchFamily="18" charset="2"/>
              </a:rPr>
              <a:t>+</a:t>
            </a:r>
            <a:r>
              <a:rPr lang="tr-TR" dirty="0">
                <a:latin typeface="Arial" panose="020B0604020202020204" pitchFamily="34" charset="0"/>
                <a:sym typeface="Symbol" panose="05050102010706020507" pitchFamily="18" charset="2"/>
              </a:rPr>
              <a:t>  +   Y</a:t>
            </a:r>
            <a:r>
              <a:rPr lang="tr-TR" sz="1100" baseline="30000" dirty="0">
                <a:latin typeface="Arial (W1)"/>
                <a:sym typeface="Symbol" panose="05050102010706020507" pitchFamily="18" charset="2"/>
              </a:rPr>
              <a:t>4</a:t>
            </a:r>
            <a:r>
              <a:rPr lang="tr-TR" baseline="30000" dirty="0">
                <a:latin typeface="Arial (W1)"/>
                <a:sym typeface="Symbol" panose="05050102010706020507" pitchFamily="18" charset="2"/>
              </a:rPr>
              <a:t>-</a:t>
            </a:r>
            <a:r>
              <a:rPr lang="tr-TR" dirty="0">
                <a:latin typeface="Arial (W1)"/>
                <a:sym typeface="Symbol" panose="05050102010706020507" pitchFamily="18" charset="2"/>
              </a:rPr>
              <a:t>              </a:t>
            </a:r>
            <a:r>
              <a:rPr lang="tr-TR" i="1" dirty="0">
                <a:latin typeface="Arial (W1)"/>
                <a:sym typeface="Symbol" panose="05050102010706020507" pitchFamily="18" charset="2"/>
              </a:rPr>
              <a:t>K</a:t>
            </a:r>
            <a:r>
              <a:rPr lang="tr-TR" sz="1400" i="1" dirty="0">
                <a:latin typeface="Times New Roman" panose="02020603050405020304" pitchFamily="18" charset="0"/>
                <a:sym typeface="Symbol" panose="05050102010706020507" pitchFamily="18" charset="2"/>
              </a:rPr>
              <a:t>a4</a:t>
            </a:r>
            <a:r>
              <a:rPr lang="tr-TR" i="1" baseline="-25000" dirty="0">
                <a:latin typeface="Times New Roman" panose="02020603050405020304" pitchFamily="18" charset="0"/>
                <a:sym typeface="Symbol" panose="05050102010706020507" pitchFamily="18" charset="2"/>
              </a:rPr>
              <a:t> </a:t>
            </a:r>
            <a:r>
              <a:rPr lang="tr-TR" dirty="0">
                <a:latin typeface="Arial (W1)"/>
                <a:sym typeface="Symbol" panose="05050102010706020507" pitchFamily="18" charset="2"/>
              </a:rPr>
              <a:t>=     = 5.0 x10</a:t>
            </a:r>
            <a:r>
              <a:rPr lang="tr-TR" baseline="30000" dirty="0">
                <a:latin typeface="Arial (W1)"/>
                <a:sym typeface="Symbol" panose="05050102010706020507" pitchFamily="18" charset="2"/>
              </a:rPr>
              <a:t>-11</a:t>
            </a:r>
            <a:endParaRPr lang="tr-TR" dirty="0">
              <a:latin typeface="Arial (W1)"/>
              <a:sym typeface="Symbol" panose="05050102010706020507" pitchFamily="18" charset="2"/>
            </a:endParaRPr>
          </a:p>
        </p:txBody>
      </p:sp>
      <p:pic>
        <p:nvPicPr>
          <p:cNvPr id="3" name="Picture 2"/>
          <p:cNvPicPr>
            <a:picLocks noChangeAspect="1"/>
          </p:cNvPicPr>
          <p:nvPr/>
        </p:nvPicPr>
        <p:blipFill>
          <a:blip r:embed="rId3"/>
          <a:stretch>
            <a:fillRect/>
          </a:stretch>
        </p:blipFill>
        <p:spPr>
          <a:xfrm>
            <a:off x="7004649" y="1122011"/>
            <a:ext cx="3933333" cy="628571"/>
          </a:xfrm>
          <a:prstGeom prst="rect">
            <a:avLst/>
          </a:prstGeom>
        </p:spPr>
      </p:pic>
      <p:sp>
        <p:nvSpPr>
          <p:cNvPr id="10"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nvGraphicFramePr>
        <p:xfrm>
          <a:off x="0" y="457200"/>
          <a:ext cx="419100" cy="266700"/>
        </p:xfrm>
        <a:graphic>
          <a:graphicData uri="http://schemas.openxmlformats.org/presentationml/2006/ole">
            <mc:AlternateContent xmlns:mc="http://schemas.openxmlformats.org/markup-compatibility/2006">
              <mc:Choice xmlns:v="urn:schemas-microsoft-com:vml" Requires="v">
                <p:oleObj spid="_x0000_s5153" r:id="rId4" imgW="418918" imgH="266584" progId="Equation.3">
                  <p:embed/>
                </p:oleObj>
              </mc:Choice>
              <mc:Fallback>
                <p:oleObj r:id="rId4" imgW="418918" imgH="266584"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7200"/>
                        <a:ext cx="4191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p:cNvPicPr>
            <a:picLocks noChangeAspect="1"/>
          </p:cNvPicPr>
          <p:nvPr/>
        </p:nvPicPr>
        <p:blipFill>
          <a:blip r:embed="rId6"/>
          <a:stretch>
            <a:fillRect/>
          </a:stretch>
        </p:blipFill>
        <p:spPr>
          <a:xfrm>
            <a:off x="1243103" y="2972252"/>
            <a:ext cx="5761546" cy="2932078"/>
          </a:xfrm>
          <a:prstGeom prst="rect">
            <a:avLst/>
          </a:prstGeom>
        </p:spPr>
      </p:pic>
    </p:spTree>
    <p:extLst>
      <p:ext uri="{BB962C8B-B14F-4D97-AF65-F5344CB8AC3E}">
        <p14:creationId xmlns:p14="http://schemas.microsoft.com/office/powerpoint/2010/main" val="3616106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6999" y="1029931"/>
            <a:ext cx="5049001" cy="3555934"/>
          </a:xfrm>
          <a:prstGeom prst="rect">
            <a:avLst/>
          </a:prstGeom>
        </p:spPr>
      </p:pic>
    </p:spTree>
    <p:extLst>
      <p:ext uri="{BB962C8B-B14F-4D97-AF65-F5344CB8AC3E}">
        <p14:creationId xmlns:p14="http://schemas.microsoft.com/office/powerpoint/2010/main" val="30788250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7388" y="1557366"/>
            <a:ext cx="4877223" cy="3743268"/>
          </a:xfrm>
          <a:prstGeom prst="rect">
            <a:avLst/>
          </a:prstGeom>
        </p:spPr>
      </p:pic>
    </p:spTree>
    <p:extLst>
      <p:ext uri="{BB962C8B-B14F-4D97-AF65-F5344CB8AC3E}">
        <p14:creationId xmlns:p14="http://schemas.microsoft.com/office/powerpoint/2010/main" val="2861820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69777" y="2112308"/>
            <a:ext cx="5852446" cy="2633384"/>
          </a:xfrm>
          <a:prstGeom prst="rect">
            <a:avLst/>
          </a:prstGeom>
        </p:spPr>
      </p:pic>
    </p:spTree>
    <p:extLst>
      <p:ext uri="{BB962C8B-B14F-4D97-AF65-F5344CB8AC3E}">
        <p14:creationId xmlns:p14="http://schemas.microsoft.com/office/powerpoint/2010/main" val="37771432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6094" y="1381028"/>
            <a:ext cx="1592103" cy="369332"/>
          </a:xfrm>
          <a:prstGeom prst="rect">
            <a:avLst/>
          </a:prstGeom>
        </p:spPr>
        <p:txBody>
          <a:bodyPr wrap="none">
            <a:spAutoFit/>
          </a:bodyPr>
          <a:lstStyle/>
          <a:p>
            <a:pPr algn="ctr"/>
            <a:r>
              <a:rPr lang="tr-TR" b="1" dirty="0">
                <a:solidFill>
                  <a:srgbClr val="008000"/>
                </a:solidFill>
                <a:latin typeface="Tahoma" panose="020B0604030504040204" pitchFamily="34" charset="0"/>
              </a:rPr>
              <a:t>H</a:t>
            </a:r>
            <a:r>
              <a:rPr lang="tr-TR" b="1" baseline="-25000" dirty="0">
                <a:solidFill>
                  <a:srgbClr val="008000"/>
                </a:solidFill>
                <a:latin typeface="Tahoma" panose="020B0604030504040204" pitchFamily="34" charset="0"/>
              </a:rPr>
              <a:t>2</a:t>
            </a:r>
            <a:r>
              <a:rPr lang="tr-TR" b="1" dirty="0">
                <a:solidFill>
                  <a:srgbClr val="008000"/>
                </a:solidFill>
                <a:latin typeface="Tahoma" panose="020B0604030504040204" pitchFamily="34" charset="0"/>
              </a:rPr>
              <a:t>O, NH</a:t>
            </a:r>
            <a:r>
              <a:rPr lang="tr-TR" b="1" baseline="-25000" dirty="0">
                <a:solidFill>
                  <a:srgbClr val="008000"/>
                </a:solidFill>
                <a:latin typeface="Tahoma" panose="020B0604030504040204" pitchFamily="34" charset="0"/>
              </a:rPr>
              <a:t>3</a:t>
            </a:r>
            <a:r>
              <a:rPr lang="tr-TR" b="1" dirty="0">
                <a:solidFill>
                  <a:srgbClr val="008000"/>
                </a:solidFill>
                <a:latin typeface="Tahoma" panose="020B0604030504040204" pitchFamily="34" charset="0"/>
              </a:rPr>
              <a:t>, X</a:t>
            </a:r>
            <a:r>
              <a:rPr lang="tr-TR" b="1" baseline="30000" dirty="0">
                <a:solidFill>
                  <a:srgbClr val="008000"/>
                </a:solidFill>
                <a:latin typeface="Tahoma" panose="020B0604030504040204" pitchFamily="34" charset="0"/>
              </a:rPr>
              <a:t>-</a:t>
            </a:r>
            <a:endParaRPr lang="tr-TR" b="1" dirty="0">
              <a:solidFill>
                <a:srgbClr val="008000"/>
              </a:solidFill>
              <a:latin typeface="Tahoma" panose="020B0604030504040204" pitchFamily="34" charset="0"/>
            </a:endParaRPr>
          </a:p>
        </p:txBody>
      </p:sp>
      <p:sp>
        <p:nvSpPr>
          <p:cNvPr id="3" name="Rectangle 2"/>
          <p:cNvSpPr/>
          <p:nvPr/>
        </p:nvSpPr>
        <p:spPr>
          <a:xfrm>
            <a:off x="1029418" y="2380739"/>
            <a:ext cx="7027653" cy="646331"/>
          </a:xfrm>
          <a:prstGeom prst="rect">
            <a:avLst/>
          </a:prstGeom>
        </p:spPr>
        <p:txBody>
          <a:bodyPr wrap="square">
            <a:spAutoFit/>
          </a:bodyPr>
          <a:lstStyle/>
          <a:p>
            <a:r>
              <a:rPr lang="tr-TR" b="1" dirty="0">
                <a:solidFill>
                  <a:srgbClr val="000000"/>
                </a:solidFill>
                <a:latin typeface="Tahoma" panose="020B0604030504040204" pitchFamily="34" charset="0"/>
              </a:rPr>
              <a:t>Bir katyonun </a:t>
            </a:r>
            <a:r>
              <a:rPr lang="tr-TR" b="1" dirty="0">
                <a:solidFill>
                  <a:srgbClr val="FF00FF"/>
                </a:solidFill>
                <a:latin typeface="Tahoma" panose="020B0604030504040204" pitchFamily="34" charset="0"/>
              </a:rPr>
              <a:t>koordinasyon sayısı,</a:t>
            </a:r>
            <a:r>
              <a:rPr lang="tr-TR" b="1" dirty="0">
                <a:solidFill>
                  <a:srgbClr val="000000"/>
                </a:solidFill>
                <a:latin typeface="Tahoma" panose="020B0604030504040204" pitchFamily="34" charset="0"/>
              </a:rPr>
              <a:t> elektron çifti sunan türlerle oluşturduğu kovalent bağların </a:t>
            </a:r>
            <a:r>
              <a:rPr lang="tr-TR" b="1" dirty="0" smtClean="0">
                <a:solidFill>
                  <a:srgbClr val="000000"/>
                </a:solidFill>
                <a:latin typeface="Tahoma" panose="020B0604030504040204" pitchFamily="34" charset="0"/>
              </a:rPr>
              <a:t>sayısıdır.</a:t>
            </a:r>
            <a:endParaRPr lang="en-US" dirty="0"/>
          </a:p>
        </p:txBody>
      </p:sp>
      <p:sp>
        <p:nvSpPr>
          <p:cNvPr id="4" name="Rectangle 3"/>
          <p:cNvSpPr/>
          <p:nvPr/>
        </p:nvSpPr>
        <p:spPr>
          <a:xfrm>
            <a:off x="3048000" y="3571335"/>
            <a:ext cx="5483525" cy="923330"/>
          </a:xfrm>
          <a:prstGeom prst="rect">
            <a:avLst/>
          </a:prstGeom>
        </p:spPr>
        <p:txBody>
          <a:bodyPr wrap="square">
            <a:spAutoFit/>
          </a:bodyPr>
          <a:lstStyle/>
          <a:p>
            <a:pPr algn="ctr"/>
            <a:r>
              <a:rPr lang="tr-TR" b="1" dirty="0">
                <a:solidFill>
                  <a:srgbClr val="008000"/>
                </a:solidFill>
                <a:latin typeface="Tahoma" panose="020B0604030504040204" pitchFamily="34" charset="0"/>
              </a:rPr>
              <a:t>Genellikle 2, 4 veya 6'dır.</a:t>
            </a:r>
          </a:p>
          <a:p>
            <a:pPr algn="ctr"/>
            <a:endParaRPr lang="tr-TR" b="1" dirty="0">
              <a:solidFill>
                <a:srgbClr val="008000"/>
              </a:solidFill>
              <a:latin typeface="Tahoma" panose="020B0604030504040204" pitchFamily="34" charset="0"/>
            </a:endParaRPr>
          </a:p>
          <a:p>
            <a:pPr algn="ctr"/>
            <a:r>
              <a:rPr lang="tr-TR" b="1" dirty="0">
                <a:solidFill>
                  <a:srgbClr val="800080"/>
                </a:solidFill>
                <a:latin typeface="Tahoma" panose="020B0604030504040204" pitchFamily="34" charset="0"/>
              </a:rPr>
              <a:t>Cu(NH</a:t>
            </a:r>
            <a:r>
              <a:rPr lang="tr-TR" b="1" baseline="-25000" dirty="0">
                <a:solidFill>
                  <a:srgbClr val="800080"/>
                </a:solidFill>
                <a:latin typeface="Tahoma" panose="020B0604030504040204" pitchFamily="34" charset="0"/>
              </a:rPr>
              <a:t>3</a:t>
            </a:r>
            <a:r>
              <a:rPr lang="tr-TR" b="1" dirty="0">
                <a:solidFill>
                  <a:srgbClr val="800080"/>
                </a:solidFill>
                <a:latin typeface="Tahoma" panose="020B0604030504040204" pitchFamily="34" charset="0"/>
              </a:rPr>
              <a:t>)</a:t>
            </a:r>
            <a:r>
              <a:rPr lang="tr-TR" b="1" baseline="-25000" dirty="0">
                <a:solidFill>
                  <a:srgbClr val="800080"/>
                </a:solidFill>
                <a:latin typeface="Tahoma" panose="020B0604030504040204" pitchFamily="34" charset="0"/>
              </a:rPr>
              <a:t>4</a:t>
            </a:r>
            <a:r>
              <a:rPr lang="tr-TR" b="1" baseline="30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 CuCl</a:t>
            </a:r>
            <a:r>
              <a:rPr lang="tr-TR" b="1" baseline="-25000" dirty="0">
                <a:solidFill>
                  <a:srgbClr val="800080"/>
                </a:solidFill>
                <a:latin typeface="Tahoma" panose="020B0604030504040204" pitchFamily="34" charset="0"/>
              </a:rPr>
              <a:t>4</a:t>
            </a:r>
            <a:r>
              <a:rPr lang="tr-TR" b="1" baseline="30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 Cu(NH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COO)</a:t>
            </a:r>
            <a:r>
              <a:rPr lang="tr-TR" b="1" baseline="-25000" dirty="0">
                <a:solidFill>
                  <a:srgbClr val="800080"/>
                </a:solidFill>
                <a:latin typeface="Tahoma" panose="020B0604030504040204" pitchFamily="34" charset="0"/>
              </a:rPr>
              <a:t>2</a:t>
            </a:r>
            <a:endParaRPr lang="tr-TR" b="1" dirty="0">
              <a:solidFill>
                <a:srgbClr val="800080"/>
              </a:solidFill>
              <a:latin typeface="Tahoma" panose="020B0604030504040204" pitchFamily="34" charset="0"/>
            </a:endParaRPr>
          </a:p>
        </p:txBody>
      </p:sp>
    </p:spTree>
    <p:extLst>
      <p:ext uri="{BB962C8B-B14F-4D97-AF65-F5344CB8AC3E}">
        <p14:creationId xmlns:p14="http://schemas.microsoft.com/office/powerpoint/2010/main" val="31952474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121" y="974633"/>
            <a:ext cx="5570747" cy="923330"/>
          </a:xfrm>
          <a:prstGeom prst="rect">
            <a:avLst/>
          </a:prstGeom>
        </p:spPr>
        <p:txBody>
          <a:bodyPr wrap="square">
            <a:spAutoFit/>
          </a:bodyPr>
          <a:lstStyle/>
          <a:p>
            <a:r>
              <a:rPr lang="tr-TR" b="1" dirty="0">
                <a:solidFill>
                  <a:srgbClr val="FF00FF"/>
                </a:solidFill>
                <a:latin typeface="Tahoma" panose="020B0604030504040204" pitchFamily="34" charset="0"/>
              </a:rPr>
              <a:t>Şelat, bir katyonun tek bir ligandda bulunan iki veya daha fazla </a:t>
            </a:r>
            <a:r>
              <a:rPr lang="tr-TR" b="1" dirty="0">
                <a:solidFill>
                  <a:srgbClr val="000000"/>
                </a:solidFill>
                <a:latin typeface="Tahoma" panose="020B0604030504040204" pitchFamily="34" charset="0"/>
              </a:rPr>
              <a:t>elektron çifti sunan gruba bağlanmasıyla oluşan bir halkalı </a:t>
            </a:r>
            <a:r>
              <a:rPr lang="tr-TR" b="1" dirty="0" smtClean="0">
                <a:solidFill>
                  <a:srgbClr val="000000"/>
                </a:solidFill>
                <a:latin typeface="Tahoma" panose="020B0604030504040204" pitchFamily="34" charset="0"/>
              </a:rPr>
              <a:t>komplekstir.</a:t>
            </a:r>
            <a:endParaRPr lang="en-US" dirty="0"/>
          </a:p>
        </p:txBody>
      </p:sp>
      <p:pic>
        <p:nvPicPr>
          <p:cNvPr id="3074" name="Picture 2" descr="~AUT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443" y="2144114"/>
            <a:ext cx="5432425"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210574" y="3969827"/>
            <a:ext cx="4974566" cy="646331"/>
          </a:xfrm>
          <a:prstGeom prst="rect">
            <a:avLst/>
          </a:prstGeom>
        </p:spPr>
        <p:txBody>
          <a:bodyPr wrap="square">
            <a:spAutoFit/>
          </a:bodyPr>
          <a:lstStyle/>
          <a:p>
            <a:pPr algn="ctr"/>
            <a:r>
              <a:rPr lang="tr-TR" b="1" dirty="0">
                <a:solidFill>
                  <a:srgbClr val="00FF00"/>
                </a:solidFill>
                <a:latin typeface="Tahoma" panose="020B0604030504040204" pitchFamily="34" charset="0"/>
              </a:rPr>
              <a:t>Tek dişli, iki dişli, üç dişli, dört dişli,</a:t>
            </a:r>
          </a:p>
          <a:p>
            <a:pPr algn="ctr"/>
            <a:r>
              <a:rPr lang="tr-TR" b="1" dirty="0">
                <a:solidFill>
                  <a:srgbClr val="00FF00"/>
                </a:solidFill>
                <a:latin typeface="Tahoma" panose="020B0604030504040204" pitchFamily="34" charset="0"/>
              </a:rPr>
              <a:t>beş dişli, altı dişli</a:t>
            </a:r>
          </a:p>
        </p:txBody>
      </p:sp>
      <p:sp>
        <p:nvSpPr>
          <p:cNvPr id="4" name="Rectangle 3"/>
          <p:cNvSpPr/>
          <p:nvPr/>
        </p:nvSpPr>
        <p:spPr>
          <a:xfrm>
            <a:off x="4868173" y="4718497"/>
            <a:ext cx="6096000" cy="923330"/>
          </a:xfrm>
          <a:prstGeom prst="rect">
            <a:avLst/>
          </a:prstGeom>
        </p:spPr>
        <p:txBody>
          <a:bodyPr>
            <a:spAutoFit/>
          </a:bodyPr>
          <a:lstStyle/>
          <a:p>
            <a:pPr algn="just"/>
            <a:r>
              <a:rPr lang="tr-TR" b="1" dirty="0">
                <a:solidFill>
                  <a:srgbClr val="FF0000"/>
                </a:solidFill>
                <a:latin typeface="Tahoma" panose="020B0604030504040204" pitchFamily="34" charset="0"/>
              </a:rPr>
              <a:t>Titrant </a:t>
            </a:r>
            <a:r>
              <a:rPr lang="tr-TR" b="1" dirty="0">
                <a:solidFill>
                  <a:srgbClr val="000000"/>
                </a:solidFill>
                <a:latin typeface="Tahoma" panose="020B0604030504040204" pitchFamily="34" charset="0"/>
              </a:rPr>
              <a:t>olarak dört ve altı elektron çifti sunan grup içeren çok dişli ligandların, benzer tek dişli ligandlara göre iki üstünlüğü vardır:</a:t>
            </a:r>
          </a:p>
        </p:txBody>
      </p:sp>
    </p:spTree>
    <p:extLst>
      <p:ext uri="{BB962C8B-B14F-4D97-AF65-F5344CB8AC3E}">
        <p14:creationId xmlns:p14="http://schemas.microsoft.com/office/powerpoint/2010/main" val="11065253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646331"/>
          </a:xfrm>
          <a:prstGeom prst="rect">
            <a:avLst/>
          </a:prstGeom>
        </p:spPr>
        <p:txBody>
          <a:bodyPr>
            <a:spAutoFit/>
          </a:bodyPr>
          <a:lstStyle/>
          <a:p>
            <a:pPr algn="just">
              <a:buFont typeface="Symbol" panose="05050102010706020507" pitchFamily="18" charset="2"/>
              <a:buChar char="·"/>
            </a:pPr>
            <a:r>
              <a:rPr lang="tr-TR" b="1" dirty="0">
                <a:solidFill>
                  <a:srgbClr val="000000"/>
                </a:solidFill>
                <a:latin typeface="Tahoma" panose="020B0604030504040204" pitchFamily="34" charset="0"/>
              </a:rPr>
              <a:t>Katyonlarla reaksiyonları daha tamdır ve böylece daha keskin dönüm noktaları </a:t>
            </a:r>
            <a:r>
              <a:rPr lang="tr-TR" b="1" dirty="0" smtClean="0">
                <a:solidFill>
                  <a:srgbClr val="000000"/>
                </a:solidFill>
                <a:latin typeface="Tahoma" panose="020B0604030504040204" pitchFamily="34" charset="0"/>
              </a:rPr>
              <a:t>oluştururlar</a:t>
            </a:r>
            <a:r>
              <a:rPr lang="en-GB" b="1" dirty="0" smtClean="0">
                <a:solidFill>
                  <a:srgbClr val="000000"/>
                </a:solidFill>
                <a:latin typeface="Tahoma" panose="020B0604030504040204" pitchFamily="34" charset="0"/>
              </a:rPr>
              <a:t>.</a:t>
            </a:r>
            <a:endParaRPr lang="tr-TR" b="1" dirty="0">
              <a:solidFill>
                <a:srgbClr val="000000"/>
              </a:solidFill>
              <a:latin typeface="Tahoma" panose="020B0604030504040204" pitchFamily="34" charset="0"/>
            </a:endParaRPr>
          </a:p>
        </p:txBody>
      </p:sp>
      <p:sp>
        <p:nvSpPr>
          <p:cNvPr id="3" name="Rectangle 2"/>
          <p:cNvSpPr/>
          <p:nvPr/>
        </p:nvSpPr>
        <p:spPr>
          <a:xfrm>
            <a:off x="3048000" y="4106499"/>
            <a:ext cx="6096000" cy="646331"/>
          </a:xfrm>
          <a:prstGeom prst="rect">
            <a:avLst/>
          </a:prstGeom>
        </p:spPr>
        <p:txBody>
          <a:bodyPr>
            <a:spAutoFit/>
          </a:bodyPr>
          <a:lstStyle/>
          <a:p>
            <a:pPr algn="just">
              <a:buFont typeface="Symbol" panose="05050102010706020507" pitchFamily="18" charset="2"/>
              <a:buChar char="·"/>
            </a:pPr>
            <a:r>
              <a:rPr lang="tr-TR" b="1" dirty="0">
                <a:solidFill>
                  <a:srgbClr val="000000"/>
                </a:solidFill>
                <a:latin typeface="Tahoma" panose="020B0604030504040204" pitchFamily="34" charset="0"/>
              </a:rPr>
              <a:t>Metal iyonları ile tek basamakta reaksiyona girerler</a:t>
            </a:r>
          </a:p>
        </p:txBody>
      </p:sp>
    </p:spTree>
    <p:extLst>
      <p:ext uri="{BB962C8B-B14F-4D97-AF65-F5344CB8AC3E}">
        <p14:creationId xmlns:p14="http://schemas.microsoft.com/office/powerpoint/2010/main" val="30906874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flipH="1">
                <a:off x="2616390" y="1476755"/>
                <a:ext cx="7830198" cy="4132798"/>
              </a:xfrm>
              <a:prstGeom prst="rect">
                <a:avLst/>
              </a:prstGeom>
              <a:noFill/>
            </p:spPr>
            <p:txBody>
              <a:bodyPr wrap="square" rtlCol="0">
                <a:spAutoFit/>
              </a:bodyPr>
              <a:lstStyle/>
              <a:p>
                <a:r>
                  <a:rPr lang="en-GB" dirty="0" smtClean="0">
                    <a:solidFill>
                      <a:srgbClr val="FF0000"/>
                    </a:solidFill>
                    <a:latin typeface="Thamo"/>
                  </a:rPr>
                  <a:t>Durum </a:t>
                </a:r>
                <a:r>
                  <a:rPr lang="en-GB" dirty="0" err="1" smtClean="0">
                    <a:solidFill>
                      <a:srgbClr val="FF0000"/>
                    </a:solidFill>
                    <a:latin typeface="Thamo"/>
                  </a:rPr>
                  <a:t>oluşum</a:t>
                </a:r>
                <a:r>
                  <a:rPr lang="en-GB" dirty="0" smtClean="0">
                    <a:solidFill>
                      <a:srgbClr val="FF0000"/>
                    </a:solidFill>
                    <a:latin typeface="Thamo"/>
                  </a:rPr>
                  <a:t> </a:t>
                </a:r>
                <a:r>
                  <a:rPr lang="en-GB" dirty="0" err="1" smtClean="0">
                    <a:solidFill>
                      <a:srgbClr val="FF0000"/>
                    </a:solidFill>
                    <a:latin typeface="Thamo"/>
                  </a:rPr>
                  <a:t>sabitleri</a:t>
                </a:r>
                <a:endParaRPr lang="en-GB" dirty="0" smtClean="0">
                  <a:solidFill>
                    <a:srgbClr val="FF0000"/>
                  </a:solidFill>
                  <a:latin typeface="Thamo"/>
                </a:endParaRPr>
              </a:p>
              <a:p>
                <a:endParaRPr lang="en-GB" dirty="0" smtClean="0">
                  <a:latin typeface="Thamo"/>
                </a:endParaRPr>
              </a:p>
              <a:p>
                <a:pPr algn="just">
                  <a:lnSpc>
                    <a:spcPct val="150000"/>
                  </a:lnSpc>
                </a:pPr>
                <a:r>
                  <a:rPr lang="en-GB" dirty="0" err="1" smtClean="0">
                    <a:latin typeface="Thamo"/>
                  </a:rPr>
                  <a:t>Serbest</a:t>
                </a:r>
                <a:r>
                  <a:rPr lang="en-GB" dirty="0" smtClean="0">
                    <a:latin typeface="Thamo"/>
                  </a:rPr>
                  <a:t> ligand </a:t>
                </a:r>
                <a:r>
                  <a:rPr lang="en-GB" dirty="0" err="1" smtClean="0">
                    <a:latin typeface="Thamo"/>
                  </a:rPr>
                  <a:t>derişimlerine</a:t>
                </a:r>
                <a:r>
                  <a:rPr lang="en-GB" dirty="0" smtClean="0">
                    <a:latin typeface="Thamo"/>
                  </a:rPr>
                  <a:t> </a:t>
                </a:r>
                <a:r>
                  <a:rPr lang="en-GB" dirty="0" err="1" smtClean="0">
                    <a:latin typeface="Thamo"/>
                  </a:rPr>
                  <a:t>pH’nın</a:t>
                </a:r>
                <a:r>
                  <a:rPr lang="en-GB" dirty="0" smtClean="0">
                    <a:latin typeface="Thamo"/>
                  </a:rPr>
                  <a:t> </a:t>
                </a:r>
                <a:r>
                  <a:rPr lang="en-GB" dirty="0" err="1" smtClean="0">
                    <a:latin typeface="Thamo"/>
                  </a:rPr>
                  <a:t>etkisini</a:t>
                </a:r>
                <a:r>
                  <a:rPr lang="en-GB" dirty="0" smtClean="0">
                    <a:latin typeface="Thamo"/>
                  </a:rPr>
                  <a:t> </a:t>
                </a:r>
                <a:r>
                  <a:rPr lang="en-GB" dirty="0" err="1" smtClean="0">
                    <a:latin typeface="Thamo"/>
                  </a:rPr>
                  <a:t>ifade</a:t>
                </a:r>
                <a:r>
                  <a:rPr lang="en-GB" dirty="0" smtClean="0">
                    <a:latin typeface="Thamo"/>
                  </a:rPr>
                  <a:t> </a:t>
                </a:r>
                <a:r>
                  <a:rPr lang="en-GB" dirty="0" err="1" smtClean="0">
                    <a:latin typeface="Thamo"/>
                  </a:rPr>
                  <a:t>etmede</a:t>
                </a:r>
                <a:r>
                  <a:rPr lang="en-GB" dirty="0" smtClean="0">
                    <a:latin typeface="Thamo"/>
                  </a:rPr>
                  <a:t> </a:t>
                </a:r>
                <a:r>
                  <a:rPr lang="en-GB" dirty="0" err="1" smtClean="0">
                    <a:latin typeface="Thamo"/>
                  </a:rPr>
                  <a:t>kullanılır</a:t>
                </a:r>
                <a:r>
                  <a:rPr lang="en-GB" dirty="0" smtClean="0">
                    <a:latin typeface="Thamo"/>
                  </a:rPr>
                  <a:t>. Bu </a:t>
                </a:r>
                <a:r>
                  <a:rPr lang="en-GB" dirty="0" err="1" smtClean="0">
                    <a:latin typeface="Thamo"/>
                  </a:rPr>
                  <a:t>sabitler</a:t>
                </a:r>
                <a:r>
                  <a:rPr lang="en-GB" dirty="0" smtClean="0">
                    <a:latin typeface="Thamo"/>
                  </a:rPr>
                  <a:t> </a:t>
                </a:r>
                <a:r>
                  <a:rPr lang="en-GB" dirty="0" err="1" smtClean="0">
                    <a:latin typeface="Thamo"/>
                  </a:rPr>
                  <a:t>sadece</a:t>
                </a:r>
                <a:r>
                  <a:rPr lang="en-GB" dirty="0" smtClean="0">
                    <a:latin typeface="Thamo"/>
                  </a:rPr>
                  <a:t> </a:t>
                </a:r>
                <a:r>
                  <a:rPr lang="en-GB" dirty="0" err="1" smtClean="0">
                    <a:latin typeface="Thamo"/>
                  </a:rPr>
                  <a:t>pH’ya</a:t>
                </a:r>
                <a:r>
                  <a:rPr lang="en-GB" dirty="0" smtClean="0">
                    <a:latin typeface="Thamo"/>
                  </a:rPr>
                  <a:t> </a:t>
                </a:r>
                <a:r>
                  <a:rPr lang="en-GB" dirty="0" err="1" smtClean="0">
                    <a:latin typeface="Thamo"/>
                  </a:rPr>
                  <a:t>bağımlı</a:t>
                </a:r>
                <a:r>
                  <a:rPr lang="en-GB" dirty="0" smtClean="0">
                    <a:latin typeface="Thamo"/>
                  </a:rPr>
                  <a:t> </a:t>
                </a:r>
                <a:r>
                  <a:rPr lang="en-GB" dirty="0" err="1" smtClean="0">
                    <a:latin typeface="Thamo"/>
                  </a:rPr>
                  <a:t>denge</a:t>
                </a:r>
                <a:r>
                  <a:rPr lang="en-GB" dirty="0" smtClean="0">
                    <a:latin typeface="Thamo"/>
                  </a:rPr>
                  <a:t> </a:t>
                </a:r>
                <a:r>
                  <a:rPr lang="en-GB" dirty="0" err="1" smtClean="0">
                    <a:latin typeface="Thamo"/>
                  </a:rPr>
                  <a:t>sabitleridir</a:t>
                </a:r>
                <a:r>
                  <a:rPr lang="en-GB" dirty="0" smtClean="0">
                    <a:latin typeface="Thamo"/>
                  </a:rPr>
                  <a:t>. Örnek:Fe3+ </a:t>
                </a:r>
                <a:r>
                  <a:rPr lang="en-GB" dirty="0" err="1" smtClean="0">
                    <a:latin typeface="Thamo"/>
                  </a:rPr>
                  <a:t>iyonunun</a:t>
                </a:r>
                <a:r>
                  <a:rPr lang="en-GB" dirty="0" smtClean="0">
                    <a:latin typeface="Thamo"/>
                  </a:rPr>
                  <a:t> </a:t>
                </a:r>
                <a:r>
                  <a:rPr lang="en-GB" dirty="0" err="1" smtClean="0">
                    <a:latin typeface="Thamo"/>
                  </a:rPr>
                  <a:t>oksalat</a:t>
                </a:r>
                <a:r>
                  <a:rPr lang="en-GB" dirty="0" smtClean="0">
                    <a:latin typeface="Thamo"/>
                  </a:rPr>
                  <a:t> ( Ox2-) </a:t>
                </a:r>
                <a:r>
                  <a:rPr lang="en-GB" dirty="0" err="1" smtClean="0">
                    <a:latin typeface="Thamo"/>
                  </a:rPr>
                  <a:t>ile</a:t>
                </a:r>
                <a:r>
                  <a:rPr lang="en-GB" dirty="0" smtClean="0">
                    <a:latin typeface="Thamo"/>
                  </a:rPr>
                  <a:t> </a:t>
                </a:r>
                <a:r>
                  <a:rPr lang="en-GB" dirty="0" err="1" smtClean="0">
                    <a:latin typeface="Thamo"/>
                  </a:rPr>
                  <a:t>reaksiyonu</a:t>
                </a:r>
                <a:r>
                  <a:rPr lang="en-GB" dirty="0" smtClean="0">
                    <a:latin typeface="Thamo"/>
                  </a:rPr>
                  <a:t> </a:t>
                </a:r>
                <a:r>
                  <a:rPr lang="en-GB" dirty="0" err="1" smtClean="0">
                    <a:latin typeface="Thamo"/>
                  </a:rPr>
                  <a:t>için</a:t>
                </a:r>
                <a:r>
                  <a:rPr lang="en-GB" dirty="0" smtClean="0">
                    <a:latin typeface="Thamo"/>
                  </a:rPr>
                  <a:t> </a:t>
                </a:r>
                <a:r>
                  <a:rPr lang="en-GB" dirty="0" err="1" smtClean="0">
                    <a:latin typeface="Thamo"/>
                  </a:rPr>
                  <a:t>birinci</a:t>
                </a:r>
                <a:r>
                  <a:rPr lang="en-GB" dirty="0" smtClean="0">
                    <a:latin typeface="Thamo"/>
                  </a:rPr>
                  <a:t> </a:t>
                </a:r>
                <a:r>
                  <a:rPr lang="en-GB" dirty="0" err="1" smtClean="0">
                    <a:latin typeface="Thamo"/>
                  </a:rPr>
                  <a:t>kompleks</a:t>
                </a:r>
                <a:r>
                  <a:rPr lang="en-GB" dirty="0" smtClean="0">
                    <a:latin typeface="Thamo"/>
                  </a:rPr>
                  <a:t> </a:t>
                </a:r>
                <a:r>
                  <a:rPr lang="en-GB" dirty="0" err="1" smtClean="0">
                    <a:latin typeface="Thamo"/>
                  </a:rPr>
                  <a:t>oluşum</a:t>
                </a:r>
                <a:r>
                  <a:rPr lang="en-GB" dirty="0" smtClean="0">
                    <a:latin typeface="Thamo"/>
                  </a:rPr>
                  <a:t> </a:t>
                </a:r>
                <a:r>
                  <a:rPr lang="en-GB" dirty="0" err="1" smtClean="0">
                    <a:latin typeface="Thamo"/>
                  </a:rPr>
                  <a:t>sabiti</a:t>
                </a:r>
                <a:r>
                  <a:rPr lang="en-GB" dirty="0" smtClean="0">
                    <a:latin typeface="Thamo"/>
                  </a:rPr>
                  <a:t> K1 </a:t>
                </a:r>
                <a:r>
                  <a:rPr lang="en-GB" dirty="0" err="1" smtClean="0">
                    <a:latin typeface="Thamo"/>
                  </a:rPr>
                  <a:t>ise</a:t>
                </a:r>
                <a:r>
                  <a:rPr lang="en-GB" dirty="0" smtClean="0">
                    <a:latin typeface="Thamo"/>
                  </a:rPr>
                  <a:t> </a:t>
                </a:r>
              </a:p>
              <a:p>
                <a:endParaRPr lang="en-GB" dirty="0" smtClean="0"/>
              </a:p>
              <a:p>
                <a:r>
                  <a:rPr lang="en-GB" dirty="0" smtClean="0"/>
                  <a:t>Fe3+ + Ox2-                Fe(Ox)+      </a:t>
                </a:r>
              </a:p>
              <a:p>
                <a:endParaRPr lang="en-GB" i="1" dirty="0">
                  <a:latin typeface="Cambria Math" panose="02040503050406030204" pitchFamily="18" charset="0"/>
                </a:endParaRPr>
              </a:p>
              <a:p>
                <a:r>
                  <a:rPr lang="en-GB" dirty="0" smtClean="0"/>
                  <a:t>K1= </a:t>
                </a:r>
                <a14:m>
                  <m:oMath xmlns=""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𝐹𝑒</m:t>
                        </m:r>
                        <m:d>
                          <m:dPr>
                            <m:ctrlPr>
                              <a:rPr lang="en-GB" b="0" i="1" smtClean="0">
                                <a:latin typeface="Cambria Math" panose="02040503050406030204" pitchFamily="18" charset="0"/>
                              </a:rPr>
                            </m:ctrlPr>
                          </m:dPr>
                          <m:e>
                            <m:r>
                              <a:rPr lang="en-GB" b="0" i="1" smtClean="0">
                                <a:latin typeface="Cambria Math" panose="02040503050406030204" pitchFamily="18" charset="0"/>
                              </a:rPr>
                              <m:t>𝑂𝑥</m:t>
                            </m:r>
                          </m:e>
                        </m:d>
                        <m:r>
                          <a:rPr lang="en-GB" b="0" i="1" smtClean="0">
                            <a:latin typeface="Cambria Math" panose="02040503050406030204" pitchFamily="18" charset="0"/>
                          </a:rPr>
                          <m:t>+]</m:t>
                        </m:r>
                      </m:num>
                      <m:den>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𝐹𝑒</m:t>
                            </m:r>
                            <m:r>
                              <a:rPr lang="en-GB" b="0" i="1" smtClean="0">
                                <a:latin typeface="Cambria Math" panose="02040503050406030204" pitchFamily="18" charset="0"/>
                              </a:rPr>
                              <m:t>3+</m:t>
                            </m:r>
                          </m:e>
                        </m:d>
                        <m:r>
                          <a:rPr lang="en-GB" b="0" i="1" smtClean="0">
                            <a:latin typeface="Cambria Math" panose="02040503050406030204" pitchFamily="18" charset="0"/>
                          </a:rPr>
                          <m:t>[</m:t>
                        </m:r>
                        <m:r>
                          <a:rPr lang="en-GB" b="0" i="1" smtClean="0">
                            <a:latin typeface="Cambria Math" panose="02040503050406030204" pitchFamily="18" charset="0"/>
                          </a:rPr>
                          <m:t>𝑂𝑥</m:t>
                        </m:r>
                        <m:r>
                          <a:rPr lang="en-GB" b="0" i="1" smtClean="0">
                            <a:latin typeface="Cambria Math" panose="02040503050406030204" pitchFamily="18" charset="0"/>
                          </a:rPr>
                          <m:t>2−]</m:t>
                        </m:r>
                      </m:den>
                    </m:f>
                  </m:oMath>
                </a14:m>
                <a:endParaRPr lang="en-GB" dirty="0" smtClean="0"/>
              </a:p>
              <a:p>
                <a:endParaRPr lang="en-GB" dirty="0"/>
              </a:p>
              <a:p>
                <a:r>
                  <a:rPr lang="en-US" dirty="0" smtClean="0"/>
                  <a:t> </a:t>
                </a:r>
                <a:r>
                  <a:rPr lang="el-GR" dirty="0" smtClean="0"/>
                  <a:t>α</a:t>
                </a:r>
                <a:r>
                  <a:rPr lang="en-GB" dirty="0" smtClean="0"/>
                  <a:t>2= </a:t>
                </a:r>
                <a14:m>
                  <m:oMath xmlns=""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𝑂𝑥</m:t>
                        </m:r>
                        <m:r>
                          <a:rPr lang="en-GB" b="0" i="1" smtClean="0">
                            <a:latin typeface="Cambria Math" panose="02040503050406030204" pitchFamily="18" charset="0"/>
                          </a:rPr>
                          <m:t>2−]</m:t>
                        </m:r>
                      </m:num>
                      <m:den>
                        <m:r>
                          <a:rPr lang="en-GB" b="0" i="1" smtClean="0">
                            <a:latin typeface="Cambria Math" panose="02040503050406030204" pitchFamily="18" charset="0"/>
                          </a:rPr>
                          <m:t>𝐶𝑇</m:t>
                        </m:r>
                      </m:den>
                    </m:f>
                  </m:oMath>
                </a14:m>
                <a:endParaRPr lang="en-GB" dirty="0" smtClean="0"/>
              </a:p>
              <a:p>
                <a:r>
                  <a:rPr lang="en-GB" dirty="0" smtClean="0"/>
                  <a:t>                                                                Durum </a:t>
                </a:r>
                <a:r>
                  <a:rPr lang="en-GB" dirty="0" err="1" smtClean="0"/>
                  <a:t>oluşum</a:t>
                </a:r>
                <a:r>
                  <a:rPr lang="en-GB" dirty="0" smtClean="0"/>
                  <a:t> </a:t>
                </a:r>
                <a:r>
                  <a:rPr lang="en-GB" dirty="0" err="1" smtClean="0"/>
                  <a:t>sabiti</a:t>
                </a:r>
                <a:r>
                  <a:rPr lang="en-GB" dirty="0" smtClean="0"/>
                  <a:t> </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flipH="1">
                <a:off x="2616390" y="1476755"/>
                <a:ext cx="7830198" cy="4132798"/>
              </a:xfrm>
              <a:prstGeom prst="rect">
                <a:avLst/>
              </a:prstGeom>
              <a:blipFill>
                <a:blip r:embed="rId2"/>
                <a:stretch>
                  <a:fillRect l="-623" t="-737" r="-623" b="-1475"/>
                </a:stretch>
              </a:blipFill>
            </p:spPr>
            <p:txBody>
              <a:bodyPr/>
              <a:lstStyle/>
              <a:p>
                <a:r>
                  <a:rPr lang="en-US">
                    <a:noFill/>
                  </a:rPr>
                  <a:t> </a:t>
                </a:r>
              </a:p>
            </p:txBody>
          </p:sp>
        </mc:Fallback>
      </mc:AlternateContent>
      <p:sp>
        <p:nvSpPr>
          <p:cNvPr id="3" name="Right Arrow 2"/>
          <p:cNvSpPr/>
          <p:nvPr/>
        </p:nvSpPr>
        <p:spPr>
          <a:xfrm flipV="1">
            <a:off x="4019181" y="3741070"/>
            <a:ext cx="569344" cy="60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6074421" y="3765573"/>
                <a:ext cx="4140679" cy="577850"/>
              </a:xfrm>
              <a:prstGeom prst="rect">
                <a:avLst/>
              </a:prstGeom>
              <a:noFill/>
            </p:spPr>
            <p:txBody>
              <a:bodyPr wrap="square" lIns="0" tIns="0" rIns="0" bIns="0" rtlCol="0">
                <a:spAutoFit/>
              </a:bodyPr>
              <a:lstStyle/>
              <a:p>
                <a14:m>
                  <m:oMathPara xmlns=""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𝐾</m:t>
                      </m:r>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m:t>
                          </m:r>
                        </m:sup>
                      </m:sSup>
                      <m:r>
                        <a:rPr lang="en-GB" b="0" i="1" smtClean="0">
                          <a:latin typeface="Cambria Math" panose="02040503050406030204" pitchFamily="18" charset="0"/>
                        </a:rPr>
                        <m:t>= </m:t>
                      </m:r>
                      <m:r>
                        <m:rPr>
                          <m:sty m:val="p"/>
                        </m:rPr>
                        <a:rPr lang="el-GR" b="0" i="1" smtClean="0">
                          <a:latin typeface="Cambria Math" panose="02040503050406030204" pitchFamily="18" charset="0"/>
                        </a:rPr>
                        <m:t>α</m:t>
                      </m:r>
                      <m:r>
                        <a:rPr lang="en-GB" b="0" i="1" smtClean="0">
                          <a:latin typeface="Cambria Math" panose="02040503050406030204" pitchFamily="18" charset="0"/>
                        </a:rPr>
                        <m:t>2</m:t>
                      </m:r>
                      <m:r>
                        <a:rPr lang="en-GB" b="0" i="1" smtClean="0">
                          <a:latin typeface="Cambria Math" panose="02040503050406030204" pitchFamily="18" charset="0"/>
                        </a:rPr>
                        <m:t>𝐾</m:t>
                      </m:r>
                      <m:r>
                        <a:rPr lang="en-GB" b="0" i="1" smtClean="0">
                          <a:latin typeface="Cambria Math" panose="02040503050406030204" pitchFamily="18" charset="0"/>
                        </a:rPr>
                        <m:t>1=</m:t>
                      </m:r>
                      <m:f>
                        <m:fPr>
                          <m:ctrlPr>
                            <a:rPr lang="en-US"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𝐹𝑒</m:t>
                          </m:r>
                          <m:r>
                            <a:rPr lang="en-GB" b="0" i="1" smtClean="0">
                              <a:latin typeface="Cambria Math" panose="02040503050406030204" pitchFamily="18" charset="0"/>
                            </a:rPr>
                            <m:t>(</m:t>
                          </m:r>
                          <m:r>
                            <a:rPr lang="en-GB" b="0" i="1" smtClean="0">
                              <a:latin typeface="Cambria Math" panose="02040503050406030204" pitchFamily="18" charset="0"/>
                            </a:rPr>
                            <m:t>𝑂𝑥</m:t>
                          </m:r>
                          <m:r>
                            <a:rPr lang="en-GB" b="0" i="1" smtClean="0">
                              <a:latin typeface="Cambria Math" panose="02040503050406030204" pitchFamily="18" charset="0"/>
                            </a:rPr>
                            <m:t>)+]</m:t>
                          </m:r>
                        </m:num>
                        <m:den>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𝐹𝑒</m:t>
                              </m:r>
                              <m:r>
                                <a:rPr lang="en-GB" b="0" i="1" smtClean="0">
                                  <a:latin typeface="Cambria Math" panose="02040503050406030204" pitchFamily="18" charset="0"/>
                                </a:rPr>
                                <m:t>3+</m:t>
                              </m:r>
                            </m:e>
                          </m:d>
                          <m:r>
                            <a:rPr lang="en-GB" b="0" i="1" smtClean="0">
                              <a:latin typeface="Cambria Math" panose="02040503050406030204" pitchFamily="18" charset="0"/>
                            </a:rPr>
                            <m:t>𝑐𝑇</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074421" y="3765573"/>
                <a:ext cx="4140679" cy="577850"/>
              </a:xfrm>
              <a:prstGeom prst="rect">
                <a:avLst/>
              </a:prstGeom>
              <a:blipFill rotWithShape="1">
                <a:blip r:embed="rId3"/>
                <a:stretch>
                  <a:fillRect l="-882" t="-4167"/>
                </a:stretch>
              </a:blipFill>
            </p:spPr>
            <p:txBody>
              <a:bodyPr/>
              <a:lstStyle/>
              <a:p>
                <a:r>
                  <a:rPr lang="en-US">
                    <a:noFill/>
                  </a:rPr>
                  <a:t> </a:t>
                </a:r>
              </a:p>
            </p:txBody>
          </p:sp>
        </mc:Fallback>
      </mc:AlternateContent>
      <p:cxnSp>
        <p:nvCxnSpPr>
          <p:cNvPr id="7" name="Elbow Connector 6"/>
          <p:cNvCxnSpPr/>
          <p:nvPr/>
        </p:nvCxnSpPr>
        <p:spPr>
          <a:xfrm rot="16200000" flipH="1">
            <a:off x="6224307" y="4191299"/>
            <a:ext cx="750498" cy="4054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08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86964" y="1058506"/>
            <a:ext cx="4499949" cy="369332"/>
          </a:xfrm>
          <a:prstGeom prst="rect">
            <a:avLst/>
          </a:prstGeom>
          <a:noFill/>
        </p:spPr>
        <p:txBody>
          <a:bodyPr wrap="square" rtlCol="0">
            <a:spAutoFit/>
          </a:bodyPr>
          <a:lstStyle/>
          <a:p>
            <a:r>
              <a:rPr lang="en-GB" dirty="0" err="1" smtClean="0">
                <a:solidFill>
                  <a:srgbClr val="00B0F0"/>
                </a:solidFill>
              </a:rPr>
              <a:t>Anorganik</a:t>
            </a:r>
            <a:r>
              <a:rPr lang="en-GB" dirty="0" smtClean="0">
                <a:solidFill>
                  <a:srgbClr val="00B0F0"/>
                </a:solidFill>
              </a:rPr>
              <a:t> </a:t>
            </a:r>
            <a:r>
              <a:rPr lang="en-GB" dirty="0" err="1" smtClean="0">
                <a:solidFill>
                  <a:srgbClr val="00B0F0"/>
                </a:solidFill>
              </a:rPr>
              <a:t>kompleksleştirici</a:t>
            </a:r>
            <a:r>
              <a:rPr lang="en-GB" dirty="0" smtClean="0">
                <a:solidFill>
                  <a:srgbClr val="00B0F0"/>
                </a:solidFill>
              </a:rPr>
              <a:t> </a:t>
            </a:r>
            <a:r>
              <a:rPr lang="en-GB" dirty="0" err="1" smtClean="0">
                <a:solidFill>
                  <a:srgbClr val="00B0F0"/>
                </a:solidFill>
              </a:rPr>
              <a:t>ligandlar</a:t>
            </a:r>
            <a:endParaRPr lang="en-US" dirty="0">
              <a:solidFill>
                <a:srgbClr val="00B0F0"/>
              </a:solidFill>
            </a:endParaRPr>
          </a:p>
        </p:txBody>
      </p:sp>
      <p:sp>
        <p:nvSpPr>
          <p:cNvPr id="3" name="TextBox 2"/>
          <p:cNvSpPr txBox="1"/>
          <p:nvPr/>
        </p:nvSpPr>
        <p:spPr>
          <a:xfrm>
            <a:off x="2277373" y="1984076"/>
            <a:ext cx="6487064" cy="3416320"/>
          </a:xfrm>
          <a:prstGeom prst="rect">
            <a:avLst/>
          </a:prstGeom>
          <a:noFill/>
        </p:spPr>
        <p:txBody>
          <a:bodyPr wrap="square" rtlCol="0">
            <a:spAutoFit/>
          </a:bodyPr>
          <a:lstStyle/>
          <a:p>
            <a:r>
              <a:rPr lang="en-GB" dirty="0" smtClean="0"/>
              <a:t>Cu </a:t>
            </a:r>
            <a:r>
              <a:rPr lang="en-GB" dirty="0" err="1" smtClean="0"/>
              <a:t>koordinasyon</a:t>
            </a:r>
            <a:r>
              <a:rPr lang="en-GB" dirty="0" smtClean="0"/>
              <a:t> </a:t>
            </a:r>
            <a:r>
              <a:rPr lang="en-GB" dirty="0" err="1" smtClean="0"/>
              <a:t>sayısı</a:t>
            </a:r>
            <a:r>
              <a:rPr lang="en-GB" dirty="0" smtClean="0"/>
              <a:t>: 4(4:1)</a:t>
            </a:r>
          </a:p>
          <a:p>
            <a:endParaRPr lang="en-GB" dirty="0" smtClean="0"/>
          </a:p>
          <a:p>
            <a:r>
              <a:rPr lang="en-GB" dirty="0" smtClean="0"/>
              <a:t>Tek </a:t>
            </a:r>
            <a:r>
              <a:rPr lang="en-GB" dirty="0" err="1" smtClean="0"/>
              <a:t>dişli</a:t>
            </a:r>
            <a:r>
              <a:rPr lang="en-GB" dirty="0" smtClean="0"/>
              <a:t> </a:t>
            </a:r>
            <a:r>
              <a:rPr lang="en-GB" dirty="0" err="1" smtClean="0"/>
              <a:t>koordinasyon</a:t>
            </a:r>
            <a:r>
              <a:rPr lang="en-GB" dirty="0" smtClean="0"/>
              <a:t> </a:t>
            </a:r>
            <a:r>
              <a:rPr lang="en-GB" dirty="0" err="1" smtClean="0"/>
              <a:t>sayıs</a:t>
            </a:r>
            <a:r>
              <a:rPr lang="en-GB" dirty="0" err="1"/>
              <a:t>ı</a:t>
            </a:r>
            <a:r>
              <a:rPr lang="en-GB" dirty="0" smtClean="0"/>
              <a:t>: 4 (4:1)</a:t>
            </a:r>
          </a:p>
          <a:p>
            <a:endParaRPr lang="en-GB" dirty="0" smtClean="0"/>
          </a:p>
          <a:p>
            <a:r>
              <a:rPr lang="en-GB" dirty="0" err="1" smtClean="0"/>
              <a:t>İki</a:t>
            </a:r>
            <a:r>
              <a:rPr lang="en-GB" dirty="0" smtClean="0"/>
              <a:t> </a:t>
            </a:r>
            <a:r>
              <a:rPr lang="en-GB" dirty="0" err="1" smtClean="0"/>
              <a:t>dişli</a:t>
            </a:r>
            <a:r>
              <a:rPr lang="en-GB" dirty="0" smtClean="0"/>
              <a:t> </a:t>
            </a:r>
            <a:r>
              <a:rPr lang="en-GB" dirty="0" err="1" smtClean="0"/>
              <a:t>koordinasyon</a:t>
            </a:r>
            <a:r>
              <a:rPr lang="en-GB" dirty="0" smtClean="0"/>
              <a:t>:      2(2:1)</a:t>
            </a:r>
          </a:p>
          <a:p>
            <a:endParaRPr lang="en-GB" dirty="0" smtClean="0"/>
          </a:p>
          <a:p>
            <a:endParaRPr lang="en-GB" dirty="0" smtClean="0"/>
          </a:p>
          <a:p>
            <a:endParaRPr lang="en-GB" dirty="0"/>
          </a:p>
          <a:p>
            <a:endParaRPr lang="en-GB" dirty="0" smtClean="0"/>
          </a:p>
          <a:p>
            <a:endParaRPr lang="en-GB" dirty="0"/>
          </a:p>
          <a:p>
            <a:r>
              <a:rPr lang="en-GB" dirty="0" err="1" smtClean="0"/>
              <a:t>Dört</a:t>
            </a:r>
            <a:r>
              <a:rPr lang="en-GB" dirty="0" smtClean="0"/>
              <a:t> </a:t>
            </a:r>
            <a:r>
              <a:rPr lang="en-GB" dirty="0" err="1"/>
              <a:t>dişli</a:t>
            </a:r>
            <a:r>
              <a:rPr lang="en-GB" dirty="0"/>
              <a:t> </a:t>
            </a:r>
            <a:r>
              <a:rPr lang="en-GB" dirty="0" err="1"/>
              <a:t>ve</a:t>
            </a:r>
            <a:r>
              <a:rPr lang="en-GB" dirty="0"/>
              <a:t> </a:t>
            </a:r>
            <a:r>
              <a:rPr lang="en-GB" dirty="0" err="1"/>
              <a:t>altı</a:t>
            </a:r>
            <a:r>
              <a:rPr lang="en-GB" dirty="0"/>
              <a:t> </a:t>
            </a:r>
            <a:r>
              <a:rPr lang="en-GB" dirty="0" err="1"/>
              <a:t>dişli</a:t>
            </a:r>
            <a:r>
              <a:rPr lang="en-GB" dirty="0"/>
              <a:t> </a:t>
            </a:r>
            <a:r>
              <a:rPr lang="en-GB" dirty="0" err="1"/>
              <a:t>ligandlar</a:t>
            </a:r>
            <a:r>
              <a:rPr lang="en-GB" dirty="0"/>
              <a:t> </a:t>
            </a:r>
            <a:r>
              <a:rPr lang="en-GB" dirty="0" smtClean="0"/>
              <a:t>titrant </a:t>
            </a:r>
            <a:r>
              <a:rPr lang="en-GB" dirty="0" err="1" smtClean="0"/>
              <a:t>olarak</a:t>
            </a:r>
            <a:r>
              <a:rPr lang="en-GB" dirty="0" smtClean="0"/>
              <a:t> </a:t>
            </a:r>
            <a:r>
              <a:rPr lang="en-GB" dirty="0" err="1" smtClean="0"/>
              <a:t>uygundurlar</a:t>
            </a:r>
            <a:r>
              <a:rPr lang="en-GB" dirty="0" smtClean="0"/>
              <a:t>. </a:t>
            </a:r>
            <a:r>
              <a:rPr lang="en-GB" dirty="0" err="1" smtClean="0"/>
              <a:t>Katyonlarla</a:t>
            </a:r>
            <a:r>
              <a:rPr lang="en-GB" dirty="0" smtClean="0"/>
              <a:t> 1:1 </a:t>
            </a:r>
            <a:r>
              <a:rPr lang="en-GB" dirty="0" err="1" smtClean="0"/>
              <a:t>kompleks</a:t>
            </a:r>
            <a:r>
              <a:rPr lang="en-GB" dirty="0" smtClean="0"/>
              <a:t> </a:t>
            </a:r>
            <a:r>
              <a:rPr lang="en-GB" dirty="0" err="1" smtClean="0"/>
              <a:t>oluştururlar</a:t>
            </a:r>
            <a:r>
              <a:rPr lang="en-GB" dirty="0" smtClean="0"/>
              <a:t>.</a:t>
            </a:r>
            <a:endParaRPr lang="en-US" dirty="0"/>
          </a:p>
        </p:txBody>
      </p:sp>
    </p:spTree>
    <p:extLst>
      <p:ext uri="{BB962C8B-B14F-4D97-AF65-F5344CB8AC3E}">
        <p14:creationId xmlns:p14="http://schemas.microsoft.com/office/powerpoint/2010/main" val="1264535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6875" y="1224951"/>
            <a:ext cx="5348378" cy="923330"/>
          </a:xfrm>
          <a:prstGeom prst="rect">
            <a:avLst/>
          </a:prstGeom>
          <a:noFill/>
        </p:spPr>
        <p:txBody>
          <a:bodyPr wrap="square" rtlCol="0">
            <a:spAutoFit/>
          </a:bodyPr>
          <a:lstStyle/>
          <a:p>
            <a:endParaRPr lang="en-GB" dirty="0" smtClean="0"/>
          </a:p>
          <a:p>
            <a:endParaRPr lang="en-GB" dirty="0"/>
          </a:p>
          <a:p>
            <a:endParaRPr lang="en-US" dirty="0"/>
          </a:p>
        </p:txBody>
      </p:sp>
      <p:sp>
        <p:nvSpPr>
          <p:cNvPr id="3" name="TextBox 2"/>
          <p:cNvSpPr txBox="1"/>
          <p:nvPr/>
        </p:nvSpPr>
        <p:spPr>
          <a:xfrm>
            <a:off x="2075334" y="1457864"/>
            <a:ext cx="8307237" cy="2585323"/>
          </a:xfrm>
          <a:prstGeom prst="rect">
            <a:avLst/>
          </a:prstGeom>
          <a:noFill/>
        </p:spPr>
        <p:txBody>
          <a:bodyPr wrap="square" rtlCol="0">
            <a:spAutoFit/>
          </a:bodyPr>
          <a:lstStyle/>
          <a:p>
            <a:r>
              <a:rPr lang="en-GB" dirty="0" err="1" smtClean="0">
                <a:solidFill>
                  <a:srgbClr val="FF0000"/>
                </a:solidFill>
                <a:latin typeface="Thamo"/>
              </a:rPr>
              <a:t>Organik</a:t>
            </a:r>
            <a:r>
              <a:rPr lang="en-GB" dirty="0" smtClean="0">
                <a:solidFill>
                  <a:srgbClr val="FF0000"/>
                </a:solidFill>
                <a:latin typeface="Thamo"/>
              </a:rPr>
              <a:t> </a:t>
            </a:r>
            <a:r>
              <a:rPr lang="en-GB" dirty="0" err="1" smtClean="0">
                <a:solidFill>
                  <a:srgbClr val="FF0000"/>
                </a:solidFill>
                <a:latin typeface="Thamo"/>
              </a:rPr>
              <a:t>komplekleştiriciler</a:t>
            </a:r>
            <a:endParaRPr lang="en-GB" dirty="0" smtClean="0">
              <a:solidFill>
                <a:srgbClr val="FF0000"/>
              </a:solidFill>
              <a:latin typeface="Thamo"/>
            </a:endParaRPr>
          </a:p>
          <a:p>
            <a:endParaRPr lang="en-GB" dirty="0" smtClean="0">
              <a:latin typeface="Thamo"/>
            </a:endParaRPr>
          </a:p>
          <a:p>
            <a:r>
              <a:rPr lang="en-GB" dirty="0" err="1" smtClean="0">
                <a:solidFill>
                  <a:srgbClr val="0070C0"/>
                </a:solidFill>
                <a:latin typeface="Thamo"/>
              </a:rPr>
              <a:t>Bir</a:t>
            </a:r>
            <a:r>
              <a:rPr lang="en-GB" dirty="0" smtClean="0">
                <a:solidFill>
                  <a:srgbClr val="0070C0"/>
                </a:solidFill>
                <a:latin typeface="Thamo"/>
              </a:rPr>
              <a:t> </a:t>
            </a:r>
            <a:r>
              <a:rPr lang="en-GB" dirty="0" err="1" smtClean="0">
                <a:solidFill>
                  <a:srgbClr val="0070C0"/>
                </a:solidFill>
                <a:latin typeface="Thamo"/>
              </a:rPr>
              <a:t>çok</a:t>
            </a:r>
            <a:r>
              <a:rPr lang="en-GB" dirty="0" smtClean="0">
                <a:solidFill>
                  <a:srgbClr val="0070C0"/>
                </a:solidFill>
                <a:latin typeface="Thamo"/>
              </a:rPr>
              <a:t> </a:t>
            </a:r>
            <a:r>
              <a:rPr lang="en-GB" dirty="0" err="1" smtClean="0">
                <a:solidFill>
                  <a:srgbClr val="0070C0"/>
                </a:solidFill>
                <a:latin typeface="Thamo"/>
              </a:rPr>
              <a:t>organik</a:t>
            </a:r>
            <a:r>
              <a:rPr lang="en-GB" dirty="0" smtClean="0">
                <a:solidFill>
                  <a:srgbClr val="0070C0"/>
                </a:solidFill>
                <a:latin typeface="Thamo"/>
              </a:rPr>
              <a:t> </a:t>
            </a:r>
            <a:r>
              <a:rPr lang="en-GB" dirty="0" err="1" smtClean="0">
                <a:solidFill>
                  <a:srgbClr val="0070C0"/>
                </a:solidFill>
                <a:latin typeface="Thamo"/>
              </a:rPr>
              <a:t>reaktif</a:t>
            </a:r>
            <a:r>
              <a:rPr lang="en-GB" dirty="0" smtClean="0">
                <a:solidFill>
                  <a:srgbClr val="0070C0"/>
                </a:solidFill>
                <a:latin typeface="Thamo"/>
              </a:rPr>
              <a:t>   metal </a:t>
            </a:r>
            <a:r>
              <a:rPr lang="en-GB" dirty="0" err="1" smtClean="0">
                <a:solidFill>
                  <a:srgbClr val="0070C0"/>
                </a:solidFill>
                <a:latin typeface="Thamo"/>
              </a:rPr>
              <a:t>iyonlarını</a:t>
            </a:r>
            <a:r>
              <a:rPr lang="en-GB" dirty="0" smtClean="0">
                <a:solidFill>
                  <a:srgbClr val="0070C0"/>
                </a:solidFill>
                <a:latin typeface="Thamo"/>
              </a:rPr>
              <a:t> </a:t>
            </a:r>
            <a:r>
              <a:rPr lang="en-GB" dirty="0" err="1" smtClean="0">
                <a:solidFill>
                  <a:srgbClr val="0070C0"/>
                </a:solidFill>
                <a:latin typeface="Thamo"/>
              </a:rPr>
              <a:t>su</a:t>
            </a:r>
            <a:r>
              <a:rPr lang="en-GB" dirty="0" smtClean="0">
                <a:solidFill>
                  <a:srgbClr val="0070C0"/>
                </a:solidFill>
                <a:latin typeface="Thamo"/>
              </a:rPr>
              <a:t> </a:t>
            </a:r>
            <a:r>
              <a:rPr lang="en-GB" dirty="0" err="1" smtClean="0">
                <a:solidFill>
                  <a:srgbClr val="0070C0"/>
                </a:solidFill>
                <a:latin typeface="Thamo"/>
              </a:rPr>
              <a:t>ortamından</a:t>
            </a:r>
            <a:r>
              <a:rPr lang="en-GB" dirty="0" smtClean="0">
                <a:solidFill>
                  <a:srgbClr val="0070C0"/>
                </a:solidFill>
                <a:latin typeface="Thamo"/>
              </a:rPr>
              <a:t> </a:t>
            </a:r>
            <a:r>
              <a:rPr lang="en-GB" dirty="0" err="1" smtClean="0">
                <a:solidFill>
                  <a:srgbClr val="0070C0"/>
                </a:solidFill>
                <a:latin typeface="Thamo"/>
              </a:rPr>
              <a:t>su</a:t>
            </a:r>
            <a:r>
              <a:rPr lang="en-GB" dirty="0" smtClean="0">
                <a:solidFill>
                  <a:srgbClr val="0070C0"/>
                </a:solidFill>
                <a:latin typeface="Thamo"/>
              </a:rPr>
              <a:t> </a:t>
            </a:r>
            <a:r>
              <a:rPr lang="en-GB" dirty="0" err="1" smtClean="0">
                <a:solidFill>
                  <a:srgbClr val="0070C0"/>
                </a:solidFill>
                <a:latin typeface="Thamo"/>
              </a:rPr>
              <a:t>ile</a:t>
            </a:r>
            <a:r>
              <a:rPr lang="en-GB" dirty="0" smtClean="0">
                <a:solidFill>
                  <a:srgbClr val="0070C0"/>
                </a:solidFill>
                <a:latin typeface="Thamo"/>
              </a:rPr>
              <a:t> </a:t>
            </a:r>
            <a:r>
              <a:rPr lang="en-GB" dirty="0" err="1" smtClean="0">
                <a:solidFill>
                  <a:srgbClr val="0070C0"/>
                </a:solidFill>
                <a:latin typeface="Thamo"/>
              </a:rPr>
              <a:t>karışmayan</a:t>
            </a:r>
            <a:r>
              <a:rPr lang="en-GB" dirty="0" smtClean="0">
                <a:solidFill>
                  <a:srgbClr val="0070C0"/>
                </a:solidFill>
                <a:latin typeface="Thamo"/>
              </a:rPr>
              <a:t> </a:t>
            </a:r>
            <a:r>
              <a:rPr lang="en-GB" dirty="0" err="1" smtClean="0">
                <a:solidFill>
                  <a:srgbClr val="0070C0"/>
                </a:solidFill>
                <a:latin typeface="Thamo"/>
              </a:rPr>
              <a:t>bir</a:t>
            </a:r>
            <a:r>
              <a:rPr lang="en-GB" dirty="0" smtClean="0">
                <a:solidFill>
                  <a:srgbClr val="0070C0"/>
                </a:solidFill>
                <a:latin typeface="Thamo"/>
              </a:rPr>
              <a:t> organic </a:t>
            </a:r>
            <a:r>
              <a:rPr lang="en-GB" dirty="0" err="1" smtClean="0">
                <a:solidFill>
                  <a:srgbClr val="0070C0"/>
                </a:solidFill>
                <a:latin typeface="Thamo"/>
              </a:rPr>
              <a:t>faza</a:t>
            </a:r>
            <a:r>
              <a:rPr lang="en-GB" dirty="0" smtClean="0">
                <a:solidFill>
                  <a:srgbClr val="0070C0"/>
                </a:solidFill>
                <a:latin typeface="Thamo"/>
              </a:rPr>
              <a:t> </a:t>
            </a:r>
            <a:r>
              <a:rPr lang="en-GB" dirty="0" err="1" smtClean="0">
                <a:solidFill>
                  <a:srgbClr val="0070C0"/>
                </a:solidFill>
                <a:latin typeface="Thamo"/>
              </a:rPr>
              <a:t>çekebilir</a:t>
            </a:r>
            <a:r>
              <a:rPr lang="en-GB" dirty="0" smtClean="0">
                <a:solidFill>
                  <a:srgbClr val="0070C0"/>
                </a:solidFill>
                <a:latin typeface="Thamo"/>
              </a:rPr>
              <a:t> forma </a:t>
            </a:r>
            <a:r>
              <a:rPr lang="en-GB" dirty="0" err="1" smtClean="0">
                <a:solidFill>
                  <a:srgbClr val="0070C0"/>
                </a:solidFill>
                <a:latin typeface="Thamo"/>
              </a:rPr>
              <a:t>başka</a:t>
            </a:r>
            <a:r>
              <a:rPr lang="en-GB" dirty="0" smtClean="0">
                <a:solidFill>
                  <a:srgbClr val="0070C0"/>
                </a:solidFill>
                <a:latin typeface="Thamo"/>
              </a:rPr>
              <a:t> </a:t>
            </a:r>
            <a:r>
              <a:rPr lang="en-GB" dirty="0" err="1" smtClean="0">
                <a:solidFill>
                  <a:srgbClr val="0070C0"/>
                </a:solidFill>
                <a:latin typeface="Thamo"/>
              </a:rPr>
              <a:t>bir</a:t>
            </a:r>
            <a:r>
              <a:rPr lang="en-GB" dirty="0" smtClean="0">
                <a:solidFill>
                  <a:srgbClr val="0070C0"/>
                </a:solidFill>
                <a:latin typeface="Thamo"/>
              </a:rPr>
              <a:t> </a:t>
            </a:r>
            <a:r>
              <a:rPr lang="en-GB" dirty="0" err="1" smtClean="0">
                <a:solidFill>
                  <a:srgbClr val="0070C0"/>
                </a:solidFill>
                <a:latin typeface="Thamo"/>
              </a:rPr>
              <a:t>faza</a:t>
            </a:r>
            <a:r>
              <a:rPr lang="en-GB" dirty="0" smtClean="0">
                <a:solidFill>
                  <a:srgbClr val="0070C0"/>
                </a:solidFill>
                <a:latin typeface="Thamo"/>
              </a:rPr>
              <a:t> </a:t>
            </a:r>
            <a:r>
              <a:rPr lang="en-GB" dirty="0" err="1" smtClean="0">
                <a:solidFill>
                  <a:srgbClr val="0070C0"/>
                </a:solidFill>
                <a:latin typeface="Thamo"/>
              </a:rPr>
              <a:t>çekmek</a:t>
            </a:r>
            <a:r>
              <a:rPr lang="en-GB" dirty="0" smtClean="0">
                <a:solidFill>
                  <a:srgbClr val="0070C0"/>
                </a:solidFill>
                <a:latin typeface="Thamo"/>
              </a:rPr>
              <a:t> </a:t>
            </a:r>
            <a:r>
              <a:rPr lang="en-GB" dirty="0" err="1" smtClean="0">
                <a:solidFill>
                  <a:srgbClr val="0070C0"/>
                </a:solidFill>
                <a:latin typeface="Thamo"/>
              </a:rPr>
              <a:t>için</a:t>
            </a:r>
            <a:r>
              <a:rPr lang="en-GB" dirty="0" smtClean="0">
                <a:solidFill>
                  <a:srgbClr val="0070C0"/>
                </a:solidFill>
                <a:latin typeface="Thamo"/>
              </a:rPr>
              <a:t> </a:t>
            </a:r>
            <a:r>
              <a:rPr lang="en-GB" dirty="0" err="1" smtClean="0">
                <a:solidFill>
                  <a:srgbClr val="0070C0"/>
                </a:solidFill>
                <a:latin typeface="Thamo"/>
              </a:rPr>
              <a:t>yararlanılır</a:t>
            </a:r>
            <a:r>
              <a:rPr lang="en-GB" dirty="0" smtClean="0">
                <a:solidFill>
                  <a:srgbClr val="0070C0"/>
                </a:solidFill>
                <a:latin typeface="Thamo"/>
              </a:rPr>
              <a:t>.</a:t>
            </a:r>
            <a:r>
              <a:rPr lang="en-GB" dirty="0">
                <a:solidFill>
                  <a:srgbClr val="0070C0"/>
                </a:solidFill>
                <a:latin typeface="Thamo"/>
              </a:rPr>
              <a:t> </a:t>
            </a:r>
            <a:r>
              <a:rPr lang="en-GB" dirty="0" err="1">
                <a:solidFill>
                  <a:srgbClr val="0070C0"/>
                </a:solidFill>
                <a:latin typeface="Thamo"/>
              </a:rPr>
              <a:t>dönüştürebilir.</a:t>
            </a:r>
            <a:r>
              <a:rPr lang="en-GB" dirty="0" err="1">
                <a:solidFill>
                  <a:srgbClr val="7A1CA4"/>
                </a:solidFill>
                <a:latin typeface="Thamo"/>
              </a:rPr>
              <a:t>Özütleme</a:t>
            </a:r>
            <a:r>
              <a:rPr lang="en-GB" dirty="0">
                <a:solidFill>
                  <a:srgbClr val="7A1CA4"/>
                </a:solidFill>
                <a:latin typeface="Thamo"/>
              </a:rPr>
              <a:t> </a:t>
            </a:r>
            <a:r>
              <a:rPr lang="en-GB" dirty="0" err="1">
                <a:solidFill>
                  <a:srgbClr val="7A1CA4"/>
                </a:solidFill>
                <a:latin typeface="Thamo"/>
              </a:rPr>
              <a:t>veya</a:t>
            </a:r>
            <a:r>
              <a:rPr lang="en-GB" dirty="0">
                <a:solidFill>
                  <a:srgbClr val="7A1CA4"/>
                </a:solidFill>
                <a:latin typeface="Thamo"/>
              </a:rPr>
              <a:t> </a:t>
            </a:r>
            <a:r>
              <a:rPr lang="en-GB" dirty="0" err="1">
                <a:solidFill>
                  <a:srgbClr val="7A1CA4"/>
                </a:solidFill>
                <a:latin typeface="Thamo"/>
              </a:rPr>
              <a:t>ekstraksiyon</a:t>
            </a:r>
            <a:r>
              <a:rPr lang="en-GB" dirty="0">
                <a:solidFill>
                  <a:srgbClr val="7A1CA4"/>
                </a:solidFill>
                <a:latin typeface="Thamo"/>
              </a:rPr>
              <a:t> </a:t>
            </a:r>
            <a:r>
              <a:rPr lang="en-GB" dirty="0" err="1">
                <a:solidFill>
                  <a:srgbClr val="0070C0"/>
                </a:solidFill>
                <a:latin typeface="Thamo"/>
              </a:rPr>
              <a:t>dediğimiz</a:t>
            </a:r>
            <a:r>
              <a:rPr lang="en-GB" dirty="0">
                <a:solidFill>
                  <a:srgbClr val="0070C0"/>
                </a:solidFill>
                <a:latin typeface="Thamo"/>
              </a:rPr>
              <a:t> </a:t>
            </a:r>
            <a:r>
              <a:rPr lang="en-GB" dirty="0" err="1">
                <a:solidFill>
                  <a:srgbClr val="0070C0"/>
                </a:solidFill>
                <a:latin typeface="Thamo"/>
              </a:rPr>
              <a:t>yöntemle</a:t>
            </a:r>
            <a:r>
              <a:rPr lang="en-GB" dirty="0">
                <a:solidFill>
                  <a:srgbClr val="0070C0"/>
                </a:solidFill>
                <a:latin typeface="Thamo"/>
              </a:rPr>
              <a:t> </a:t>
            </a:r>
            <a:r>
              <a:rPr lang="en-GB" dirty="0" err="1">
                <a:solidFill>
                  <a:srgbClr val="0070C0"/>
                </a:solidFill>
                <a:latin typeface="Thamo"/>
              </a:rPr>
              <a:t>metalleri</a:t>
            </a:r>
            <a:r>
              <a:rPr lang="en-GB" dirty="0">
                <a:solidFill>
                  <a:srgbClr val="0070C0"/>
                </a:solidFill>
                <a:latin typeface="Thamo"/>
              </a:rPr>
              <a:t> </a:t>
            </a:r>
            <a:r>
              <a:rPr lang="en-GB" dirty="0" err="1">
                <a:solidFill>
                  <a:srgbClr val="0070C0"/>
                </a:solidFill>
                <a:latin typeface="Thamo"/>
              </a:rPr>
              <a:t>bozucu</a:t>
            </a:r>
            <a:r>
              <a:rPr lang="en-GB" dirty="0">
                <a:solidFill>
                  <a:srgbClr val="0070C0"/>
                </a:solidFill>
                <a:latin typeface="Thamo"/>
              </a:rPr>
              <a:t> </a:t>
            </a:r>
            <a:r>
              <a:rPr lang="en-GB" dirty="0" err="1">
                <a:solidFill>
                  <a:srgbClr val="0070C0"/>
                </a:solidFill>
                <a:latin typeface="Thamo"/>
              </a:rPr>
              <a:t>türlerden</a:t>
            </a:r>
            <a:r>
              <a:rPr lang="en-GB" dirty="0">
                <a:solidFill>
                  <a:srgbClr val="0070C0"/>
                </a:solidFill>
                <a:latin typeface="Thamo"/>
              </a:rPr>
              <a:t> </a:t>
            </a:r>
            <a:r>
              <a:rPr lang="en-GB" dirty="0" err="1">
                <a:solidFill>
                  <a:srgbClr val="0070C0"/>
                </a:solidFill>
                <a:latin typeface="Thamo"/>
              </a:rPr>
              <a:t>ayırmak</a:t>
            </a:r>
            <a:r>
              <a:rPr lang="en-GB" dirty="0">
                <a:solidFill>
                  <a:srgbClr val="0070C0"/>
                </a:solidFill>
                <a:latin typeface="Thamo"/>
              </a:rPr>
              <a:t> </a:t>
            </a:r>
            <a:r>
              <a:rPr lang="en-GB" dirty="0" err="1">
                <a:solidFill>
                  <a:srgbClr val="0070C0"/>
                </a:solidFill>
                <a:latin typeface="Thamo"/>
              </a:rPr>
              <a:t>ve</a:t>
            </a:r>
            <a:r>
              <a:rPr lang="en-GB" dirty="0">
                <a:solidFill>
                  <a:srgbClr val="0070C0"/>
                </a:solidFill>
                <a:latin typeface="Thamo"/>
              </a:rPr>
              <a:t> </a:t>
            </a:r>
            <a:endParaRPr lang="en-GB" dirty="0" smtClean="0">
              <a:solidFill>
                <a:srgbClr val="0070C0"/>
              </a:solidFill>
              <a:latin typeface="Thamo"/>
            </a:endParaRPr>
          </a:p>
          <a:p>
            <a:endParaRPr lang="en-GB" dirty="0">
              <a:solidFill>
                <a:srgbClr val="0070C0"/>
              </a:solidFill>
              <a:latin typeface="Thamo"/>
            </a:endParaRPr>
          </a:p>
          <a:p>
            <a:r>
              <a:rPr lang="en-GB" dirty="0" err="1" smtClean="0">
                <a:solidFill>
                  <a:srgbClr val="0070C0"/>
                </a:solidFill>
                <a:latin typeface="Thamo"/>
              </a:rPr>
              <a:t>Örnek</a:t>
            </a:r>
            <a:r>
              <a:rPr lang="en-GB" dirty="0" smtClean="0">
                <a:solidFill>
                  <a:srgbClr val="0070C0"/>
                </a:solidFill>
                <a:latin typeface="Thamo"/>
              </a:rPr>
              <a:t>: 8-hidroksi </a:t>
            </a:r>
            <a:r>
              <a:rPr lang="en-GB" dirty="0" err="1" smtClean="0">
                <a:solidFill>
                  <a:srgbClr val="0070C0"/>
                </a:solidFill>
                <a:latin typeface="Thamo"/>
              </a:rPr>
              <a:t>kinolin</a:t>
            </a:r>
            <a:r>
              <a:rPr lang="en-GB" dirty="0" smtClean="0">
                <a:solidFill>
                  <a:srgbClr val="0070C0"/>
                </a:solidFill>
                <a:latin typeface="Thamo"/>
              </a:rPr>
              <a:t> , Zn2+, Cu2+, Ni2+, Al3+  </a:t>
            </a:r>
            <a:r>
              <a:rPr lang="en-GB" dirty="0" err="1" smtClean="0">
                <a:solidFill>
                  <a:srgbClr val="0070C0"/>
                </a:solidFill>
                <a:latin typeface="Thamo"/>
              </a:rPr>
              <a:t>gibi</a:t>
            </a:r>
            <a:r>
              <a:rPr lang="en-GB" dirty="0" smtClean="0">
                <a:solidFill>
                  <a:srgbClr val="0070C0"/>
                </a:solidFill>
                <a:latin typeface="Thamo"/>
              </a:rPr>
              <a:t> </a:t>
            </a:r>
            <a:r>
              <a:rPr lang="en-GB" dirty="0" err="1" smtClean="0">
                <a:solidFill>
                  <a:srgbClr val="0070C0"/>
                </a:solidFill>
                <a:latin typeface="Thamo"/>
              </a:rPr>
              <a:t>katyonlar</a:t>
            </a:r>
            <a:r>
              <a:rPr lang="en-GB" dirty="0" smtClean="0">
                <a:solidFill>
                  <a:srgbClr val="0070C0"/>
                </a:solidFill>
                <a:latin typeface="Thamo"/>
              </a:rPr>
              <a:t> Su-</a:t>
            </a:r>
            <a:r>
              <a:rPr lang="en-GB" dirty="0" err="1" smtClean="0">
                <a:solidFill>
                  <a:srgbClr val="0070C0"/>
                </a:solidFill>
                <a:latin typeface="Thamo"/>
              </a:rPr>
              <a:t>kloroform</a:t>
            </a:r>
            <a:r>
              <a:rPr lang="en-GB" dirty="0" smtClean="0">
                <a:solidFill>
                  <a:srgbClr val="0070C0"/>
                </a:solidFill>
                <a:latin typeface="Thamo"/>
              </a:rPr>
              <a:t> </a:t>
            </a:r>
            <a:r>
              <a:rPr lang="en-GB" dirty="0" err="1" smtClean="0">
                <a:solidFill>
                  <a:srgbClr val="0070C0"/>
                </a:solidFill>
                <a:latin typeface="Thamo"/>
              </a:rPr>
              <a:t>fazına</a:t>
            </a:r>
            <a:r>
              <a:rPr lang="en-GB" dirty="0" smtClean="0">
                <a:solidFill>
                  <a:srgbClr val="0070C0"/>
                </a:solidFill>
                <a:latin typeface="Thamo"/>
              </a:rPr>
              <a:t> </a:t>
            </a:r>
            <a:r>
              <a:rPr lang="en-GB" dirty="0" err="1" smtClean="0">
                <a:solidFill>
                  <a:srgbClr val="0070C0"/>
                </a:solidFill>
                <a:latin typeface="Thamo"/>
              </a:rPr>
              <a:t>alınabilir</a:t>
            </a:r>
            <a:endParaRPr lang="en-US" dirty="0">
              <a:solidFill>
                <a:srgbClr val="0070C0"/>
              </a:solidFill>
              <a:latin typeface="Thamo"/>
            </a:endParaRPr>
          </a:p>
        </p:txBody>
      </p:sp>
    </p:spTree>
    <p:extLst>
      <p:ext uri="{BB962C8B-B14F-4D97-AF65-F5344CB8AC3E}">
        <p14:creationId xmlns:p14="http://schemas.microsoft.com/office/powerpoint/2010/main" val="1217817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7276" y="2511089"/>
            <a:ext cx="4852610" cy="369332"/>
          </a:xfrm>
          <a:prstGeom prst="rect">
            <a:avLst/>
          </a:prstGeom>
        </p:spPr>
        <p:txBody>
          <a:bodyPr wrap="none">
            <a:spAutoFit/>
          </a:bodyPr>
          <a:lstStyle/>
          <a:p>
            <a:r>
              <a:rPr lang="tr-TR" b="1" dirty="0">
                <a:solidFill>
                  <a:srgbClr val="00FF00"/>
                </a:solidFill>
                <a:latin typeface="Tahoma" panose="020B0604030504040204" pitchFamily="34" charset="0"/>
              </a:rPr>
              <a:t>Etilendiamintetraasetik asit </a:t>
            </a:r>
            <a:r>
              <a:rPr lang="tr-TR" b="1" dirty="0">
                <a:solidFill>
                  <a:srgbClr val="000000"/>
                </a:solidFill>
                <a:latin typeface="Tahoma" panose="020B0604030504040204" pitchFamily="34" charset="0"/>
              </a:rPr>
              <a:t>(EDTA), </a:t>
            </a:r>
            <a:r>
              <a:rPr lang="tr-TR" b="1" dirty="0">
                <a:solidFill>
                  <a:srgbClr val="800080"/>
                </a:solidFill>
                <a:latin typeface="Tahoma" panose="020B0604030504040204" pitchFamily="34" charset="0"/>
              </a:rPr>
              <a:t>H</a:t>
            </a:r>
            <a:r>
              <a:rPr lang="tr-TR" b="1" baseline="-25000" dirty="0">
                <a:solidFill>
                  <a:srgbClr val="800080"/>
                </a:solidFill>
                <a:latin typeface="Tahoma" panose="020B0604030504040204" pitchFamily="34" charset="0"/>
              </a:rPr>
              <a:t>4</a:t>
            </a:r>
            <a:r>
              <a:rPr lang="tr-TR" b="1" dirty="0">
                <a:solidFill>
                  <a:srgbClr val="800080"/>
                </a:solidFill>
                <a:latin typeface="Tahoma" panose="020B0604030504040204" pitchFamily="34" charset="0"/>
              </a:rPr>
              <a:t>Y</a:t>
            </a:r>
            <a:endParaRPr lang="en-US" dirty="0"/>
          </a:p>
        </p:txBody>
      </p:sp>
      <p:pic>
        <p:nvPicPr>
          <p:cNvPr id="4098" name="Picture 2" descr="~AUT0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764" y="3429000"/>
            <a:ext cx="433705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AUT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285" y="3429000"/>
            <a:ext cx="27463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44791" y="1242204"/>
            <a:ext cx="4221493" cy="369332"/>
          </a:xfrm>
          <a:prstGeom prst="rect">
            <a:avLst/>
          </a:prstGeom>
          <a:noFill/>
        </p:spPr>
        <p:txBody>
          <a:bodyPr wrap="square" rtlCol="0">
            <a:spAutoFit/>
          </a:bodyPr>
          <a:lstStyle/>
          <a:p>
            <a:r>
              <a:rPr lang="en-GB" dirty="0" err="1" smtClean="0">
                <a:solidFill>
                  <a:srgbClr val="FF0000"/>
                </a:solidFill>
              </a:rPr>
              <a:t>Organik</a:t>
            </a:r>
            <a:r>
              <a:rPr lang="en-GB" dirty="0" smtClean="0">
                <a:solidFill>
                  <a:srgbClr val="FF0000"/>
                </a:solidFill>
              </a:rPr>
              <a:t> </a:t>
            </a:r>
            <a:r>
              <a:rPr lang="en-GB" dirty="0" err="1" smtClean="0">
                <a:solidFill>
                  <a:srgbClr val="FF0000"/>
                </a:solidFill>
              </a:rPr>
              <a:t>kompleksleştiriciler</a:t>
            </a:r>
            <a:endParaRPr lang="en-US" dirty="0">
              <a:solidFill>
                <a:srgbClr val="FF0000"/>
              </a:solidFill>
            </a:endParaRPr>
          </a:p>
        </p:txBody>
      </p:sp>
    </p:spTree>
    <p:extLst>
      <p:ext uri="{BB962C8B-B14F-4D97-AF65-F5344CB8AC3E}">
        <p14:creationId xmlns:p14="http://schemas.microsoft.com/office/powerpoint/2010/main" val="42588311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880" y="1128955"/>
            <a:ext cx="4914180" cy="1477328"/>
          </a:xfrm>
          <a:prstGeom prst="rect">
            <a:avLst/>
          </a:prstGeom>
        </p:spPr>
        <p:txBody>
          <a:bodyPr wrap="square">
            <a:spAutoFit/>
          </a:bodyPr>
          <a:lstStyle/>
          <a:p>
            <a:pPr algn="just"/>
            <a:r>
              <a:rPr lang="tr-TR" b="1" baseline="30000" dirty="0">
                <a:solidFill>
                  <a:srgbClr val="000000"/>
                </a:solidFill>
                <a:latin typeface="Tahoma" panose="020B0604030504040204" pitchFamily="34" charset="0"/>
              </a:rPr>
              <a:t>-</a:t>
            </a:r>
            <a:r>
              <a:rPr lang="tr-TR" b="1" dirty="0">
                <a:solidFill>
                  <a:srgbClr val="000000"/>
                </a:solidFill>
                <a:latin typeface="Tahoma" panose="020B0604030504040204" pitchFamily="34" charset="0"/>
              </a:rPr>
              <a:t>OOCCH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                   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COOH</a:t>
            </a:r>
          </a:p>
          <a:p>
            <a:pPr algn="just"/>
            <a:endParaRPr lang="tr-TR" b="1" dirty="0">
              <a:solidFill>
                <a:srgbClr val="000000"/>
              </a:solidFill>
              <a:latin typeface="Tahoma" panose="020B0604030504040204" pitchFamily="34" charset="0"/>
            </a:endParaRPr>
          </a:p>
          <a:p>
            <a:pPr algn="just"/>
            <a:r>
              <a:rPr lang="tr-TR" b="1" dirty="0">
                <a:solidFill>
                  <a:srgbClr val="000000"/>
                </a:solidFill>
                <a:latin typeface="Tahoma" panose="020B0604030504040204" pitchFamily="34" charset="0"/>
              </a:rPr>
              <a:t>      </a:t>
            </a:r>
            <a:r>
              <a:rPr lang="tr-TR" b="1" baseline="30000" dirty="0">
                <a:solidFill>
                  <a:srgbClr val="000000"/>
                </a:solidFill>
                <a:latin typeface="Tahoma" panose="020B0604030504040204" pitchFamily="34" charset="0"/>
              </a:rPr>
              <a:t>+</a:t>
            </a:r>
            <a:r>
              <a:rPr lang="tr-TR" b="1" dirty="0">
                <a:solidFill>
                  <a:srgbClr val="000000"/>
                </a:solidFill>
                <a:latin typeface="Tahoma" panose="020B0604030504040204" pitchFamily="34" charset="0"/>
              </a:rPr>
              <a:t>H-N-CH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-N-H</a:t>
            </a:r>
            <a:r>
              <a:rPr lang="tr-TR" b="1" baseline="30000" dirty="0">
                <a:solidFill>
                  <a:srgbClr val="000000"/>
                </a:solidFill>
                <a:latin typeface="Tahoma" panose="020B0604030504040204" pitchFamily="34" charset="0"/>
              </a:rPr>
              <a:t>+</a:t>
            </a:r>
            <a:r>
              <a:rPr lang="tr-TR" b="1" dirty="0">
                <a:solidFill>
                  <a:srgbClr val="000000"/>
                </a:solidFill>
                <a:latin typeface="Tahoma" panose="020B0604030504040204" pitchFamily="34" charset="0"/>
              </a:rPr>
              <a:t>                     </a:t>
            </a:r>
            <a:r>
              <a:rPr lang="tr-TR" b="1" dirty="0">
                <a:solidFill>
                  <a:srgbClr val="FF0000"/>
                </a:solidFill>
                <a:latin typeface="Tahoma" panose="020B0604030504040204" pitchFamily="34" charset="0"/>
              </a:rPr>
              <a:t>H</a:t>
            </a:r>
            <a:r>
              <a:rPr lang="tr-TR" b="1" baseline="-25000" dirty="0">
                <a:solidFill>
                  <a:srgbClr val="FF0000"/>
                </a:solidFill>
                <a:latin typeface="Tahoma" panose="020B0604030504040204" pitchFamily="34" charset="0"/>
              </a:rPr>
              <a:t>4</a:t>
            </a:r>
            <a:r>
              <a:rPr lang="tr-TR" b="1" dirty="0">
                <a:solidFill>
                  <a:srgbClr val="FF0000"/>
                </a:solidFill>
                <a:latin typeface="Tahoma" panose="020B0604030504040204" pitchFamily="34" charset="0"/>
              </a:rPr>
              <a:t>Y</a:t>
            </a:r>
          </a:p>
          <a:p>
            <a:pPr algn="just"/>
            <a:endParaRPr lang="tr-TR" b="1" dirty="0">
              <a:solidFill>
                <a:srgbClr val="000000"/>
              </a:solidFill>
              <a:latin typeface="Tahoma" panose="020B0604030504040204" pitchFamily="34" charset="0"/>
            </a:endParaRPr>
          </a:p>
          <a:p>
            <a:r>
              <a:rPr lang="tr-TR" b="1" dirty="0">
                <a:solidFill>
                  <a:srgbClr val="000000"/>
                </a:solidFill>
                <a:latin typeface="Tahoma" panose="020B0604030504040204" pitchFamily="34" charset="0"/>
              </a:rPr>
              <a:t>HOOCCH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                   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COO</a:t>
            </a:r>
            <a:endParaRPr lang="en-US" dirty="0"/>
          </a:p>
        </p:txBody>
      </p:sp>
      <p:sp>
        <p:nvSpPr>
          <p:cNvPr id="3" name="Rectangle 2"/>
          <p:cNvSpPr/>
          <p:nvPr/>
        </p:nvSpPr>
        <p:spPr>
          <a:xfrm>
            <a:off x="6357668" y="1275604"/>
            <a:ext cx="5236234" cy="1477328"/>
          </a:xfrm>
          <a:prstGeom prst="rect">
            <a:avLst/>
          </a:prstGeom>
        </p:spPr>
        <p:txBody>
          <a:bodyPr wrap="square">
            <a:spAutoFit/>
          </a:bodyPr>
          <a:lstStyle/>
          <a:p>
            <a:pPr algn="just"/>
            <a:r>
              <a:rPr lang="tr-TR" b="1" baseline="30000" dirty="0">
                <a:solidFill>
                  <a:srgbClr val="800080"/>
                </a:solidFill>
                <a:latin typeface="Tahoma" panose="020B0604030504040204" pitchFamily="34" charset="0"/>
              </a:rPr>
              <a:t>-</a:t>
            </a:r>
            <a:r>
              <a:rPr lang="tr-TR" b="1" dirty="0">
                <a:solidFill>
                  <a:srgbClr val="800080"/>
                </a:solidFill>
                <a:latin typeface="Tahoma" panose="020B0604030504040204" pitchFamily="34" charset="0"/>
              </a:rPr>
              <a:t>OOCCH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                    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COOH</a:t>
            </a:r>
          </a:p>
          <a:p>
            <a:pPr algn="just"/>
            <a:endParaRPr lang="tr-TR" b="1" dirty="0">
              <a:solidFill>
                <a:srgbClr val="800080"/>
              </a:solidFill>
              <a:latin typeface="Tahoma" panose="020B0604030504040204" pitchFamily="34" charset="0"/>
            </a:endParaRPr>
          </a:p>
          <a:p>
            <a:pPr algn="just"/>
            <a:r>
              <a:rPr lang="tr-TR" b="1" dirty="0">
                <a:solidFill>
                  <a:srgbClr val="800080"/>
                </a:solidFill>
                <a:latin typeface="Tahoma" panose="020B0604030504040204" pitchFamily="34" charset="0"/>
              </a:rPr>
              <a:t>      </a:t>
            </a:r>
            <a:r>
              <a:rPr lang="tr-TR" b="1" baseline="30000" dirty="0">
                <a:solidFill>
                  <a:srgbClr val="800080"/>
                </a:solidFill>
                <a:latin typeface="Tahoma" panose="020B0604030504040204" pitchFamily="34" charset="0"/>
              </a:rPr>
              <a:t>+</a:t>
            </a:r>
            <a:r>
              <a:rPr lang="tr-TR" b="1" dirty="0">
                <a:solidFill>
                  <a:srgbClr val="800080"/>
                </a:solidFill>
                <a:latin typeface="Tahoma" panose="020B0604030504040204" pitchFamily="34" charset="0"/>
              </a:rPr>
              <a:t>H-N-CH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-N-H</a:t>
            </a:r>
            <a:r>
              <a:rPr lang="tr-TR" b="1" baseline="30000" dirty="0">
                <a:solidFill>
                  <a:srgbClr val="800080"/>
                </a:solidFill>
                <a:latin typeface="Tahoma" panose="020B0604030504040204" pitchFamily="34" charset="0"/>
              </a:rPr>
              <a:t>+</a:t>
            </a:r>
            <a:r>
              <a:rPr lang="tr-TR" b="1" dirty="0">
                <a:solidFill>
                  <a:srgbClr val="FF0000"/>
                </a:solidFill>
                <a:latin typeface="Tahoma" panose="020B0604030504040204" pitchFamily="34" charset="0"/>
              </a:rPr>
              <a:t>                     H</a:t>
            </a:r>
            <a:r>
              <a:rPr lang="tr-TR" b="1" baseline="-25000" dirty="0">
                <a:solidFill>
                  <a:srgbClr val="FF0000"/>
                </a:solidFill>
                <a:latin typeface="Tahoma" panose="020B0604030504040204" pitchFamily="34" charset="0"/>
              </a:rPr>
              <a:t>3</a:t>
            </a:r>
            <a:r>
              <a:rPr lang="tr-TR" b="1" dirty="0">
                <a:solidFill>
                  <a:srgbClr val="FF0000"/>
                </a:solidFill>
                <a:latin typeface="Tahoma" panose="020B0604030504040204" pitchFamily="34" charset="0"/>
              </a:rPr>
              <a:t>Y</a:t>
            </a:r>
            <a:r>
              <a:rPr lang="tr-TR" b="1" baseline="30000" dirty="0">
                <a:solidFill>
                  <a:srgbClr val="FF0000"/>
                </a:solidFill>
                <a:latin typeface="Tahoma" panose="020B0604030504040204" pitchFamily="34" charset="0"/>
              </a:rPr>
              <a:t>-</a:t>
            </a:r>
          </a:p>
          <a:p>
            <a:pPr algn="just"/>
            <a:endParaRPr lang="tr-TR" b="1" dirty="0">
              <a:solidFill>
                <a:srgbClr val="800080"/>
              </a:solidFill>
              <a:latin typeface="Tahoma" panose="020B0604030504040204" pitchFamily="34" charset="0"/>
            </a:endParaRPr>
          </a:p>
          <a:p>
            <a:r>
              <a:rPr lang="tr-TR" b="1" baseline="30000" dirty="0">
                <a:solidFill>
                  <a:srgbClr val="800080"/>
                </a:solidFill>
                <a:latin typeface="Tahoma" panose="020B0604030504040204" pitchFamily="34" charset="0"/>
              </a:rPr>
              <a:t>-</a:t>
            </a:r>
            <a:r>
              <a:rPr lang="tr-TR" b="1" dirty="0">
                <a:solidFill>
                  <a:srgbClr val="800080"/>
                </a:solidFill>
                <a:latin typeface="Tahoma" panose="020B0604030504040204" pitchFamily="34" charset="0"/>
              </a:rPr>
              <a:t>OOCCH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                    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COO</a:t>
            </a:r>
            <a:endParaRPr lang="en-US" dirty="0"/>
          </a:p>
        </p:txBody>
      </p:sp>
      <p:sp>
        <p:nvSpPr>
          <p:cNvPr id="4" name="Rectangle 3"/>
          <p:cNvSpPr/>
          <p:nvPr/>
        </p:nvSpPr>
        <p:spPr>
          <a:xfrm>
            <a:off x="974786" y="3856008"/>
            <a:ext cx="4891176" cy="1477328"/>
          </a:xfrm>
          <a:prstGeom prst="rect">
            <a:avLst/>
          </a:prstGeom>
        </p:spPr>
        <p:txBody>
          <a:bodyPr wrap="square">
            <a:spAutoFit/>
          </a:bodyPr>
          <a:lstStyle/>
          <a:p>
            <a:pPr algn="just"/>
            <a:r>
              <a:rPr lang="tr-TR" b="1" baseline="30000" dirty="0">
                <a:solidFill>
                  <a:srgbClr val="000000"/>
                </a:solidFill>
                <a:latin typeface="Tahoma" panose="020B0604030504040204" pitchFamily="34" charset="0"/>
              </a:rPr>
              <a:t>-</a:t>
            </a:r>
            <a:r>
              <a:rPr lang="tr-TR" b="1" dirty="0">
                <a:solidFill>
                  <a:srgbClr val="000000"/>
                </a:solidFill>
                <a:latin typeface="Tahoma" panose="020B0604030504040204" pitchFamily="34" charset="0"/>
              </a:rPr>
              <a:t>OOCCH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                    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COO</a:t>
            </a:r>
            <a:r>
              <a:rPr lang="tr-TR" b="1" baseline="30000" dirty="0">
                <a:solidFill>
                  <a:srgbClr val="000000"/>
                </a:solidFill>
                <a:latin typeface="Tahoma" panose="020B0604030504040204" pitchFamily="34" charset="0"/>
              </a:rPr>
              <a:t>-</a:t>
            </a:r>
            <a:endParaRPr lang="tr-TR" b="1" dirty="0">
              <a:solidFill>
                <a:srgbClr val="000000"/>
              </a:solidFill>
              <a:latin typeface="Tahoma" panose="020B0604030504040204" pitchFamily="34" charset="0"/>
            </a:endParaRPr>
          </a:p>
          <a:p>
            <a:pPr algn="just"/>
            <a:endParaRPr lang="tr-TR" b="1" dirty="0">
              <a:solidFill>
                <a:srgbClr val="000000"/>
              </a:solidFill>
              <a:latin typeface="Tahoma" panose="020B0604030504040204" pitchFamily="34" charset="0"/>
            </a:endParaRPr>
          </a:p>
          <a:p>
            <a:pPr algn="just"/>
            <a:r>
              <a:rPr lang="tr-TR" b="1" dirty="0">
                <a:solidFill>
                  <a:srgbClr val="000000"/>
                </a:solidFill>
                <a:latin typeface="Tahoma" panose="020B0604030504040204" pitchFamily="34" charset="0"/>
              </a:rPr>
              <a:t>      </a:t>
            </a:r>
            <a:r>
              <a:rPr lang="tr-TR" b="1" baseline="30000" dirty="0">
                <a:solidFill>
                  <a:srgbClr val="000000"/>
                </a:solidFill>
                <a:latin typeface="Tahoma" panose="020B0604030504040204" pitchFamily="34" charset="0"/>
              </a:rPr>
              <a:t>+</a:t>
            </a:r>
            <a:r>
              <a:rPr lang="tr-TR" b="1" dirty="0">
                <a:solidFill>
                  <a:srgbClr val="000000"/>
                </a:solidFill>
                <a:latin typeface="Tahoma" panose="020B0604030504040204" pitchFamily="34" charset="0"/>
              </a:rPr>
              <a:t>H-N-CH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-N-H</a:t>
            </a:r>
            <a:r>
              <a:rPr lang="tr-TR" b="1" baseline="30000" dirty="0">
                <a:solidFill>
                  <a:srgbClr val="000000"/>
                </a:solidFill>
                <a:latin typeface="Tahoma" panose="020B0604030504040204" pitchFamily="34" charset="0"/>
              </a:rPr>
              <a:t>+</a:t>
            </a:r>
            <a:r>
              <a:rPr lang="tr-TR" b="1" dirty="0">
                <a:solidFill>
                  <a:srgbClr val="FF0000"/>
                </a:solidFill>
                <a:latin typeface="Tahoma" panose="020B0604030504040204" pitchFamily="34" charset="0"/>
              </a:rPr>
              <a:t>                    H</a:t>
            </a:r>
            <a:r>
              <a:rPr lang="tr-TR" b="1" baseline="-25000" dirty="0">
                <a:solidFill>
                  <a:srgbClr val="FF0000"/>
                </a:solidFill>
                <a:latin typeface="Tahoma" panose="020B0604030504040204" pitchFamily="34" charset="0"/>
              </a:rPr>
              <a:t>2</a:t>
            </a:r>
            <a:r>
              <a:rPr lang="tr-TR" b="1" dirty="0">
                <a:solidFill>
                  <a:srgbClr val="FF0000"/>
                </a:solidFill>
                <a:latin typeface="Tahoma" panose="020B0604030504040204" pitchFamily="34" charset="0"/>
              </a:rPr>
              <a:t>Y</a:t>
            </a:r>
            <a:r>
              <a:rPr lang="tr-TR" b="1" baseline="30000" dirty="0">
                <a:solidFill>
                  <a:srgbClr val="FF0000"/>
                </a:solidFill>
                <a:latin typeface="Tahoma" panose="020B0604030504040204" pitchFamily="34" charset="0"/>
              </a:rPr>
              <a:t>2-</a:t>
            </a:r>
          </a:p>
          <a:p>
            <a:pPr algn="just"/>
            <a:endParaRPr lang="tr-TR" b="1" dirty="0">
              <a:solidFill>
                <a:srgbClr val="000000"/>
              </a:solidFill>
              <a:latin typeface="Tahoma" panose="020B0604030504040204" pitchFamily="34" charset="0"/>
            </a:endParaRPr>
          </a:p>
          <a:p>
            <a:pPr algn="just"/>
            <a:r>
              <a:rPr lang="tr-TR" b="1" baseline="30000" dirty="0">
                <a:solidFill>
                  <a:srgbClr val="000000"/>
                </a:solidFill>
                <a:latin typeface="Tahoma" panose="020B0604030504040204" pitchFamily="34" charset="0"/>
              </a:rPr>
              <a:t>-</a:t>
            </a:r>
            <a:r>
              <a:rPr lang="tr-TR" b="1" dirty="0">
                <a:solidFill>
                  <a:srgbClr val="000000"/>
                </a:solidFill>
                <a:latin typeface="Tahoma" panose="020B0604030504040204" pitchFamily="34" charset="0"/>
              </a:rPr>
              <a:t>OOCCH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                    CH</a:t>
            </a:r>
            <a:r>
              <a:rPr lang="tr-TR" b="1" baseline="-25000" dirty="0">
                <a:solidFill>
                  <a:srgbClr val="000000"/>
                </a:solidFill>
                <a:latin typeface="Tahoma" panose="020B0604030504040204" pitchFamily="34" charset="0"/>
              </a:rPr>
              <a:t>2</a:t>
            </a:r>
            <a:r>
              <a:rPr lang="tr-TR" b="1" dirty="0">
                <a:solidFill>
                  <a:srgbClr val="000000"/>
                </a:solidFill>
                <a:latin typeface="Tahoma" panose="020B0604030504040204" pitchFamily="34" charset="0"/>
              </a:rPr>
              <a:t>COO</a:t>
            </a:r>
            <a:r>
              <a:rPr lang="tr-TR" b="1" baseline="30000" dirty="0">
                <a:solidFill>
                  <a:srgbClr val="000000"/>
                </a:solidFill>
                <a:latin typeface="Tahoma" panose="020B0604030504040204" pitchFamily="34" charset="0"/>
              </a:rPr>
              <a:t>-</a:t>
            </a:r>
          </a:p>
        </p:txBody>
      </p:sp>
      <p:sp>
        <p:nvSpPr>
          <p:cNvPr id="5" name="Rectangle 4"/>
          <p:cNvSpPr/>
          <p:nvPr/>
        </p:nvSpPr>
        <p:spPr>
          <a:xfrm>
            <a:off x="6438182" y="3856008"/>
            <a:ext cx="4638136" cy="1754326"/>
          </a:xfrm>
          <a:prstGeom prst="rect">
            <a:avLst/>
          </a:prstGeom>
        </p:spPr>
        <p:txBody>
          <a:bodyPr wrap="square">
            <a:spAutoFit/>
          </a:bodyPr>
          <a:lstStyle/>
          <a:p>
            <a:pPr algn="just"/>
            <a:r>
              <a:rPr lang="tr-TR" b="1" baseline="30000" dirty="0">
                <a:solidFill>
                  <a:srgbClr val="800080"/>
                </a:solidFill>
                <a:latin typeface="Tahoma" panose="020B0604030504040204" pitchFamily="34" charset="0"/>
              </a:rPr>
              <a:t>-</a:t>
            </a:r>
            <a:r>
              <a:rPr lang="tr-TR" b="1" dirty="0">
                <a:solidFill>
                  <a:srgbClr val="800080"/>
                </a:solidFill>
                <a:latin typeface="Tahoma" panose="020B0604030504040204" pitchFamily="34" charset="0"/>
              </a:rPr>
              <a:t>OOCCH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                     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COO</a:t>
            </a:r>
            <a:r>
              <a:rPr lang="tr-TR" b="1" baseline="30000" dirty="0">
                <a:solidFill>
                  <a:srgbClr val="800080"/>
                </a:solidFill>
                <a:latin typeface="Tahoma" panose="020B0604030504040204" pitchFamily="34" charset="0"/>
              </a:rPr>
              <a:t>-</a:t>
            </a:r>
          </a:p>
          <a:p>
            <a:pPr algn="just"/>
            <a:endParaRPr lang="tr-TR" b="1" dirty="0">
              <a:solidFill>
                <a:srgbClr val="800080"/>
              </a:solidFill>
              <a:latin typeface="Tahoma" panose="020B0604030504040204" pitchFamily="34" charset="0"/>
            </a:endParaRPr>
          </a:p>
          <a:p>
            <a:pPr algn="just"/>
            <a:r>
              <a:rPr lang="tr-TR" b="1" dirty="0">
                <a:solidFill>
                  <a:srgbClr val="800080"/>
                </a:solidFill>
                <a:latin typeface="Tahoma" panose="020B0604030504040204" pitchFamily="34" charset="0"/>
              </a:rPr>
              <a:t>      </a:t>
            </a:r>
            <a:r>
              <a:rPr lang="tr-TR" b="1" baseline="30000" dirty="0">
                <a:solidFill>
                  <a:srgbClr val="800080"/>
                </a:solidFill>
                <a:latin typeface="Tahoma" panose="020B0604030504040204" pitchFamily="34" charset="0"/>
              </a:rPr>
              <a:t>+</a:t>
            </a:r>
            <a:r>
              <a:rPr lang="tr-TR" b="1" dirty="0">
                <a:solidFill>
                  <a:srgbClr val="800080"/>
                </a:solidFill>
                <a:latin typeface="Tahoma" panose="020B0604030504040204" pitchFamily="34" charset="0"/>
              </a:rPr>
              <a:t>H-N-CH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-N</a:t>
            </a:r>
            <a:r>
              <a:rPr lang="tr-TR" b="1" dirty="0">
                <a:solidFill>
                  <a:srgbClr val="FF0000"/>
                </a:solidFill>
                <a:latin typeface="Tahoma" panose="020B0604030504040204" pitchFamily="34" charset="0"/>
              </a:rPr>
              <a:t>                        HY</a:t>
            </a:r>
            <a:r>
              <a:rPr lang="tr-TR" b="1" baseline="30000" dirty="0">
                <a:solidFill>
                  <a:srgbClr val="FF0000"/>
                </a:solidFill>
                <a:latin typeface="Tahoma" panose="020B0604030504040204" pitchFamily="34" charset="0"/>
              </a:rPr>
              <a:t>3-</a:t>
            </a:r>
          </a:p>
          <a:p>
            <a:pPr algn="just"/>
            <a:endParaRPr lang="tr-TR" b="1" dirty="0">
              <a:solidFill>
                <a:srgbClr val="800080"/>
              </a:solidFill>
              <a:latin typeface="Tahoma" panose="020B0604030504040204" pitchFamily="34" charset="0"/>
            </a:endParaRPr>
          </a:p>
          <a:p>
            <a:pPr algn="just"/>
            <a:r>
              <a:rPr lang="tr-TR" b="1" baseline="30000" dirty="0">
                <a:solidFill>
                  <a:srgbClr val="800080"/>
                </a:solidFill>
                <a:latin typeface="Tahoma" panose="020B0604030504040204" pitchFamily="34" charset="0"/>
              </a:rPr>
              <a:t>-</a:t>
            </a:r>
            <a:r>
              <a:rPr lang="tr-TR" b="1" dirty="0">
                <a:solidFill>
                  <a:srgbClr val="800080"/>
                </a:solidFill>
                <a:latin typeface="Tahoma" panose="020B0604030504040204" pitchFamily="34" charset="0"/>
              </a:rPr>
              <a:t>OOCCH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                     CH</a:t>
            </a:r>
            <a:r>
              <a:rPr lang="tr-TR" b="1" baseline="-25000" dirty="0">
                <a:solidFill>
                  <a:srgbClr val="800080"/>
                </a:solidFill>
                <a:latin typeface="Tahoma" panose="020B0604030504040204" pitchFamily="34" charset="0"/>
              </a:rPr>
              <a:t>2</a:t>
            </a:r>
            <a:r>
              <a:rPr lang="tr-TR" b="1" dirty="0">
                <a:solidFill>
                  <a:srgbClr val="800080"/>
                </a:solidFill>
                <a:latin typeface="Tahoma" panose="020B0604030504040204" pitchFamily="34" charset="0"/>
              </a:rPr>
              <a:t>COO</a:t>
            </a:r>
            <a:r>
              <a:rPr lang="tr-TR" b="1" baseline="30000" dirty="0">
                <a:solidFill>
                  <a:srgbClr val="000000"/>
                </a:solidFill>
                <a:latin typeface="Tahoma" panose="020B0604030504040204" pitchFamily="34" charset="0"/>
              </a:rPr>
              <a:t>-</a:t>
            </a:r>
            <a:endParaRPr lang="tr-TR" b="1" dirty="0">
              <a:solidFill>
                <a:srgbClr val="000000"/>
              </a:solidFill>
              <a:latin typeface="Tahoma" panose="020B0604030504040204" pitchFamily="34" charset="0"/>
            </a:endParaRPr>
          </a:p>
          <a:p>
            <a:pPr algn="just"/>
            <a:endParaRPr lang="tr-TR" b="1" dirty="0">
              <a:solidFill>
                <a:srgbClr val="000000"/>
              </a:solidFill>
              <a:latin typeface="Tahoma" panose="020B0604030504040204" pitchFamily="34" charset="0"/>
            </a:endParaRPr>
          </a:p>
        </p:txBody>
      </p:sp>
      <p:sp>
        <p:nvSpPr>
          <p:cNvPr id="6" name="Minus 5"/>
          <p:cNvSpPr/>
          <p:nvPr/>
        </p:nvSpPr>
        <p:spPr>
          <a:xfrm>
            <a:off x="4209691" y="2294627"/>
            <a:ext cx="45719"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9713343" y="2458528"/>
            <a:ext cx="45719"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3079630" y="1440611"/>
            <a:ext cx="77638" cy="2501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079630" y="2014268"/>
            <a:ext cx="165340" cy="3260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87260" y="1380226"/>
            <a:ext cx="198408" cy="414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14578" y="2014268"/>
            <a:ext cx="71886" cy="2803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7168551" y="1587260"/>
            <a:ext cx="138023" cy="301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669547" y="1587260"/>
            <a:ext cx="155276" cy="2803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678174" y="2177307"/>
            <a:ext cx="215660" cy="326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168551" y="2154447"/>
            <a:ext cx="138023" cy="1858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785668" y="4192438"/>
            <a:ext cx="155275" cy="284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244970" y="4192438"/>
            <a:ext cx="248728" cy="284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1863305" y="4733171"/>
            <a:ext cx="77638" cy="175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44970" y="4813539"/>
            <a:ext cx="248728" cy="250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747185" y="4192438"/>
            <a:ext cx="228600" cy="284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7306574" y="4192438"/>
            <a:ext cx="103517" cy="284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237562" y="4733171"/>
            <a:ext cx="172529" cy="3305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747185" y="4733171"/>
            <a:ext cx="228600" cy="33053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69106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1126</TotalTime>
  <Words>609</Words>
  <Application>Microsoft Macintosh PowerPoint</Application>
  <PresentationFormat>Custom</PresentationFormat>
  <Paragraphs>84</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Organic</vt:lpstr>
      <vt:lpstr>Equation.3</vt:lpstr>
      <vt:lpstr>KOMPLEKS OLUŞUM REAKSİYONLARI  VE TİTRASYONLARI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KOMPLEKS-OLUŞUM REAKSİYONLARI   Ligand, bir elektron çifti sunarak bir katyon veya nötral bir metal atomu ile bir kovalent bağ oluşturan bir iyon veya bir moleküldür. Bu elektron çifti, katyon veya nötral bir metal atomu ile ligand arasında ortaklaşa kullanılır. H2O, NH3, X-</dc:title>
  <dc:creator>Hewlett-Packard Company</dc:creator>
  <cp:lastModifiedBy>ZEHRA YAZAN</cp:lastModifiedBy>
  <cp:revision>40</cp:revision>
  <dcterms:created xsi:type="dcterms:W3CDTF">2020-03-21T08:28:11Z</dcterms:created>
  <dcterms:modified xsi:type="dcterms:W3CDTF">2020-12-01T10:33:59Z</dcterms:modified>
</cp:coreProperties>
</file>