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6"/>
  </p:handoutMasterIdLst>
  <p:sldIdLst>
    <p:sldId id="257" r:id="rId2"/>
    <p:sldId id="258" r:id="rId3"/>
    <p:sldId id="365" r:id="rId4"/>
    <p:sldId id="259" r:id="rId5"/>
    <p:sldId id="429" r:id="rId6"/>
    <p:sldId id="260" r:id="rId7"/>
    <p:sldId id="370" r:id="rId8"/>
    <p:sldId id="261" r:id="rId9"/>
    <p:sldId id="371" r:id="rId10"/>
    <p:sldId id="262" r:id="rId11"/>
    <p:sldId id="372" r:id="rId12"/>
    <p:sldId id="263" r:id="rId13"/>
    <p:sldId id="366" r:id="rId14"/>
    <p:sldId id="264" r:id="rId15"/>
    <p:sldId id="373" r:id="rId16"/>
    <p:sldId id="265" r:id="rId17"/>
    <p:sldId id="266" r:id="rId18"/>
    <p:sldId id="267" r:id="rId19"/>
    <p:sldId id="367" r:id="rId20"/>
    <p:sldId id="268" r:id="rId21"/>
    <p:sldId id="374" r:id="rId22"/>
    <p:sldId id="368" r:id="rId23"/>
    <p:sldId id="269" r:id="rId24"/>
    <p:sldId id="270" r:id="rId25"/>
    <p:sldId id="375" r:id="rId26"/>
    <p:sldId id="271" r:id="rId27"/>
    <p:sldId id="272" r:id="rId28"/>
    <p:sldId id="273" r:id="rId29"/>
    <p:sldId id="376" r:id="rId30"/>
    <p:sldId id="274" r:id="rId31"/>
    <p:sldId id="377" r:id="rId32"/>
    <p:sldId id="275" r:id="rId33"/>
    <p:sldId id="276" r:id="rId34"/>
    <p:sldId id="378" r:id="rId35"/>
    <p:sldId id="277" r:id="rId36"/>
    <p:sldId id="278" r:id="rId37"/>
    <p:sldId id="379" r:id="rId38"/>
    <p:sldId id="369" r:id="rId39"/>
    <p:sldId id="279" r:id="rId40"/>
    <p:sldId id="380" r:id="rId41"/>
    <p:sldId id="280" r:id="rId42"/>
    <p:sldId id="281" r:id="rId43"/>
    <p:sldId id="282" r:id="rId44"/>
    <p:sldId id="283" r:id="rId45"/>
    <p:sldId id="381" r:id="rId46"/>
    <p:sldId id="284" r:id="rId47"/>
    <p:sldId id="285" r:id="rId48"/>
    <p:sldId id="286" r:id="rId49"/>
    <p:sldId id="382" r:id="rId50"/>
    <p:sldId id="287" r:id="rId51"/>
    <p:sldId id="288" r:id="rId52"/>
    <p:sldId id="383" r:id="rId53"/>
    <p:sldId id="289" r:id="rId54"/>
    <p:sldId id="384" r:id="rId55"/>
    <p:sldId id="290" r:id="rId56"/>
    <p:sldId id="291" r:id="rId57"/>
    <p:sldId id="292" r:id="rId58"/>
    <p:sldId id="385" r:id="rId59"/>
    <p:sldId id="293" r:id="rId60"/>
    <p:sldId id="294" r:id="rId61"/>
    <p:sldId id="386" r:id="rId62"/>
    <p:sldId id="295" r:id="rId63"/>
    <p:sldId id="296" r:id="rId64"/>
    <p:sldId id="387" r:id="rId65"/>
    <p:sldId id="297" r:id="rId66"/>
    <p:sldId id="388" r:id="rId67"/>
    <p:sldId id="298" r:id="rId68"/>
    <p:sldId id="389" r:id="rId69"/>
    <p:sldId id="299" r:id="rId70"/>
    <p:sldId id="390" r:id="rId71"/>
    <p:sldId id="300" r:id="rId72"/>
    <p:sldId id="301" r:id="rId73"/>
    <p:sldId id="302" r:id="rId74"/>
    <p:sldId id="303" r:id="rId75"/>
    <p:sldId id="304" r:id="rId76"/>
    <p:sldId id="391" r:id="rId77"/>
    <p:sldId id="430" r:id="rId78"/>
    <p:sldId id="305" r:id="rId79"/>
    <p:sldId id="306" r:id="rId80"/>
    <p:sldId id="307" r:id="rId81"/>
    <p:sldId id="431" r:id="rId82"/>
    <p:sldId id="308" r:id="rId83"/>
    <p:sldId id="309" r:id="rId84"/>
    <p:sldId id="393" r:id="rId85"/>
    <p:sldId id="310" r:id="rId86"/>
    <p:sldId id="394" r:id="rId87"/>
    <p:sldId id="432" r:id="rId88"/>
    <p:sldId id="311" r:id="rId89"/>
    <p:sldId id="312" r:id="rId90"/>
    <p:sldId id="314" r:id="rId91"/>
    <p:sldId id="396" r:id="rId92"/>
    <p:sldId id="313" r:id="rId93"/>
    <p:sldId id="397" r:id="rId94"/>
    <p:sldId id="315" r:id="rId95"/>
    <p:sldId id="398" r:id="rId96"/>
    <p:sldId id="316" r:id="rId97"/>
    <p:sldId id="399" r:id="rId98"/>
    <p:sldId id="317" r:id="rId99"/>
    <p:sldId id="318" r:id="rId100"/>
    <p:sldId id="400" r:id="rId101"/>
    <p:sldId id="319" r:id="rId102"/>
    <p:sldId id="433" r:id="rId103"/>
    <p:sldId id="434" r:id="rId104"/>
    <p:sldId id="435" r:id="rId105"/>
    <p:sldId id="320" r:id="rId106"/>
    <p:sldId id="402" r:id="rId107"/>
    <p:sldId id="321" r:id="rId108"/>
    <p:sldId id="322" r:id="rId109"/>
    <p:sldId id="404" r:id="rId110"/>
    <p:sldId id="324" r:id="rId111"/>
    <p:sldId id="405" r:id="rId112"/>
    <p:sldId id="325" r:id="rId113"/>
    <p:sldId id="406" r:id="rId114"/>
    <p:sldId id="326" r:id="rId115"/>
    <p:sldId id="327" r:id="rId116"/>
    <p:sldId id="407" r:id="rId117"/>
    <p:sldId id="328" r:id="rId118"/>
    <p:sldId id="408" r:id="rId119"/>
    <p:sldId id="329" r:id="rId120"/>
    <p:sldId id="409" r:id="rId121"/>
    <p:sldId id="330" r:id="rId122"/>
    <p:sldId id="331" r:id="rId123"/>
    <p:sldId id="332" r:id="rId124"/>
    <p:sldId id="333" r:id="rId125"/>
    <p:sldId id="334" r:id="rId126"/>
    <p:sldId id="411" r:id="rId127"/>
    <p:sldId id="335" r:id="rId128"/>
    <p:sldId id="436" r:id="rId129"/>
    <p:sldId id="336" r:id="rId130"/>
    <p:sldId id="437" r:id="rId131"/>
    <p:sldId id="412" r:id="rId132"/>
    <p:sldId id="337" r:id="rId133"/>
    <p:sldId id="413" r:id="rId134"/>
    <p:sldId id="338" r:id="rId135"/>
    <p:sldId id="339" r:id="rId136"/>
    <p:sldId id="414" r:id="rId137"/>
    <p:sldId id="340" r:id="rId138"/>
    <p:sldId id="415" r:id="rId139"/>
    <p:sldId id="341" r:id="rId140"/>
    <p:sldId id="342" r:id="rId141"/>
    <p:sldId id="416" r:id="rId142"/>
    <p:sldId id="343" r:id="rId143"/>
    <p:sldId id="344" r:id="rId144"/>
    <p:sldId id="345" r:id="rId145"/>
    <p:sldId id="417" r:id="rId146"/>
    <p:sldId id="346" r:id="rId147"/>
    <p:sldId id="418" r:id="rId148"/>
    <p:sldId id="347" r:id="rId149"/>
    <p:sldId id="419" r:id="rId150"/>
    <p:sldId id="348" r:id="rId151"/>
    <p:sldId id="349" r:id="rId152"/>
    <p:sldId id="350" r:id="rId153"/>
    <p:sldId id="420" r:id="rId154"/>
    <p:sldId id="351" r:id="rId155"/>
    <p:sldId id="352" r:id="rId156"/>
    <p:sldId id="421" r:id="rId157"/>
    <p:sldId id="353" r:id="rId158"/>
    <p:sldId id="354" r:id="rId159"/>
    <p:sldId id="355" r:id="rId160"/>
    <p:sldId id="422" r:id="rId161"/>
    <p:sldId id="356" r:id="rId162"/>
    <p:sldId id="423" r:id="rId163"/>
    <p:sldId id="357" r:id="rId164"/>
    <p:sldId id="425" r:id="rId165"/>
    <p:sldId id="358" r:id="rId166"/>
    <p:sldId id="359" r:id="rId167"/>
    <p:sldId id="360" r:id="rId168"/>
    <p:sldId id="361" r:id="rId169"/>
    <p:sldId id="362" r:id="rId170"/>
    <p:sldId id="426" r:id="rId171"/>
    <p:sldId id="363" r:id="rId172"/>
    <p:sldId id="427" r:id="rId173"/>
    <p:sldId id="364" r:id="rId174"/>
    <p:sldId id="428" r:id="rId175"/>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showGuides="1">
      <p:cViewPr varScale="1">
        <p:scale>
          <a:sx n="74" d="100"/>
          <a:sy n="74" d="100"/>
        </p:scale>
        <p:origin x="49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presProps" Target="presProps.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tableStyles" Target="tableStyles.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handoutMaster" Target="handoutMasters/handoutMaster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8E808F-D71D-4CD3-8106-F5D654F05007}"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D82003BE-C45C-4296-9883-B2EF06DACADD}">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Tapu Siciline Taşınmaz Olarak Kaydedilecek Şeyler</a:t>
          </a:r>
          <a:endParaRPr lang="tr-TR" dirty="0">
            <a:solidFill>
              <a:schemeClr val="tx1"/>
            </a:solidFill>
            <a:latin typeface="Times New Roman" panose="02020603050405020304" pitchFamily="18" charset="0"/>
            <a:cs typeface="Times New Roman" panose="02020603050405020304" pitchFamily="18" charset="0"/>
          </a:endParaRPr>
        </a:p>
      </dgm:t>
    </dgm:pt>
    <dgm:pt modelId="{A542A9DC-E81B-435F-8125-832CA4D40906}" type="parTrans" cxnId="{2B450EF0-4D7E-4870-AC6A-2BFB781490C8}">
      <dgm:prSet/>
      <dgm:spPr/>
      <dgm:t>
        <a:bodyPr/>
        <a:lstStyle/>
        <a:p>
          <a:endParaRPr lang="tr-TR"/>
        </a:p>
      </dgm:t>
    </dgm:pt>
    <dgm:pt modelId="{8F1724AD-9D52-4F5A-AE4B-37249F4B287F}" type="sibTrans" cxnId="{2B450EF0-4D7E-4870-AC6A-2BFB781490C8}">
      <dgm:prSet/>
      <dgm:spPr/>
      <dgm:t>
        <a:bodyPr/>
        <a:lstStyle/>
        <a:p>
          <a:endParaRPr lang="tr-TR"/>
        </a:p>
      </dgm:t>
    </dgm:pt>
    <dgm:pt modelId="{DF2C136F-C5F0-4179-A8BB-D95E23E9BB44}">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Arazi</a:t>
          </a:r>
          <a:endParaRPr lang="tr-TR" dirty="0">
            <a:solidFill>
              <a:schemeClr val="tx1"/>
            </a:solidFill>
            <a:latin typeface="Times New Roman" panose="02020603050405020304" pitchFamily="18" charset="0"/>
            <a:cs typeface="Times New Roman" panose="02020603050405020304" pitchFamily="18" charset="0"/>
          </a:endParaRPr>
        </a:p>
      </dgm:t>
    </dgm:pt>
    <dgm:pt modelId="{FED9DE98-EA55-4F44-AA4C-B203D224519D}" type="parTrans" cxnId="{E2AF3993-ACF7-4405-B670-711C17DE7B21}">
      <dgm:prSet/>
      <dgm:spPr/>
      <dgm:t>
        <a:bodyPr/>
        <a:lstStyle/>
        <a:p>
          <a:endParaRPr lang="tr-TR"/>
        </a:p>
      </dgm:t>
    </dgm:pt>
    <dgm:pt modelId="{CF7F2BC6-5AFC-46FF-959C-5B85CF90C08B}" type="sibTrans" cxnId="{E2AF3993-ACF7-4405-B670-711C17DE7B21}">
      <dgm:prSet/>
      <dgm:spPr/>
      <dgm:t>
        <a:bodyPr/>
        <a:lstStyle/>
        <a:p>
          <a:endParaRPr lang="tr-TR"/>
        </a:p>
      </dgm:t>
    </dgm:pt>
    <dgm:pt modelId="{978E0608-10BE-4E07-A2B8-6E759B659E8B}">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Bağımsız ve Sürekli Haklar</a:t>
          </a:r>
          <a:endParaRPr lang="tr-TR" dirty="0">
            <a:solidFill>
              <a:schemeClr val="tx1"/>
            </a:solidFill>
            <a:latin typeface="Times New Roman" panose="02020603050405020304" pitchFamily="18" charset="0"/>
            <a:cs typeface="Times New Roman" panose="02020603050405020304" pitchFamily="18" charset="0"/>
          </a:endParaRPr>
        </a:p>
      </dgm:t>
    </dgm:pt>
    <dgm:pt modelId="{2DF73158-1160-49D3-896C-4DBE887ABED8}" type="parTrans" cxnId="{B2A17D99-3C4F-423A-965F-90553161EA2E}">
      <dgm:prSet/>
      <dgm:spPr/>
      <dgm:t>
        <a:bodyPr/>
        <a:lstStyle/>
        <a:p>
          <a:endParaRPr lang="tr-TR"/>
        </a:p>
      </dgm:t>
    </dgm:pt>
    <dgm:pt modelId="{0F384A7D-FF2C-40CA-8242-7F60B815997B}" type="sibTrans" cxnId="{B2A17D99-3C4F-423A-965F-90553161EA2E}">
      <dgm:prSet/>
      <dgm:spPr/>
      <dgm:t>
        <a:bodyPr/>
        <a:lstStyle/>
        <a:p>
          <a:endParaRPr lang="tr-TR"/>
        </a:p>
      </dgm:t>
    </dgm:pt>
    <dgm:pt modelId="{CD70E4E2-BC1A-4FC2-896D-CCD9CB235D09}">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Kat Mülkiyetine Konu Olan Bağımsız Bölümler</a:t>
          </a:r>
          <a:endParaRPr lang="tr-TR" dirty="0">
            <a:solidFill>
              <a:schemeClr val="tx1"/>
            </a:solidFill>
            <a:latin typeface="Times New Roman" panose="02020603050405020304" pitchFamily="18" charset="0"/>
            <a:cs typeface="Times New Roman" panose="02020603050405020304" pitchFamily="18" charset="0"/>
          </a:endParaRPr>
        </a:p>
      </dgm:t>
    </dgm:pt>
    <dgm:pt modelId="{8B204B16-E3FA-4960-93A4-6A0CB3FACBAE}" type="parTrans" cxnId="{4B1C6E29-357B-44E1-85B7-C5197D219D82}">
      <dgm:prSet/>
      <dgm:spPr/>
      <dgm:t>
        <a:bodyPr/>
        <a:lstStyle/>
        <a:p>
          <a:endParaRPr lang="tr-TR"/>
        </a:p>
      </dgm:t>
    </dgm:pt>
    <dgm:pt modelId="{CE4EF7CF-A2D7-4D54-95D1-E9575CE65F93}" type="sibTrans" cxnId="{4B1C6E29-357B-44E1-85B7-C5197D219D82}">
      <dgm:prSet/>
      <dgm:spPr/>
      <dgm:t>
        <a:bodyPr/>
        <a:lstStyle/>
        <a:p>
          <a:endParaRPr lang="tr-TR"/>
        </a:p>
      </dgm:t>
    </dgm:pt>
    <dgm:pt modelId="{83F335CE-C8C2-44B3-8EA3-435186B657E2}" type="pres">
      <dgm:prSet presAssocID="{718E808F-D71D-4CD3-8106-F5D654F05007}" presName="Name0" presStyleCnt="0">
        <dgm:presLayoutVars>
          <dgm:chPref val="1"/>
          <dgm:dir/>
          <dgm:animOne val="branch"/>
          <dgm:animLvl val="lvl"/>
          <dgm:resizeHandles val="exact"/>
        </dgm:presLayoutVars>
      </dgm:prSet>
      <dgm:spPr/>
      <dgm:t>
        <a:bodyPr/>
        <a:lstStyle/>
        <a:p>
          <a:endParaRPr lang="tr-TR"/>
        </a:p>
      </dgm:t>
    </dgm:pt>
    <dgm:pt modelId="{3399647D-10AF-4C87-AAB2-88D18B12C3B7}" type="pres">
      <dgm:prSet presAssocID="{D82003BE-C45C-4296-9883-B2EF06DACADD}" presName="root1" presStyleCnt="0"/>
      <dgm:spPr/>
    </dgm:pt>
    <dgm:pt modelId="{AF2E03AC-FF17-4754-A976-B117685C91B4}" type="pres">
      <dgm:prSet presAssocID="{D82003BE-C45C-4296-9883-B2EF06DACADD}" presName="LevelOneTextNode" presStyleLbl="node0" presStyleIdx="0" presStyleCnt="1">
        <dgm:presLayoutVars>
          <dgm:chPref val="3"/>
        </dgm:presLayoutVars>
      </dgm:prSet>
      <dgm:spPr/>
      <dgm:t>
        <a:bodyPr/>
        <a:lstStyle/>
        <a:p>
          <a:endParaRPr lang="tr-TR"/>
        </a:p>
      </dgm:t>
    </dgm:pt>
    <dgm:pt modelId="{CDF092E5-231A-44B7-8648-73B55A0AFD46}" type="pres">
      <dgm:prSet presAssocID="{D82003BE-C45C-4296-9883-B2EF06DACADD}" presName="level2hierChild" presStyleCnt="0"/>
      <dgm:spPr/>
    </dgm:pt>
    <dgm:pt modelId="{1AEBE210-8E15-4846-A49B-0BED938F7F55}" type="pres">
      <dgm:prSet presAssocID="{FED9DE98-EA55-4F44-AA4C-B203D224519D}" presName="conn2-1" presStyleLbl="parChTrans1D2" presStyleIdx="0" presStyleCnt="3"/>
      <dgm:spPr/>
      <dgm:t>
        <a:bodyPr/>
        <a:lstStyle/>
        <a:p>
          <a:endParaRPr lang="tr-TR"/>
        </a:p>
      </dgm:t>
    </dgm:pt>
    <dgm:pt modelId="{EE338DEC-AF79-4767-B713-87E45E848F95}" type="pres">
      <dgm:prSet presAssocID="{FED9DE98-EA55-4F44-AA4C-B203D224519D}" presName="connTx" presStyleLbl="parChTrans1D2" presStyleIdx="0" presStyleCnt="3"/>
      <dgm:spPr/>
      <dgm:t>
        <a:bodyPr/>
        <a:lstStyle/>
        <a:p>
          <a:endParaRPr lang="tr-TR"/>
        </a:p>
      </dgm:t>
    </dgm:pt>
    <dgm:pt modelId="{F99F36F7-1CA5-4E8E-86C6-9ABB66E916BB}" type="pres">
      <dgm:prSet presAssocID="{DF2C136F-C5F0-4179-A8BB-D95E23E9BB44}" presName="root2" presStyleCnt="0"/>
      <dgm:spPr/>
    </dgm:pt>
    <dgm:pt modelId="{AF9CFA5A-3E9E-4722-B09B-8A28CD4EE58E}" type="pres">
      <dgm:prSet presAssocID="{DF2C136F-C5F0-4179-A8BB-D95E23E9BB44}" presName="LevelTwoTextNode" presStyleLbl="node2" presStyleIdx="0" presStyleCnt="3">
        <dgm:presLayoutVars>
          <dgm:chPref val="3"/>
        </dgm:presLayoutVars>
      </dgm:prSet>
      <dgm:spPr/>
      <dgm:t>
        <a:bodyPr/>
        <a:lstStyle/>
        <a:p>
          <a:endParaRPr lang="tr-TR"/>
        </a:p>
      </dgm:t>
    </dgm:pt>
    <dgm:pt modelId="{3EC017C8-29C2-4914-8DB0-D9381E259015}" type="pres">
      <dgm:prSet presAssocID="{DF2C136F-C5F0-4179-A8BB-D95E23E9BB44}" presName="level3hierChild" presStyleCnt="0"/>
      <dgm:spPr/>
    </dgm:pt>
    <dgm:pt modelId="{ABDD32B8-BD26-436D-97ED-A53E98C6EB3B}" type="pres">
      <dgm:prSet presAssocID="{2DF73158-1160-49D3-896C-4DBE887ABED8}" presName="conn2-1" presStyleLbl="parChTrans1D2" presStyleIdx="1" presStyleCnt="3"/>
      <dgm:spPr/>
      <dgm:t>
        <a:bodyPr/>
        <a:lstStyle/>
        <a:p>
          <a:endParaRPr lang="tr-TR"/>
        </a:p>
      </dgm:t>
    </dgm:pt>
    <dgm:pt modelId="{A3A8FCA0-091D-4367-BDA0-542961FD20E7}" type="pres">
      <dgm:prSet presAssocID="{2DF73158-1160-49D3-896C-4DBE887ABED8}" presName="connTx" presStyleLbl="parChTrans1D2" presStyleIdx="1" presStyleCnt="3"/>
      <dgm:spPr/>
      <dgm:t>
        <a:bodyPr/>
        <a:lstStyle/>
        <a:p>
          <a:endParaRPr lang="tr-TR"/>
        </a:p>
      </dgm:t>
    </dgm:pt>
    <dgm:pt modelId="{B958EFDE-F2CC-4379-AE12-2BE6BABE3EAC}" type="pres">
      <dgm:prSet presAssocID="{978E0608-10BE-4E07-A2B8-6E759B659E8B}" presName="root2" presStyleCnt="0"/>
      <dgm:spPr/>
    </dgm:pt>
    <dgm:pt modelId="{9D2BDA51-D3C2-4D00-B53E-64B50C7B2E07}" type="pres">
      <dgm:prSet presAssocID="{978E0608-10BE-4E07-A2B8-6E759B659E8B}" presName="LevelTwoTextNode" presStyleLbl="node2" presStyleIdx="1" presStyleCnt="3" custLinFactNeighborX="4274" custLinFactNeighborY="6231">
        <dgm:presLayoutVars>
          <dgm:chPref val="3"/>
        </dgm:presLayoutVars>
      </dgm:prSet>
      <dgm:spPr/>
      <dgm:t>
        <a:bodyPr/>
        <a:lstStyle/>
        <a:p>
          <a:endParaRPr lang="tr-TR"/>
        </a:p>
      </dgm:t>
    </dgm:pt>
    <dgm:pt modelId="{CD510C11-3A48-43D0-8CF0-73CC760C6BA8}" type="pres">
      <dgm:prSet presAssocID="{978E0608-10BE-4E07-A2B8-6E759B659E8B}" presName="level3hierChild" presStyleCnt="0"/>
      <dgm:spPr/>
    </dgm:pt>
    <dgm:pt modelId="{992B1BD4-64C2-4744-B08E-3FA3C91A6237}" type="pres">
      <dgm:prSet presAssocID="{8B204B16-E3FA-4960-93A4-6A0CB3FACBAE}" presName="conn2-1" presStyleLbl="parChTrans1D2" presStyleIdx="2" presStyleCnt="3"/>
      <dgm:spPr/>
      <dgm:t>
        <a:bodyPr/>
        <a:lstStyle/>
        <a:p>
          <a:endParaRPr lang="tr-TR"/>
        </a:p>
      </dgm:t>
    </dgm:pt>
    <dgm:pt modelId="{6598151A-9343-4AD2-9A46-4F4A83CDAAE5}" type="pres">
      <dgm:prSet presAssocID="{8B204B16-E3FA-4960-93A4-6A0CB3FACBAE}" presName="connTx" presStyleLbl="parChTrans1D2" presStyleIdx="2" presStyleCnt="3"/>
      <dgm:spPr/>
      <dgm:t>
        <a:bodyPr/>
        <a:lstStyle/>
        <a:p>
          <a:endParaRPr lang="tr-TR"/>
        </a:p>
      </dgm:t>
    </dgm:pt>
    <dgm:pt modelId="{0AAEA60F-E779-4D6B-92FF-A21C6D54969F}" type="pres">
      <dgm:prSet presAssocID="{CD70E4E2-BC1A-4FC2-896D-CCD9CB235D09}" presName="root2" presStyleCnt="0"/>
      <dgm:spPr/>
    </dgm:pt>
    <dgm:pt modelId="{46FA3E44-C8AE-4541-9AC8-D16BD5B8EB34}" type="pres">
      <dgm:prSet presAssocID="{CD70E4E2-BC1A-4FC2-896D-CCD9CB235D09}" presName="LevelTwoTextNode" presStyleLbl="node2" presStyleIdx="2" presStyleCnt="3">
        <dgm:presLayoutVars>
          <dgm:chPref val="3"/>
        </dgm:presLayoutVars>
      </dgm:prSet>
      <dgm:spPr/>
      <dgm:t>
        <a:bodyPr/>
        <a:lstStyle/>
        <a:p>
          <a:endParaRPr lang="tr-TR"/>
        </a:p>
      </dgm:t>
    </dgm:pt>
    <dgm:pt modelId="{60A0EF61-55D3-46A2-B714-A9E41A75A087}" type="pres">
      <dgm:prSet presAssocID="{CD70E4E2-BC1A-4FC2-896D-CCD9CB235D09}" presName="level3hierChild" presStyleCnt="0"/>
      <dgm:spPr/>
    </dgm:pt>
  </dgm:ptLst>
  <dgm:cxnLst>
    <dgm:cxn modelId="{E2AF3993-ACF7-4405-B670-711C17DE7B21}" srcId="{D82003BE-C45C-4296-9883-B2EF06DACADD}" destId="{DF2C136F-C5F0-4179-A8BB-D95E23E9BB44}" srcOrd="0" destOrd="0" parTransId="{FED9DE98-EA55-4F44-AA4C-B203D224519D}" sibTransId="{CF7F2BC6-5AFC-46FF-959C-5B85CF90C08B}"/>
    <dgm:cxn modelId="{92FA172E-376A-41CC-A0DC-079C2FF338EC}" type="presOf" srcId="{D82003BE-C45C-4296-9883-B2EF06DACADD}" destId="{AF2E03AC-FF17-4754-A976-B117685C91B4}" srcOrd="0" destOrd="0" presId="urn:microsoft.com/office/officeart/2008/layout/HorizontalMultiLevelHierarchy"/>
    <dgm:cxn modelId="{94832BEB-4E76-4F2C-BC2D-EC11F3C5CC6A}" type="presOf" srcId="{2DF73158-1160-49D3-896C-4DBE887ABED8}" destId="{A3A8FCA0-091D-4367-BDA0-542961FD20E7}" srcOrd="1" destOrd="0" presId="urn:microsoft.com/office/officeart/2008/layout/HorizontalMultiLevelHierarchy"/>
    <dgm:cxn modelId="{2B450EF0-4D7E-4870-AC6A-2BFB781490C8}" srcId="{718E808F-D71D-4CD3-8106-F5D654F05007}" destId="{D82003BE-C45C-4296-9883-B2EF06DACADD}" srcOrd="0" destOrd="0" parTransId="{A542A9DC-E81B-435F-8125-832CA4D40906}" sibTransId="{8F1724AD-9D52-4F5A-AE4B-37249F4B287F}"/>
    <dgm:cxn modelId="{30C9380C-E529-4F54-9653-22E6605CB754}" type="presOf" srcId="{978E0608-10BE-4E07-A2B8-6E759B659E8B}" destId="{9D2BDA51-D3C2-4D00-B53E-64B50C7B2E07}" srcOrd="0" destOrd="0" presId="urn:microsoft.com/office/officeart/2008/layout/HorizontalMultiLevelHierarchy"/>
    <dgm:cxn modelId="{4B1C6E29-357B-44E1-85B7-C5197D219D82}" srcId="{D82003BE-C45C-4296-9883-B2EF06DACADD}" destId="{CD70E4E2-BC1A-4FC2-896D-CCD9CB235D09}" srcOrd="2" destOrd="0" parTransId="{8B204B16-E3FA-4960-93A4-6A0CB3FACBAE}" sibTransId="{CE4EF7CF-A2D7-4D54-95D1-E9575CE65F93}"/>
    <dgm:cxn modelId="{216C03F6-C4F9-46EB-AFFC-546658937A0E}" type="presOf" srcId="{DF2C136F-C5F0-4179-A8BB-D95E23E9BB44}" destId="{AF9CFA5A-3E9E-4722-B09B-8A28CD4EE58E}" srcOrd="0" destOrd="0" presId="urn:microsoft.com/office/officeart/2008/layout/HorizontalMultiLevelHierarchy"/>
    <dgm:cxn modelId="{8B65868A-FF90-4309-A0AD-DDA216A9BA94}" type="presOf" srcId="{CD70E4E2-BC1A-4FC2-896D-CCD9CB235D09}" destId="{46FA3E44-C8AE-4541-9AC8-D16BD5B8EB34}" srcOrd="0" destOrd="0" presId="urn:microsoft.com/office/officeart/2008/layout/HorizontalMultiLevelHierarchy"/>
    <dgm:cxn modelId="{B2A17D99-3C4F-423A-965F-90553161EA2E}" srcId="{D82003BE-C45C-4296-9883-B2EF06DACADD}" destId="{978E0608-10BE-4E07-A2B8-6E759B659E8B}" srcOrd="1" destOrd="0" parTransId="{2DF73158-1160-49D3-896C-4DBE887ABED8}" sibTransId="{0F384A7D-FF2C-40CA-8242-7F60B815997B}"/>
    <dgm:cxn modelId="{6303E369-005F-411F-8D99-4A934E4CB328}" type="presOf" srcId="{FED9DE98-EA55-4F44-AA4C-B203D224519D}" destId="{EE338DEC-AF79-4767-B713-87E45E848F95}" srcOrd="1" destOrd="0" presId="urn:microsoft.com/office/officeart/2008/layout/HorizontalMultiLevelHierarchy"/>
    <dgm:cxn modelId="{0A0D8A24-AFE2-442F-94C3-CCEA62FA08DE}" type="presOf" srcId="{2DF73158-1160-49D3-896C-4DBE887ABED8}" destId="{ABDD32B8-BD26-436D-97ED-A53E98C6EB3B}" srcOrd="0" destOrd="0" presId="urn:microsoft.com/office/officeart/2008/layout/HorizontalMultiLevelHierarchy"/>
    <dgm:cxn modelId="{8F82F620-6380-4AD5-B02E-6F7F34E433EF}" type="presOf" srcId="{8B204B16-E3FA-4960-93A4-6A0CB3FACBAE}" destId="{992B1BD4-64C2-4744-B08E-3FA3C91A6237}" srcOrd="0" destOrd="0" presId="urn:microsoft.com/office/officeart/2008/layout/HorizontalMultiLevelHierarchy"/>
    <dgm:cxn modelId="{BE3E2835-D243-4608-8215-BED2EA8A5D7B}" type="presOf" srcId="{8B204B16-E3FA-4960-93A4-6A0CB3FACBAE}" destId="{6598151A-9343-4AD2-9A46-4F4A83CDAAE5}" srcOrd="1" destOrd="0" presId="urn:microsoft.com/office/officeart/2008/layout/HorizontalMultiLevelHierarchy"/>
    <dgm:cxn modelId="{897571A1-5C6D-48EC-8F67-AF4F17E05293}" type="presOf" srcId="{718E808F-D71D-4CD3-8106-F5D654F05007}" destId="{83F335CE-C8C2-44B3-8EA3-435186B657E2}" srcOrd="0" destOrd="0" presId="urn:microsoft.com/office/officeart/2008/layout/HorizontalMultiLevelHierarchy"/>
    <dgm:cxn modelId="{CEA1285E-D646-4E07-A78C-9CBCB5655D8E}" type="presOf" srcId="{FED9DE98-EA55-4F44-AA4C-B203D224519D}" destId="{1AEBE210-8E15-4846-A49B-0BED938F7F55}" srcOrd="0" destOrd="0" presId="urn:microsoft.com/office/officeart/2008/layout/HorizontalMultiLevelHierarchy"/>
    <dgm:cxn modelId="{46062D02-AFA7-4042-9504-2D197DD35489}" type="presParOf" srcId="{83F335CE-C8C2-44B3-8EA3-435186B657E2}" destId="{3399647D-10AF-4C87-AAB2-88D18B12C3B7}" srcOrd="0" destOrd="0" presId="urn:microsoft.com/office/officeart/2008/layout/HorizontalMultiLevelHierarchy"/>
    <dgm:cxn modelId="{2D95CAC8-326B-4E36-AAB1-E04D205B8D07}" type="presParOf" srcId="{3399647D-10AF-4C87-AAB2-88D18B12C3B7}" destId="{AF2E03AC-FF17-4754-A976-B117685C91B4}" srcOrd="0" destOrd="0" presId="urn:microsoft.com/office/officeart/2008/layout/HorizontalMultiLevelHierarchy"/>
    <dgm:cxn modelId="{B41EBBA2-D2F5-46DD-B38D-3249F96B951C}" type="presParOf" srcId="{3399647D-10AF-4C87-AAB2-88D18B12C3B7}" destId="{CDF092E5-231A-44B7-8648-73B55A0AFD46}" srcOrd="1" destOrd="0" presId="urn:microsoft.com/office/officeart/2008/layout/HorizontalMultiLevelHierarchy"/>
    <dgm:cxn modelId="{F48CA8F0-5B51-4BD1-886E-92797411DD2A}" type="presParOf" srcId="{CDF092E5-231A-44B7-8648-73B55A0AFD46}" destId="{1AEBE210-8E15-4846-A49B-0BED938F7F55}" srcOrd="0" destOrd="0" presId="urn:microsoft.com/office/officeart/2008/layout/HorizontalMultiLevelHierarchy"/>
    <dgm:cxn modelId="{AF0FC30D-F4B5-4FE1-9620-EBCCEB2D29B4}" type="presParOf" srcId="{1AEBE210-8E15-4846-A49B-0BED938F7F55}" destId="{EE338DEC-AF79-4767-B713-87E45E848F95}" srcOrd="0" destOrd="0" presId="urn:microsoft.com/office/officeart/2008/layout/HorizontalMultiLevelHierarchy"/>
    <dgm:cxn modelId="{F5FB5CC7-B0E2-4A20-B1A7-3B95570F84FF}" type="presParOf" srcId="{CDF092E5-231A-44B7-8648-73B55A0AFD46}" destId="{F99F36F7-1CA5-4E8E-86C6-9ABB66E916BB}" srcOrd="1" destOrd="0" presId="urn:microsoft.com/office/officeart/2008/layout/HorizontalMultiLevelHierarchy"/>
    <dgm:cxn modelId="{702494CC-DCCE-4BAD-9E0B-9FFD4BDB61DD}" type="presParOf" srcId="{F99F36F7-1CA5-4E8E-86C6-9ABB66E916BB}" destId="{AF9CFA5A-3E9E-4722-B09B-8A28CD4EE58E}" srcOrd="0" destOrd="0" presId="urn:microsoft.com/office/officeart/2008/layout/HorizontalMultiLevelHierarchy"/>
    <dgm:cxn modelId="{375216B7-F3BB-452F-9068-3C1AA5AD0CF1}" type="presParOf" srcId="{F99F36F7-1CA5-4E8E-86C6-9ABB66E916BB}" destId="{3EC017C8-29C2-4914-8DB0-D9381E259015}" srcOrd="1" destOrd="0" presId="urn:microsoft.com/office/officeart/2008/layout/HorizontalMultiLevelHierarchy"/>
    <dgm:cxn modelId="{477A4A47-07AC-4B78-AA81-4210636DE071}" type="presParOf" srcId="{CDF092E5-231A-44B7-8648-73B55A0AFD46}" destId="{ABDD32B8-BD26-436D-97ED-A53E98C6EB3B}" srcOrd="2" destOrd="0" presId="urn:microsoft.com/office/officeart/2008/layout/HorizontalMultiLevelHierarchy"/>
    <dgm:cxn modelId="{132C9FD5-9907-44B4-98EC-BACCD469E851}" type="presParOf" srcId="{ABDD32B8-BD26-436D-97ED-A53E98C6EB3B}" destId="{A3A8FCA0-091D-4367-BDA0-542961FD20E7}" srcOrd="0" destOrd="0" presId="urn:microsoft.com/office/officeart/2008/layout/HorizontalMultiLevelHierarchy"/>
    <dgm:cxn modelId="{EDADAD6F-2833-4D65-9AB5-52288A0539C9}" type="presParOf" srcId="{CDF092E5-231A-44B7-8648-73B55A0AFD46}" destId="{B958EFDE-F2CC-4379-AE12-2BE6BABE3EAC}" srcOrd="3" destOrd="0" presId="urn:microsoft.com/office/officeart/2008/layout/HorizontalMultiLevelHierarchy"/>
    <dgm:cxn modelId="{FA90E237-AE7E-43BC-BEC5-D1388C0A5712}" type="presParOf" srcId="{B958EFDE-F2CC-4379-AE12-2BE6BABE3EAC}" destId="{9D2BDA51-D3C2-4D00-B53E-64B50C7B2E07}" srcOrd="0" destOrd="0" presId="urn:microsoft.com/office/officeart/2008/layout/HorizontalMultiLevelHierarchy"/>
    <dgm:cxn modelId="{6CE00B39-895F-4FA5-ACDC-88E086027C20}" type="presParOf" srcId="{B958EFDE-F2CC-4379-AE12-2BE6BABE3EAC}" destId="{CD510C11-3A48-43D0-8CF0-73CC760C6BA8}" srcOrd="1" destOrd="0" presId="urn:microsoft.com/office/officeart/2008/layout/HorizontalMultiLevelHierarchy"/>
    <dgm:cxn modelId="{6F4E7089-A91D-4012-B2E9-03B74A7A7ED7}" type="presParOf" srcId="{CDF092E5-231A-44B7-8648-73B55A0AFD46}" destId="{992B1BD4-64C2-4744-B08E-3FA3C91A6237}" srcOrd="4" destOrd="0" presId="urn:microsoft.com/office/officeart/2008/layout/HorizontalMultiLevelHierarchy"/>
    <dgm:cxn modelId="{521D20AE-910E-4A63-A492-DD3650803593}" type="presParOf" srcId="{992B1BD4-64C2-4744-B08E-3FA3C91A6237}" destId="{6598151A-9343-4AD2-9A46-4F4A83CDAAE5}" srcOrd="0" destOrd="0" presId="urn:microsoft.com/office/officeart/2008/layout/HorizontalMultiLevelHierarchy"/>
    <dgm:cxn modelId="{3883A63D-AB33-4701-AF26-0859BC86608F}" type="presParOf" srcId="{CDF092E5-231A-44B7-8648-73B55A0AFD46}" destId="{0AAEA60F-E779-4D6B-92FF-A21C6D54969F}" srcOrd="5" destOrd="0" presId="urn:microsoft.com/office/officeart/2008/layout/HorizontalMultiLevelHierarchy"/>
    <dgm:cxn modelId="{01879D42-5CA3-4CC5-AC78-04DC064E5F71}" type="presParOf" srcId="{0AAEA60F-E779-4D6B-92FF-A21C6D54969F}" destId="{46FA3E44-C8AE-4541-9AC8-D16BD5B8EB34}" srcOrd="0" destOrd="0" presId="urn:microsoft.com/office/officeart/2008/layout/HorizontalMultiLevelHierarchy"/>
    <dgm:cxn modelId="{D3883626-BE0A-4DCC-BB98-3A476DACBEEA}" type="presParOf" srcId="{0AAEA60F-E779-4D6B-92FF-A21C6D54969F}" destId="{60A0EF61-55D3-46A2-B714-A9E41A75A08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9634753B-309C-47A6-9E9F-5EA0DF1A5E66}" type="datetimeFigureOut">
              <a:rPr lang="tr-TR" smtClean="0"/>
              <a:t>24.12.2019</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E311B1B2-7C69-4A5A-9B3B-86E4DCD18CBE}" type="slidenum">
              <a:rPr lang="tr-TR" smtClean="0"/>
              <a:t>‹#›</a:t>
            </a:fld>
            <a:endParaRPr lang="tr-TR"/>
          </a:p>
        </p:txBody>
      </p:sp>
    </p:spTree>
    <p:extLst>
      <p:ext uri="{BB962C8B-B14F-4D97-AF65-F5344CB8AC3E}">
        <p14:creationId xmlns:p14="http://schemas.microsoft.com/office/powerpoint/2010/main" val="40096149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01C2496-3C19-4E21-8DBE-32BB7F2F222B}" type="datetimeFigureOut">
              <a:rPr lang="tr-TR" smtClean="0"/>
              <a:t>24.12.2019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1312894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01C2496-3C19-4E21-8DBE-32BB7F2F222B}" type="datetimeFigureOut">
              <a:rPr lang="tr-TR" smtClean="0"/>
              <a:t>24.12.2019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4043549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01C2496-3C19-4E21-8DBE-32BB7F2F222B}" type="datetimeFigureOut">
              <a:rPr lang="tr-TR" smtClean="0"/>
              <a:t>24.12.2019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2810568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01C2496-3C19-4E21-8DBE-32BB7F2F222B}" type="datetimeFigureOut">
              <a:rPr lang="tr-TR" smtClean="0"/>
              <a:t>24.12.2019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419921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01C2496-3C19-4E21-8DBE-32BB7F2F222B}" type="datetimeFigureOut">
              <a:rPr lang="tr-TR" smtClean="0"/>
              <a:t>24.12.2019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3674493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01C2496-3C19-4E21-8DBE-32BB7F2F222B}" type="datetimeFigureOut">
              <a:rPr lang="tr-TR" smtClean="0"/>
              <a:t>24.12.2019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235914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01C2496-3C19-4E21-8DBE-32BB7F2F222B}" type="datetimeFigureOut">
              <a:rPr lang="tr-TR" smtClean="0"/>
              <a:t>24.12.2019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3328961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01C2496-3C19-4E21-8DBE-32BB7F2F222B}" type="datetimeFigureOut">
              <a:rPr lang="tr-TR" smtClean="0"/>
              <a:t>24.12.2019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32961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01C2496-3C19-4E21-8DBE-32BB7F2F222B}" type="datetimeFigureOut">
              <a:rPr lang="tr-TR" smtClean="0"/>
              <a:t>24.12.2019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3992123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01C2496-3C19-4E21-8DBE-32BB7F2F222B}" type="datetimeFigureOut">
              <a:rPr lang="tr-TR" smtClean="0"/>
              <a:t>24.12.2019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227302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01C2496-3C19-4E21-8DBE-32BB7F2F222B}" type="datetimeFigureOut">
              <a:rPr lang="tr-TR" smtClean="0"/>
              <a:t>24.12.2019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815166-C7C9-4224-A5B1-7EA54F485375}" type="slidenum">
              <a:rPr lang="tr-TR" smtClean="0"/>
              <a:t>‹#›</a:t>
            </a:fld>
            <a:endParaRPr lang="tr-TR"/>
          </a:p>
        </p:txBody>
      </p:sp>
    </p:spTree>
    <p:extLst>
      <p:ext uri="{BB962C8B-B14F-4D97-AF65-F5344CB8AC3E}">
        <p14:creationId xmlns:p14="http://schemas.microsoft.com/office/powerpoint/2010/main" val="4239068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1C2496-3C19-4E21-8DBE-32BB7F2F222B}" type="datetimeFigureOut">
              <a:rPr lang="tr-TR" smtClean="0"/>
              <a:t>24.12.2019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815166-C7C9-4224-A5B1-7EA54F485375}" type="slidenum">
              <a:rPr lang="tr-TR" smtClean="0"/>
              <a:t>‹#›</a:t>
            </a:fld>
            <a:endParaRPr lang="tr-TR"/>
          </a:p>
        </p:txBody>
      </p:sp>
    </p:spTree>
    <p:extLst>
      <p:ext uri="{BB962C8B-B14F-4D97-AF65-F5344CB8AC3E}">
        <p14:creationId xmlns:p14="http://schemas.microsoft.com/office/powerpoint/2010/main" val="4140895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sz="5400" dirty="0" smtClean="0"/>
              <a:t/>
            </a:r>
            <a:br>
              <a:rPr lang="tr-TR" sz="5400" dirty="0" smtClean="0"/>
            </a:br>
            <a:r>
              <a:rPr lang="tr-TR" sz="5400" dirty="0"/>
              <a:t/>
            </a:r>
            <a:br>
              <a:rPr lang="tr-TR" sz="5400" dirty="0"/>
            </a:br>
            <a:r>
              <a:rPr lang="tr-TR" sz="3600" dirty="0" smtClean="0"/>
              <a:t>A.Ü.H.F. </a:t>
            </a:r>
            <a:r>
              <a:rPr lang="tr-TR" sz="5400" dirty="0" smtClean="0"/>
              <a:t/>
            </a:r>
            <a:br>
              <a:rPr lang="tr-TR" sz="5400" dirty="0" smtClean="0"/>
            </a:br>
            <a:r>
              <a:rPr lang="tr-TR" sz="5400" dirty="0" smtClean="0"/>
              <a:t>3/A EŞYA HUKUKU DERS NOTLARI</a:t>
            </a:r>
            <a:r>
              <a:rPr lang="tr-TR" sz="4900" dirty="0" smtClean="0"/>
              <a:t/>
            </a:r>
            <a:br>
              <a:rPr lang="tr-TR" sz="4900" dirty="0" smtClean="0"/>
            </a:br>
            <a:r>
              <a:rPr lang="tr-TR" sz="3600" dirty="0" smtClean="0"/>
              <a:t>(14. Hafta ve 15. Hafta - 18.12.2019 ve 25. 12. </a:t>
            </a:r>
            <a:r>
              <a:rPr lang="tr-TR" sz="3600" smtClean="0"/>
              <a:t>2019)</a:t>
            </a:r>
            <a:endParaRPr lang="tr-TR" sz="4400" dirty="0"/>
          </a:p>
        </p:txBody>
      </p:sp>
      <p:sp>
        <p:nvSpPr>
          <p:cNvPr id="3" name="Alt Başlık 2"/>
          <p:cNvSpPr>
            <a:spLocks noGrp="1"/>
          </p:cNvSpPr>
          <p:nvPr>
            <p:ph type="subTitle" idx="1"/>
          </p:nvPr>
        </p:nvSpPr>
        <p:spPr/>
        <p:txBody>
          <a:bodyPr>
            <a:normAutofit lnSpcReduction="10000"/>
          </a:bodyPr>
          <a:lstStyle/>
          <a:p>
            <a:r>
              <a:rPr lang="tr-TR" sz="3600" b="1" dirty="0" smtClean="0">
                <a:latin typeface="Times New Roman" panose="02020603050405020304" pitchFamily="18" charset="0"/>
                <a:cs typeface="Times New Roman" panose="02020603050405020304" pitchFamily="18" charset="0"/>
              </a:rPr>
              <a:t>TAŞINMAZLARIN KÜTÜĞE KAYDEDİLMESİ – Taşınmaz Kavramı </a:t>
            </a:r>
          </a:p>
          <a:p>
            <a:r>
              <a:rPr lang="tr-TR" sz="3600" i="1" dirty="0" smtClean="0"/>
              <a:t>DOÇ. DR. YILDIZ ABİK </a:t>
            </a:r>
            <a:endParaRPr lang="tr-TR" sz="3600" i="1" dirty="0"/>
          </a:p>
        </p:txBody>
      </p:sp>
    </p:spTree>
    <p:extLst>
      <p:ext uri="{BB962C8B-B14F-4D97-AF65-F5344CB8AC3E}">
        <p14:creationId xmlns:p14="http://schemas.microsoft.com/office/powerpoint/2010/main" val="1859757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Kadastrosu yapılmamış yerlerdeki </a:t>
            </a:r>
            <a:r>
              <a:rPr lang="tr-TR" b="1" dirty="0" smtClean="0">
                <a:latin typeface="Times New Roman" panose="02020603050405020304" pitchFamily="18" charset="0"/>
                <a:cs typeface="Times New Roman" panose="02020603050405020304" pitchFamily="18" charset="0"/>
              </a:rPr>
              <a:t>Tapusuz Taşınmazlar </a:t>
            </a:r>
            <a:r>
              <a:rPr lang="tr-TR" b="1" dirty="0">
                <a:latin typeface="Times New Roman" panose="02020603050405020304" pitchFamily="18" charset="0"/>
                <a:cs typeface="Times New Roman" panose="02020603050405020304" pitchFamily="18" charset="0"/>
              </a:rPr>
              <a:t>ise, hâkim kararıyla </a:t>
            </a:r>
            <a:r>
              <a:rPr lang="tr-TR" b="1" dirty="0" smtClean="0">
                <a:latin typeface="Times New Roman" panose="02020603050405020304" pitchFamily="18" charset="0"/>
                <a:cs typeface="Times New Roman" panose="02020603050405020304" pitchFamily="18" charset="0"/>
              </a:rPr>
              <a:t>Kütüğe </a:t>
            </a:r>
            <a:r>
              <a:rPr lang="tr-TR" b="1" dirty="0">
                <a:latin typeface="Times New Roman" panose="02020603050405020304" pitchFamily="18" charset="0"/>
                <a:cs typeface="Times New Roman" panose="02020603050405020304" pitchFamily="18" charset="0"/>
              </a:rPr>
              <a:t>geçirilir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713, 5519 sayılı K. m.1</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Karara</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Tapu </a:t>
            </a:r>
            <a:r>
              <a:rPr lang="tr-TR" dirty="0">
                <a:latin typeface="Times New Roman" panose="02020603050405020304" pitchFamily="18" charset="0"/>
                <a:cs typeface="Times New Roman" panose="02020603050405020304" pitchFamily="18" charset="0"/>
              </a:rPr>
              <a:t>F</a:t>
            </a:r>
            <a:r>
              <a:rPr lang="tr-TR" dirty="0" smtClean="0">
                <a:latin typeface="Times New Roman" panose="02020603050405020304" pitchFamily="18" charset="0"/>
                <a:cs typeface="Times New Roman" panose="02020603050405020304" pitchFamily="18" charset="0"/>
              </a:rPr>
              <a:t>en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emurluğu </a:t>
            </a:r>
            <a:r>
              <a:rPr lang="tr-TR" dirty="0">
                <a:latin typeface="Times New Roman" panose="02020603050405020304" pitchFamily="18" charset="0"/>
                <a:cs typeface="Times New Roman" panose="02020603050405020304" pitchFamily="18" charset="0"/>
              </a:rPr>
              <a:t>olan yerlerde bu </a:t>
            </a:r>
            <a:r>
              <a:rPr lang="tr-TR" dirty="0" smtClean="0">
                <a:latin typeface="Times New Roman" panose="02020603050405020304" pitchFamily="18" charset="0"/>
                <a:cs typeface="Times New Roman" panose="02020603050405020304" pitchFamily="18" charset="0"/>
              </a:rPr>
              <a:t>Memurlara</a:t>
            </a:r>
            <a:r>
              <a:rPr lang="tr-TR" dirty="0">
                <a:latin typeface="Times New Roman" panose="02020603050405020304" pitchFamily="18" charset="0"/>
                <a:cs typeface="Times New Roman" panose="02020603050405020304" pitchFamily="18" charset="0"/>
              </a:rPr>
              <a:t>, olmayan yerlerde </a:t>
            </a:r>
            <a:r>
              <a:rPr lang="tr-TR" dirty="0" smtClean="0">
                <a:latin typeface="Times New Roman" panose="02020603050405020304" pitchFamily="18" charset="0"/>
                <a:cs typeface="Times New Roman" panose="02020603050405020304" pitchFamily="18" charset="0"/>
              </a:rPr>
              <a:t>ise </a:t>
            </a:r>
            <a:r>
              <a:rPr lang="tr-TR" dirty="0">
                <a:latin typeface="Times New Roman" panose="02020603050405020304" pitchFamily="18" charset="0"/>
                <a:cs typeface="Times New Roman" panose="02020603050405020304" pitchFamily="18" charset="0"/>
              </a:rPr>
              <a:t>aynı işi yapmaya yetkili </a:t>
            </a:r>
            <a:r>
              <a:rPr lang="tr-TR" dirty="0" smtClean="0">
                <a:latin typeface="Times New Roman" panose="02020603050405020304" pitchFamily="18" charset="0"/>
                <a:cs typeface="Times New Roman" panose="02020603050405020304" pitchFamily="18" charset="0"/>
              </a:rPr>
              <a:t>Fen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emurlarına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Mühendislere </a:t>
            </a:r>
            <a:r>
              <a:rPr lang="tr-TR" dirty="0">
                <a:latin typeface="Times New Roman" panose="02020603050405020304" pitchFamily="18" charset="0"/>
                <a:cs typeface="Times New Roman" panose="02020603050405020304" pitchFamily="18" charset="0"/>
              </a:rPr>
              <a:t>yaptırılacak </a:t>
            </a:r>
            <a:r>
              <a:rPr lang="tr-TR" dirty="0" smtClean="0">
                <a:latin typeface="Times New Roman" panose="02020603050405020304" pitchFamily="18" charset="0"/>
                <a:cs typeface="Times New Roman" panose="02020603050405020304" pitchFamily="18" charset="0"/>
              </a:rPr>
              <a:t>Haritalar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Krokiler </a:t>
            </a:r>
            <a:r>
              <a:rPr lang="tr-TR" dirty="0">
                <a:latin typeface="Times New Roman" panose="02020603050405020304" pitchFamily="18" charset="0"/>
                <a:cs typeface="Times New Roman" panose="02020603050405020304" pitchFamily="18" charset="0"/>
              </a:rPr>
              <a:t>eklenir (</a:t>
            </a:r>
            <a:r>
              <a:rPr lang="tr-TR" i="1" dirty="0">
                <a:latin typeface="Times New Roman" panose="02020603050405020304" pitchFamily="18" charset="0"/>
                <a:cs typeface="Times New Roman" panose="02020603050405020304" pitchFamily="18" charset="0"/>
              </a:rPr>
              <a:t>5519 sayılı K. m.2</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Ayrıca</a:t>
            </a:r>
            <a:r>
              <a:rPr lang="tr-TR" dirty="0">
                <a:latin typeface="Times New Roman" panose="02020603050405020304" pitchFamily="18" charset="0"/>
                <a:cs typeface="Times New Roman" panose="02020603050405020304" pitchFamily="18" charset="0"/>
              </a:rPr>
              <a:t>, MK m. 713 / </a:t>
            </a:r>
            <a:r>
              <a:rPr lang="tr-TR" dirty="0" smtClean="0">
                <a:latin typeface="Times New Roman" panose="02020603050405020304" pitchFamily="18" charset="0"/>
                <a:cs typeface="Times New Roman" panose="02020603050405020304" pitchFamily="18" charset="0"/>
              </a:rPr>
              <a:t>VII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hükmünde </a:t>
            </a:r>
            <a:r>
              <a:rPr lang="tr-TR" dirty="0">
                <a:latin typeface="Times New Roman" panose="02020603050405020304" pitchFamily="18" charset="0"/>
                <a:cs typeface="Times New Roman" panose="02020603050405020304" pitchFamily="18" charset="0"/>
              </a:rPr>
              <a:t>de </a:t>
            </a:r>
            <a:r>
              <a:rPr lang="tr-TR" dirty="0" smtClean="0">
                <a:latin typeface="Times New Roman" panose="02020603050405020304" pitchFamily="18" charset="0"/>
                <a:cs typeface="Times New Roman" panose="02020603050405020304" pitchFamily="18" charset="0"/>
              </a:rPr>
              <a:t>Karara,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aşınmazın </a:t>
            </a:r>
            <a:r>
              <a:rPr lang="tr-TR" dirty="0">
                <a:latin typeface="Times New Roman" panose="02020603050405020304" pitchFamily="18" charset="0"/>
                <a:cs typeface="Times New Roman" panose="02020603050405020304" pitchFamily="18" charset="0"/>
              </a:rPr>
              <a:t>uzmanlarca düzenlenen </a:t>
            </a:r>
            <a:r>
              <a:rPr lang="tr-TR" dirty="0" smtClean="0">
                <a:latin typeface="Times New Roman" panose="02020603050405020304" pitchFamily="18" charset="0"/>
                <a:cs typeface="Times New Roman" panose="02020603050405020304" pitchFamily="18" charset="0"/>
              </a:rPr>
              <a:t>Teknik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ilgileri </a:t>
            </a:r>
            <a:r>
              <a:rPr lang="tr-TR" dirty="0">
                <a:latin typeface="Times New Roman" panose="02020603050405020304" pitchFamily="18" charset="0"/>
                <a:cs typeface="Times New Roman" panose="02020603050405020304" pitchFamily="18" charset="0"/>
              </a:rPr>
              <a:t>içeren </a:t>
            </a:r>
            <a:r>
              <a:rPr lang="tr-TR" dirty="0" smtClean="0">
                <a:latin typeface="Times New Roman" panose="02020603050405020304" pitchFamily="18" charset="0"/>
                <a:cs typeface="Times New Roman" panose="02020603050405020304" pitchFamily="18" charset="0"/>
              </a:rPr>
              <a:t>Krokisinin </a:t>
            </a:r>
            <a:r>
              <a:rPr lang="tr-TR" dirty="0">
                <a:latin typeface="Times New Roman" panose="02020603050405020304" pitchFamily="18" charset="0"/>
                <a:cs typeface="Times New Roman" panose="02020603050405020304" pitchFamily="18" charset="0"/>
              </a:rPr>
              <a:t>de eklenmesi hükme bağlanmıştır. </a:t>
            </a:r>
          </a:p>
          <a:p>
            <a:pPr marL="0" indent="0">
              <a:buNone/>
            </a:pPr>
            <a:r>
              <a:rPr lang="tr-TR"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146195783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Oysa, kanun koyucunun burada Devletin hüküm ve tasarrufu altında bulunup da Kamu Hizmetine tahsis edilmemiş Arazinin mülkiyetinin İmar ve İhya edilerek Kazandırıcı Zamanaşımı yoluyla kazanılmasına izin veren </a:t>
            </a:r>
            <a:r>
              <a:rPr lang="tr-TR" sz="3600" b="1" dirty="0">
                <a:latin typeface="Times New Roman" panose="02020603050405020304" pitchFamily="18" charset="0"/>
                <a:cs typeface="Times New Roman" panose="02020603050405020304" pitchFamily="18" charset="0"/>
              </a:rPr>
              <a:t>Kadastro Kanunu’nun 17. maddesi </a:t>
            </a:r>
            <a:r>
              <a:rPr lang="tr-TR" sz="3600" dirty="0">
                <a:latin typeface="Times New Roman" panose="02020603050405020304" pitchFamily="18" charset="0"/>
                <a:cs typeface="Times New Roman" panose="02020603050405020304" pitchFamily="18" charset="0"/>
              </a:rPr>
              <a:t>hükmündeki istisnayı kastettiğine şüphe yoktur. </a:t>
            </a:r>
          </a:p>
          <a:p>
            <a:pPr marL="0" indent="0" algn="just">
              <a:buNone/>
            </a:pPr>
            <a:r>
              <a:rPr lang="tr-TR" sz="3200"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Karş</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Sirmen,</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Eşya H., 7. B., s. 158; </a:t>
            </a:r>
            <a:r>
              <a:rPr lang="tr-TR" b="1" i="1" dirty="0" smtClean="0">
                <a:latin typeface="Times New Roman" panose="02020603050405020304" pitchFamily="18" charset="0"/>
                <a:cs typeface="Times New Roman" panose="02020603050405020304" pitchFamily="18" charset="0"/>
              </a:rPr>
              <a:t>Akman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Kadastro </a:t>
            </a:r>
            <a:r>
              <a:rPr lang="tr-TR" i="1" dirty="0" smtClean="0">
                <a:latin typeface="Times New Roman" panose="02020603050405020304" pitchFamily="18" charset="0"/>
                <a:cs typeface="Times New Roman" panose="02020603050405020304" pitchFamily="18" charset="0"/>
              </a:rPr>
              <a:t>Kanununun İncelenmesi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 124). </a:t>
            </a:r>
          </a:p>
          <a:p>
            <a:pPr marL="0" indent="0">
              <a:buNone/>
            </a:pPr>
            <a:endParaRPr lang="tr-TR" sz="3600" dirty="0"/>
          </a:p>
        </p:txBody>
      </p:sp>
    </p:spTree>
    <p:extLst>
      <p:ext uri="{BB962C8B-B14F-4D97-AF65-F5344CB8AC3E}">
        <p14:creationId xmlns:p14="http://schemas.microsoft.com/office/powerpoint/2010/main" val="155126077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800" b="1" i="1" dirty="0">
                <a:latin typeface="Times New Roman" panose="02020603050405020304" pitchFamily="18" charset="0"/>
                <a:cs typeface="Times New Roman" panose="02020603050405020304" pitchFamily="18" charset="0"/>
              </a:rPr>
              <a:t>Kadastro Kanunu’nun 17. maddesinde belirtilen istisna </a:t>
            </a:r>
            <a:r>
              <a:rPr lang="tr-TR" sz="4800" b="1" i="1" dirty="0" smtClean="0">
                <a:latin typeface="Times New Roman" panose="02020603050405020304" pitchFamily="18" charset="0"/>
                <a:cs typeface="Times New Roman" panose="02020603050405020304" pitchFamily="18" charset="0"/>
              </a:rPr>
              <a:t>dışında</a:t>
            </a:r>
            <a:r>
              <a:rPr lang="tr-TR" sz="4800" b="1" dirty="0" smtClean="0">
                <a:latin typeface="Times New Roman" panose="02020603050405020304" pitchFamily="18" charset="0"/>
                <a:cs typeface="Times New Roman" panose="02020603050405020304" pitchFamily="18" charset="0"/>
              </a:rPr>
              <a:t>,</a:t>
            </a:r>
            <a:r>
              <a:rPr lang="tr-TR" sz="4800" dirty="0" smtClean="0">
                <a:latin typeface="Times New Roman" panose="02020603050405020304" pitchFamily="18" charset="0"/>
                <a:cs typeface="Times New Roman" panose="02020603050405020304" pitchFamily="18" charset="0"/>
              </a:rPr>
              <a:t> </a:t>
            </a:r>
            <a:r>
              <a:rPr lang="tr-TR" sz="4800" b="1" dirty="0">
                <a:latin typeface="Times New Roman" panose="02020603050405020304" pitchFamily="18" charset="0"/>
                <a:cs typeface="Times New Roman" panose="02020603050405020304" pitchFamily="18" charset="0"/>
              </a:rPr>
              <a:t>Devletin hüküm ve tasarrufu altındaki yerlerin </a:t>
            </a:r>
            <a:r>
              <a:rPr lang="tr-TR" sz="4800" b="1" i="1" dirty="0">
                <a:latin typeface="Times New Roman" panose="02020603050405020304" pitchFamily="18" charset="0"/>
                <a:cs typeface="Times New Roman" panose="02020603050405020304" pitchFamily="18" charset="0"/>
              </a:rPr>
              <a:t>Kazandırıcı Zamanaşımı yoluyla E</a:t>
            </a:r>
            <a:r>
              <a:rPr lang="tr-TR" sz="4800" b="1" i="1" dirty="0" smtClean="0">
                <a:latin typeface="Times New Roman" panose="02020603050405020304" pitchFamily="18" charset="0"/>
                <a:cs typeface="Times New Roman" panose="02020603050405020304" pitchFamily="18" charset="0"/>
              </a:rPr>
              <a:t>dinilmesi </a:t>
            </a:r>
            <a:r>
              <a:rPr lang="tr-TR" sz="4800" b="1" dirty="0">
                <a:latin typeface="Times New Roman" panose="02020603050405020304" pitchFamily="18" charset="0"/>
                <a:cs typeface="Times New Roman" panose="02020603050405020304" pitchFamily="18" charset="0"/>
              </a:rPr>
              <a:t>mümkün değildir. </a:t>
            </a:r>
          </a:p>
        </p:txBody>
      </p:sp>
    </p:spTree>
    <p:extLst>
      <p:ext uri="{BB962C8B-B14F-4D97-AF65-F5344CB8AC3E}">
        <p14:creationId xmlns:p14="http://schemas.microsoft.com/office/powerpoint/2010/main" val="179004420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Kazandırıcı Zamanaşımı ile Edinilmesi Mümkün Olmayan Yerler </a:t>
            </a:r>
            <a:endParaRPr lang="tr-TR" b="1" dirty="0">
              <a:latin typeface="+mn-lt"/>
            </a:endParaRP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Kazandırıcı </a:t>
            </a:r>
            <a:r>
              <a:rPr lang="tr-TR" sz="3600" b="1" dirty="0" smtClean="0">
                <a:latin typeface="Times New Roman" panose="02020603050405020304" pitchFamily="18" charset="0"/>
                <a:cs typeface="Times New Roman" panose="02020603050405020304" pitchFamily="18" charset="0"/>
              </a:rPr>
              <a:t>Zamanaşımı ile Edinilmesi Mümkün </a:t>
            </a:r>
            <a:r>
              <a:rPr lang="tr-TR" sz="3600" b="1" dirty="0">
                <a:latin typeface="Times New Roman" panose="02020603050405020304" pitchFamily="18" charset="0"/>
                <a:cs typeface="Times New Roman" panose="02020603050405020304" pitchFamily="18" charset="0"/>
              </a:rPr>
              <a:t>olmayan </a:t>
            </a:r>
            <a:r>
              <a:rPr lang="tr-TR" sz="3600" b="1" dirty="0" smtClean="0">
                <a:latin typeface="Times New Roman" panose="02020603050405020304" pitchFamily="18" charset="0"/>
                <a:cs typeface="Times New Roman" panose="02020603050405020304" pitchFamily="18" charset="0"/>
              </a:rPr>
              <a:t>Yerleri </a:t>
            </a:r>
            <a:r>
              <a:rPr lang="tr-TR" sz="3600" b="1" dirty="0">
                <a:latin typeface="Times New Roman" panose="02020603050405020304" pitchFamily="18" charset="0"/>
                <a:cs typeface="Times New Roman" panose="02020603050405020304" pitchFamily="18" charset="0"/>
              </a:rPr>
              <a:t>belirlerken, </a:t>
            </a:r>
            <a:r>
              <a:rPr lang="tr-TR" sz="3600" b="1" i="1" dirty="0">
                <a:latin typeface="Times New Roman" panose="02020603050405020304" pitchFamily="18" charset="0"/>
                <a:cs typeface="Times New Roman" panose="02020603050405020304" pitchFamily="18" charset="0"/>
              </a:rPr>
              <a:t>iki grup hüküm üzerinde </a:t>
            </a:r>
            <a:r>
              <a:rPr lang="tr-TR" sz="3600" b="1" dirty="0">
                <a:latin typeface="Times New Roman" panose="02020603050405020304" pitchFamily="18" charset="0"/>
                <a:cs typeface="Times New Roman" panose="02020603050405020304" pitchFamily="18" charset="0"/>
              </a:rPr>
              <a:t>durmak gerekir. </a:t>
            </a:r>
            <a:endParaRPr lang="tr-TR" sz="3600" b="1" dirty="0" smtClean="0">
              <a:latin typeface="Times New Roman" panose="02020603050405020304" pitchFamily="18" charset="0"/>
              <a:cs typeface="Times New Roman" panose="02020603050405020304" pitchFamily="18" charset="0"/>
            </a:endParaRPr>
          </a:p>
          <a:p>
            <a:pPr algn="just"/>
            <a:r>
              <a:rPr lang="tr-TR" sz="3600" b="1" dirty="0">
                <a:latin typeface="Times New Roman" panose="02020603050405020304" pitchFamily="18" charset="0"/>
                <a:cs typeface="Times New Roman" panose="02020603050405020304" pitchFamily="18" charset="0"/>
              </a:rPr>
              <a:t>Bunlardan </a:t>
            </a:r>
            <a:r>
              <a:rPr lang="tr-TR" sz="3600" b="1" u="sng" dirty="0" smtClean="0">
                <a:latin typeface="Times New Roman" panose="02020603050405020304" pitchFamily="18" charset="0"/>
                <a:cs typeface="Times New Roman" panose="02020603050405020304" pitchFamily="18" charset="0"/>
              </a:rPr>
              <a:t>birinci grupta, </a:t>
            </a:r>
            <a:r>
              <a:rPr lang="tr-TR" sz="3600" b="1" i="1" dirty="0" smtClean="0">
                <a:latin typeface="Times New Roman" panose="02020603050405020304" pitchFamily="18" charset="0"/>
                <a:cs typeface="Times New Roman" panose="02020603050405020304" pitchFamily="18" charset="0"/>
              </a:rPr>
              <a:t>MK m. 117 / 1 hükmü </a:t>
            </a:r>
            <a:r>
              <a:rPr lang="tr-TR" sz="3600" dirty="0" smtClean="0">
                <a:latin typeface="Times New Roman" panose="02020603050405020304" pitchFamily="18" charset="0"/>
                <a:cs typeface="Times New Roman" panose="02020603050405020304" pitchFamily="18" charset="0"/>
              </a:rPr>
              <a:t>ile</a:t>
            </a:r>
            <a:r>
              <a:rPr lang="tr-TR" sz="3600" b="1" dirty="0" smtClean="0">
                <a:latin typeface="Times New Roman" panose="02020603050405020304" pitchFamily="18" charset="0"/>
                <a:cs typeface="Times New Roman" panose="02020603050405020304" pitchFamily="18" charset="0"/>
              </a:rPr>
              <a:t> Vakıf </a:t>
            </a:r>
            <a:r>
              <a:rPr lang="tr-TR" sz="3600" b="1" dirty="0">
                <a:latin typeface="Times New Roman" panose="02020603050405020304" pitchFamily="18" charset="0"/>
                <a:cs typeface="Times New Roman" panose="02020603050405020304" pitchFamily="18" charset="0"/>
              </a:rPr>
              <a:t>Malları üzerinde Zilyetlik yoluyla Edinme hükümlerinin uygulanmayacağını belirten</a:t>
            </a:r>
            <a:r>
              <a:rPr lang="tr-TR" sz="3600"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Vakıflar </a:t>
            </a:r>
            <a:r>
              <a:rPr lang="tr-TR" sz="3600" b="1" i="1" dirty="0">
                <a:latin typeface="Times New Roman" panose="02020603050405020304" pitchFamily="18" charset="0"/>
                <a:cs typeface="Times New Roman" panose="02020603050405020304" pitchFamily="18" charset="0"/>
              </a:rPr>
              <a:t>Kanunu’nun</a:t>
            </a:r>
            <a:r>
              <a:rPr lang="tr-TR" sz="3600"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23. maddesi </a:t>
            </a:r>
            <a:r>
              <a:rPr lang="tr-TR" sz="3600" b="1" dirty="0" smtClean="0">
                <a:latin typeface="Times New Roman" panose="02020603050405020304" pitchFamily="18" charset="0"/>
                <a:cs typeface="Times New Roman" panose="02020603050405020304" pitchFamily="18" charset="0"/>
              </a:rPr>
              <a:t>hükümleri </a:t>
            </a:r>
            <a:r>
              <a:rPr lang="tr-TR" sz="3600" dirty="0" smtClean="0">
                <a:latin typeface="Times New Roman" panose="02020603050405020304" pitchFamily="18" charset="0"/>
                <a:cs typeface="Times New Roman" panose="02020603050405020304" pitchFamily="18" charset="0"/>
              </a:rPr>
              <a:t>yer almaktadır.  </a:t>
            </a:r>
            <a:endParaRPr lang="tr-TR" sz="3600" dirty="0">
              <a:latin typeface="Times New Roman" panose="02020603050405020304" pitchFamily="18" charset="0"/>
              <a:cs typeface="Times New Roman" panose="02020603050405020304" pitchFamily="18" charset="0"/>
            </a:endParaRPr>
          </a:p>
          <a:p>
            <a:pPr marL="0" indent="0" algn="just">
              <a:buNone/>
            </a:pPr>
            <a:endParaRPr lang="tr-TR" b="1" dirty="0" smtClean="0">
              <a:latin typeface="Times New Roman" panose="02020603050405020304" pitchFamily="18" charset="0"/>
              <a:cs typeface="Times New Roman" panose="02020603050405020304" pitchFamily="18" charset="0"/>
            </a:endParaRPr>
          </a:p>
          <a:p>
            <a:pPr algn="just"/>
            <a:endParaRPr 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8253787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b="1" u="sng" dirty="0">
                <a:latin typeface="Times New Roman" panose="02020603050405020304" pitchFamily="18" charset="0"/>
                <a:cs typeface="Times New Roman" panose="02020603050405020304" pitchFamily="18" charset="0"/>
              </a:rPr>
              <a:t>İkinci grupta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Kültür ve Tabiat Varlıkları ile bunların Koruma Alanlarının Zilyetlik yoluyla kazanılamayacağını belirten </a:t>
            </a:r>
            <a:r>
              <a:rPr lang="tr-TR" b="1" dirty="0" smtClean="0">
                <a:latin typeface="Times New Roman" panose="02020603050405020304" pitchFamily="18" charset="0"/>
                <a:cs typeface="Times New Roman" panose="02020603050405020304" pitchFamily="18" charset="0"/>
              </a:rPr>
              <a:t>2863 sayılı </a:t>
            </a:r>
            <a:r>
              <a:rPr lang="tr-TR" b="1" i="1" dirty="0" smtClean="0">
                <a:latin typeface="Times New Roman" panose="02020603050405020304" pitchFamily="18" charset="0"/>
                <a:cs typeface="Times New Roman" panose="02020603050405020304" pitchFamily="18" charset="0"/>
              </a:rPr>
              <a:t>Kültür </a:t>
            </a:r>
            <a:r>
              <a:rPr lang="tr-TR" b="1" i="1" dirty="0">
                <a:latin typeface="Times New Roman" panose="02020603050405020304" pitchFamily="18" charset="0"/>
                <a:cs typeface="Times New Roman" panose="02020603050405020304" pitchFamily="18" charset="0"/>
              </a:rPr>
              <a:t>ve Tabiat Varlıklarını Koruma Kanunu’nun 11. maddesi </a:t>
            </a:r>
            <a:r>
              <a:rPr lang="tr-TR" dirty="0">
                <a:latin typeface="Times New Roman" panose="02020603050405020304" pitchFamily="18" charset="0"/>
                <a:cs typeface="Times New Roman" panose="02020603050405020304" pitchFamily="18" charset="0"/>
              </a:rPr>
              <a:t>yer almaktadır. </a:t>
            </a:r>
            <a:endParaRPr lang="tr-TR" dirty="0" smtClean="0">
              <a:latin typeface="Times New Roman" panose="02020603050405020304" pitchFamily="18" charset="0"/>
              <a:cs typeface="Times New Roman" panose="02020603050405020304" pitchFamily="18" charset="0"/>
            </a:endParaRPr>
          </a:p>
          <a:p>
            <a:pPr algn="just"/>
            <a:r>
              <a:rPr lang="tr-TR" b="1" u="sng" dirty="0" smtClean="0">
                <a:latin typeface="Times New Roman" panose="02020603050405020304" pitchFamily="18" charset="0"/>
                <a:cs typeface="Times New Roman" panose="02020603050405020304" pitchFamily="18" charset="0"/>
              </a:rPr>
              <a:t>Bu Kanunun 11. maddesinin 1. fıkrasında</a:t>
            </a:r>
            <a:r>
              <a:rPr lang="tr-TR" u="sng"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Kültür ve Tabiat Varlıklarını Koruma Bölge Kurullarınca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irinci grup olarak tescil ve ilan edilen Kültür </a:t>
            </a:r>
            <a:r>
              <a:rPr lang="tr-TR" b="1" dirty="0">
                <a:latin typeface="Times New Roman" panose="02020603050405020304" pitchFamily="18" charset="0"/>
                <a:cs typeface="Times New Roman" panose="02020603050405020304" pitchFamily="18" charset="0"/>
              </a:rPr>
              <a:t>V</a:t>
            </a:r>
            <a:r>
              <a:rPr lang="tr-TR" b="1" dirty="0" smtClean="0">
                <a:latin typeface="Times New Roman" panose="02020603050405020304" pitchFamily="18" charset="0"/>
                <a:cs typeface="Times New Roman" panose="02020603050405020304" pitchFamily="18" charset="0"/>
              </a:rPr>
              <a:t>arlıklarının bulunduğu Taşınmazlar</a:t>
            </a:r>
            <a:r>
              <a:rPr lang="tr-TR" dirty="0" smtClean="0">
                <a:latin typeface="Times New Roman" panose="02020603050405020304" pitchFamily="18" charset="0"/>
                <a:cs typeface="Times New Roman" panose="02020603050405020304" pitchFamily="18" charset="0"/>
              </a:rPr>
              <a:t> ile </a:t>
            </a:r>
            <a:r>
              <a:rPr lang="tr-TR" b="1" dirty="0" smtClean="0">
                <a:latin typeface="Times New Roman" panose="02020603050405020304" pitchFamily="18" charset="0"/>
                <a:cs typeface="Times New Roman" panose="02020603050405020304" pitchFamily="18" charset="0"/>
              </a:rPr>
              <a:t>Birinci ve  </a:t>
            </a:r>
            <a:r>
              <a:rPr lang="tr-TR" b="1" i="1" dirty="0" smtClean="0">
                <a:latin typeface="Times New Roman" panose="02020603050405020304" pitchFamily="18" charset="0"/>
                <a:cs typeface="Times New Roman" panose="02020603050405020304" pitchFamily="18" charset="0"/>
              </a:rPr>
              <a:t>İkinci Derece Arkeolojik Sit Alanlarındaki Taşınmazların Zilyetlik yoluyla edinilemeyeceği </a:t>
            </a:r>
            <a:r>
              <a:rPr lang="tr-TR" dirty="0" smtClean="0">
                <a:latin typeface="Times New Roman" panose="02020603050405020304" pitchFamily="18" charset="0"/>
                <a:cs typeface="Times New Roman" panose="02020603050405020304" pitchFamily="18" charset="0"/>
              </a:rPr>
              <a:t>belirtildiği için, </a:t>
            </a:r>
            <a:r>
              <a:rPr lang="tr-TR" b="1" dirty="0" smtClean="0">
                <a:latin typeface="Times New Roman" panose="02020603050405020304" pitchFamily="18" charset="0"/>
                <a:cs typeface="Times New Roman" panose="02020603050405020304" pitchFamily="18" charset="0"/>
              </a:rPr>
              <a:t>söz konusu yerlerin Mülkiyetinin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Olağanüstü Zamanaşımıyla Kazanılması mümkün değildir. </a:t>
            </a:r>
          </a:p>
          <a:p>
            <a:pPr marL="0" indent="0" algn="just">
              <a:buNone/>
            </a:pPr>
            <a:r>
              <a:rPr lang="tr-TR" b="1"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(Y16HD. 29.05.2018, 2853 / 3615 - YKD, 2018 / 12, s. 29131 vd.) </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18319754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800" b="1" i="1" dirty="0" smtClean="0">
                <a:latin typeface="Times New Roman" panose="02020603050405020304" pitchFamily="18" charset="0"/>
                <a:cs typeface="Times New Roman" panose="02020603050405020304" pitchFamily="18" charset="0"/>
              </a:rPr>
              <a:t>5737 sayılı Vakıflar Kanunu’nun 15. maddesinin 1. fıkrasına göre </a:t>
            </a:r>
            <a:r>
              <a:rPr lang="tr-TR" sz="4800" dirty="0" smtClean="0">
                <a:latin typeface="Times New Roman" panose="02020603050405020304" pitchFamily="18" charset="0"/>
                <a:cs typeface="Times New Roman" panose="02020603050405020304" pitchFamily="18" charset="0"/>
              </a:rPr>
              <a:t>de, </a:t>
            </a:r>
            <a:r>
              <a:rPr lang="tr-TR" sz="4800" b="1" dirty="0" smtClean="0">
                <a:latin typeface="Times New Roman" panose="02020603050405020304" pitchFamily="18" charset="0"/>
                <a:cs typeface="Times New Roman" panose="02020603050405020304" pitchFamily="18" charset="0"/>
              </a:rPr>
              <a:t>Vakıfların Hayrat Taşınmazları hakkında </a:t>
            </a:r>
            <a:r>
              <a:rPr lang="tr-TR" sz="4800" b="1" i="1" dirty="0" smtClean="0">
                <a:latin typeface="Times New Roman" panose="02020603050405020304" pitchFamily="18" charset="0"/>
                <a:cs typeface="Times New Roman" panose="02020603050405020304" pitchFamily="18" charset="0"/>
              </a:rPr>
              <a:t>Kazandırıcı Zamanaşımı </a:t>
            </a:r>
            <a:r>
              <a:rPr lang="tr-TR" sz="4800" b="1" dirty="0" smtClean="0">
                <a:latin typeface="Times New Roman" panose="02020603050405020304" pitchFamily="18" charset="0"/>
                <a:cs typeface="Times New Roman" panose="02020603050405020304" pitchFamily="18" charset="0"/>
              </a:rPr>
              <a:t>işlemez. </a:t>
            </a:r>
            <a:endParaRPr lang="tr-TR"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00491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smtClean="0">
                <a:latin typeface="Times New Roman" panose="02020603050405020304" pitchFamily="18" charset="0"/>
                <a:cs typeface="Times New Roman" panose="02020603050405020304" pitchFamily="18" charset="0"/>
              </a:rPr>
              <a:t>Kazandırıcı Zamanaşımına konu olamayacak Taşınmazlar arasında sayılan Ormanlar</a:t>
            </a:r>
            <a:r>
              <a:rPr lang="tr-TR" sz="3200" b="1" dirty="0" smtClean="0">
                <a:latin typeface="Times New Roman" panose="02020603050405020304" pitchFamily="18" charset="0"/>
                <a:cs typeface="Times New Roman" panose="02020603050405020304" pitchFamily="18" charset="0"/>
              </a:rPr>
              <a:t>, KK m. 45 hükmünde bununla ters düşecek bir Düzenlemeye konu olmuştu. </a:t>
            </a:r>
          </a:p>
          <a:p>
            <a:pPr algn="just"/>
            <a:r>
              <a:rPr lang="tr-TR" sz="3600" dirty="0" smtClean="0">
                <a:latin typeface="Times New Roman" panose="02020603050405020304" pitchFamily="18" charset="0"/>
                <a:cs typeface="Times New Roman" panose="02020603050405020304" pitchFamily="18" charset="0"/>
              </a:rPr>
              <a:t>Öyleyse,</a:t>
            </a:r>
            <a:r>
              <a:rPr lang="tr-TR" sz="3600" b="1" dirty="0" smtClean="0">
                <a:latin typeface="Times New Roman" panose="02020603050405020304" pitchFamily="18" charset="0"/>
                <a:cs typeface="Times New Roman" panose="02020603050405020304" pitchFamily="18" charset="0"/>
              </a:rPr>
              <a:t> </a:t>
            </a:r>
            <a:r>
              <a:rPr lang="tr-TR" sz="3600" b="1" u="sng" dirty="0" smtClean="0">
                <a:latin typeface="Times New Roman" panose="02020603050405020304" pitchFamily="18" charset="0"/>
                <a:cs typeface="Times New Roman" panose="02020603050405020304" pitchFamily="18" charset="0"/>
              </a:rPr>
              <a:t>Ormanlar,</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aslında </a:t>
            </a:r>
            <a:r>
              <a:rPr lang="tr-TR" sz="3600" b="1" i="1" dirty="0" smtClean="0">
                <a:latin typeface="Times New Roman" panose="02020603050405020304" pitchFamily="18" charset="0"/>
                <a:cs typeface="Times New Roman" panose="02020603050405020304" pitchFamily="18" charset="0"/>
              </a:rPr>
              <a:t>Kazandırıcı Zamanaşımına </a:t>
            </a:r>
            <a:r>
              <a:rPr lang="tr-TR" sz="3600" b="1" i="1" dirty="0">
                <a:latin typeface="Times New Roman" panose="02020603050405020304" pitchFamily="18" charset="0"/>
                <a:cs typeface="Times New Roman" panose="02020603050405020304" pitchFamily="18" charset="0"/>
              </a:rPr>
              <a:t>konu olamayacak </a:t>
            </a:r>
            <a:r>
              <a:rPr lang="tr-TR" sz="3600" b="1" i="1" dirty="0" smtClean="0">
                <a:latin typeface="Times New Roman" panose="02020603050405020304" pitchFamily="18" charset="0"/>
                <a:cs typeface="Times New Roman" panose="02020603050405020304" pitchFamily="18" charset="0"/>
              </a:rPr>
              <a:t>Taşınmazlar </a:t>
            </a:r>
            <a:r>
              <a:rPr lang="tr-TR" sz="3600" b="1" i="1" dirty="0">
                <a:latin typeface="Times New Roman" panose="02020603050405020304" pitchFamily="18" charset="0"/>
                <a:cs typeface="Times New Roman" panose="02020603050405020304" pitchFamily="18" charset="0"/>
              </a:rPr>
              <a:t>arasında</a:t>
            </a:r>
            <a:r>
              <a:rPr lang="tr-TR"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sayılmaktadır. </a:t>
            </a:r>
            <a:r>
              <a:rPr lang="tr-TR" sz="3600" dirty="0" smtClean="0">
                <a:latin typeface="Times New Roman" panose="02020603050405020304" pitchFamily="18" charset="0"/>
                <a:cs typeface="Times New Roman" panose="02020603050405020304" pitchFamily="18" charset="0"/>
              </a:rPr>
              <a:t> </a:t>
            </a:r>
          </a:p>
          <a:p>
            <a:pPr marL="0" indent="0" algn="just">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947369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Kadastro Kanunu’nun 45. maddesi </a:t>
            </a:r>
            <a:endParaRPr lang="tr-TR" b="1" dirty="0">
              <a:latin typeface="+mn-lt"/>
            </a:endParaRPr>
          </a:p>
        </p:txBody>
      </p:sp>
      <p:sp>
        <p:nvSpPr>
          <p:cNvPr id="3" name="İçerik Yer Tutucusu 2"/>
          <p:cNvSpPr>
            <a:spLocks noGrp="1"/>
          </p:cNvSpPr>
          <p:nvPr>
            <p:ph idx="1"/>
          </p:nvPr>
        </p:nvSpPr>
        <p:spPr/>
        <p:txBody>
          <a:bodyPr/>
          <a:lstStyle/>
          <a:p>
            <a:r>
              <a:rPr lang="tr-TR" b="1" u="sng" dirty="0">
                <a:latin typeface="Times New Roman" panose="02020603050405020304" pitchFamily="18" charset="0"/>
                <a:cs typeface="Times New Roman" panose="02020603050405020304" pitchFamily="18" charset="0"/>
              </a:rPr>
              <a:t>Kadastro Kanunu’nun 45. maddesinin 1. fıkrası gereğince </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Orman dışına çıkarılmış ve çıkarılacak yerlerde, değişik 6831 sayılı Orman Kanunun 2. maddesinin (B) bendinde belirtilen şehir, kasaba ve köy yapılarının toplu olarak bulunduğu yerleşim sahaları ile tarla, bağ, bahçe, meyvelik, zeytinlik, fıstıklık, fındıklık gibi tarım arazileri 31.12.1981 tarihinden önceki vergi kaydı veya geçerli bir belgeye dayanmak şartıyla 14. maddeye göre zilyetleri adına tespit edilir. </a:t>
            </a:r>
          </a:p>
          <a:p>
            <a:pPr algn="just"/>
            <a:r>
              <a:rPr lang="tr-TR" i="1" dirty="0">
                <a:latin typeface="Times New Roman" panose="02020603050405020304" pitchFamily="18" charset="0"/>
                <a:cs typeface="Times New Roman" panose="02020603050405020304" pitchFamily="18" charset="0"/>
              </a:rPr>
              <a:t>Zilyetlik müddeti 31.12.1981 tarihinden geriye doğru hesaplanır.”</a:t>
            </a:r>
            <a:endParaRPr lang="tr-TR" dirty="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5521280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sz="2400" b="1" i="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6831 </a:t>
            </a:r>
            <a:r>
              <a:rPr lang="tr-TR" b="1" i="1" dirty="0">
                <a:latin typeface="Times New Roman" panose="02020603050405020304" pitchFamily="18" charset="0"/>
                <a:cs typeface="Times New Roman" panose="02020603050405020304" pitchFamily="18" charset="0"/>
              </a:rPr>
              <a:t>sayılı Orman Kanunu veya ek ve değişikliklerine göre, orman kadastrosu yapılarak evvelce Hazine adına tespit veya tescil edilmiş yerlerde de yukarıdaki fıkra hükümleri uygulanır</a:t>
            </a:r>
            <a:r>
              <a:rPr lang="tr-TR" i="1" dirty="0">
                <a:latin typeface="Times New Roman" panose="02020603050405020304" pitchFamily="18" charset="0"/>
                <a:cs typeface="Times New Roman" panose="02020603050405020304" pitchFamily="18" charset="0"/>
              </a:rPr>
              <a:t>” (KK </a:t>
            </a:r>
            <a:r>
              <a:rPr lang="tr-TR" i="1" dirty="0" smtClean="0">
                <a:latin typeface="Times New Roman" panose="02020603050405020304" pitchFamily="18" charset="0"/>
                <a:cs typeface="Times New Roman" panose="02020603050405020304" pitchFamily="18" charset="0"/>
              </a:rPr>
              <a:t>m. 45 </a:t>
            </a:r>
            <a:r>
              <a:rPr lang="tr-TR" i="1" dirty="0">
                <a:latin typeface="Times New Roman" panose="02020603050405020304" pitchFamily="18" charset="0"/>
                <a:cs typeface="Times New Roman" panose="02020603050405020304" pitchFamily="18" charset="0"/>
              </a:rPr>
              <a:t>/ II). </a:t>
            </a:r>
            <a:endParaRPr lang="tr-TR" dirty="0">
              <a:latin typeface="Times New Roman" panose="02020603050405020304" pitchFamily="18" charset="0"/>
              <a:cs typeface="Times New Roman" panose="02020603050405020304" pitchFamily="18" charset="0"/>
            </a:endParaRPr>
          </a:p>
          <a:p>
            <a:pPr algn="just"/>
            <a:r>
              <a:rPr lang="tr-TR" i="1"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Orman sınırları içinde kalan veya orman dışına çıkarılan alanlarda </a:t>
            </a:r>
            <a:r>
              <a:rPr lang="tr-TR" b="1" i="1" u="sng" dirty="0">
                <a:latin typeface="Times New Roman" panose="02020603050405020304" pitchFamily="18" charset="0"/>
                <a:cs typeface="Times New Roman" panose="02020603050405020304" pitchFamily="18" charset="0"/>
              </a:rPr>
              <a:t>tapulu yerlerle </a:t>
            </a:r>
            <a:r>
              <a:rPr lang="tr-TR" b="1" i="1" dirty="0">
                <a:latin typeface="Times New Roman" panose="02020603050405020304" pitchFamily="18" charset="0"/>
                <a:cs typeface="Times New Roman" panose="02020603050405020304" pitchFamily="18" charset="0"/>
              </a:rPr>
              <a:t>iskan suretiyle veya toprak </a:t>
            </a:r>
            <a:r>
              <a:rPr lang="tr-TR" b="1" i="1" dirty="0" err="1">
                <a:latin typeface="Times New Roman" panose="02020603050405020304" pitchFamily="18" charset="0"/>
                <a:cs typeface="Times New Roman" panose="02020603050405020304" pitchFamily="18" charset="0"/>
              </a:rPr>
              <a:t>tevzii</a:t>
            </a:r>
            <a:r>
              <a:rPr lang="tr-TR" b="1" i="1" dirty="0">
                <a:latin typeface="Times New Roman" panose="02020603050405020304" pitchFamily="18" charset="0"/>
                <a:cs typeface="Times New Roman" panose="02020603050405020304" pitchFamily="18" charset="0"/>
              </a:rPr>
              <a:t> yoluyla verilen yerler </a:t>
            </a:r>
            <a:r>
              <a:rPr lang="tr-TR" i="1" dirty="0">
                <a:latin typeface="Times New Roman" panose="02020603050405020304" pitchFamily="18" charset="0"/>
                <a:cs typeface="Times New Roman" panose="02020603050405020304" pitchFamily="18" charset="0"/>
              </a:rPr>
              <a:t>(işlemleri tamamlanmamış olsa dahi) </a:t>
            </a:r>
            <a:r>
              <a:rPr lang="tr-TR" b="1" i="1" dirty="0">
                <a:latin typeface="Times New Roman" panose="02020603050405020304" pitchFamily="18" charset="0"/>
                <a:cs typeface="Times New Roman" panose="02020603050405020304" pitchFamily="18" charset="0"/>
              </a:rPr>
              <a:t>başka bir şart aranmadan hak sahipleri adına tespit ve tescil edilir”</a:t>
            </a:r>
            <a:r>
              <a:rPr lang="tr-TR" i="1" dirty="0">
                <a:latin typeface="Times New Roman" panose="02020603050405020304" pitchFamily="18" charset="0"/>
                <a:cs typeface="Times New Roman" panose="02020603050405020304" pitchFamily="18" charset="0"/>
              </a:rPr>
              <a:t> (KK </a:t>
            </a:r>
            <a:r>
              <a:rPr lang="tr-TR" i="1" dirty="0" smtClean="0">
                <a:latin typeface="Times New Roman" panose="02020603050405020304" pitchFamily="18" charset="0"/>
                <a:cs typeface="Times New Roman" panose="02020603050405020304" pitchFamily="18" charset="0"/>
              </a:rPr>
              <a:t>m. 45 </a:t>
            </a:r>
            <a:r>
              <a:rPr lang="tr-TR" i="1" dirty="0">
                <a:latin typeface="Times New Roman" panose="02020603050405020304" pitchFamily="18" charset="0"/>
                <a:cs typeface="Times New Roman" panose="02020603050405020304" pitchFamily="18" charset="0"/>
              </a:rPr>
              <a:t>/ III). </a:t>
            </a:r>
            <a:endParaRPr lang="tr-TR" i="1"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Ancak</a:t>
            </a:r>
            <a:r>
              <a:rPr lang="tr-TR" b="1" dirty="0">
                <a:latin typeface="Times New Roman" panose="02020603050405020304" pitchFamily="18" charset="0"/>
                <a:cs typeface="Times New Roman" panose="02020603050405020304" pitchFamily="18" charset="0"/>
              </a:rPr>
              <a:t>, Anayasa Mahkemesi</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1.6.1988 tarih ve 1987 / 31, 1988 / 13 sayılı kararı </a:t>
            </a:r>
            <a:r>
              <a:rPr lang="tr-TR" dirty="0">
                <a:latin typeface="Times New Roman" panose="02020603050405020304" pitchFamily="18" charset="0"/>
                <a:cs typeface="Times New Roman" panose="02020603050405020304" pitchFamily="18" charset="0"/>
              </a:rPr>
              <a:t>ile söz konusu </a:t>
            </a:r>
            <a:r>
              <a:rPr lang="tr-TR" b="1" dirty="0">
                <a:latin typeface="Times New Roman" panose="02020603050405020304" pitchFamily="18" charset="0"/>
                <a:cs typeface="Times New Roman" panose="02020603050405020304" pitchFamily="18" charset="0"/>
              </a:rPr>
              <a:t>45. maddenin I. ve II. fıkraları ile III. fıkrada </a:t>
            </a:r>
            <a:r>
              <a:rPr lang="tr-TR" dirty="0">
                <a:latin typeface="Times New Roman" panose="02020603050405020304" pitchFamily="18" charset="0"/>
                <a:cs typeface="Times New Roman" panose="02020603050405020304" pitchFamily="18" charset="0"/>
              </a:rPr>
              <a:t>yer alan “</a:t>
            </a:r>
            <a:r>
              <a:rPr lang="tr-TR" b="1" u="sng" dirty="0">
                <a:latin typeface="Times New Roman" panose="02020603050405020304" pitchFamily="18" charset="0"/>
                <a:cs typeface="Times New Roman" panose="02020603050405020304" pitchFamily="18" charset="0"/>
              </a:rPr>
              <a:t>Tapulu yerlerle</a:t>
            </a:r>
            <a:r>
              <a:rPr lang="tr-TR" dirty="0">
                <a:latin typeface="Times New Roman" panose="02020603050405020304" pitchFamily="18" charset="0"/>
                <a:cs typeface="Times New Roman" panose="02020603050405020304" pitchFamily="18" charset="0"/>
              </a:rPr>
              <a:t>” deyimini, </a:t>
            </a:r>
            <a:r>
              <a:rPr lang="tr-TR" b="1" i="1" dirty="0">
                <a:latin typeface="Times New Roman" panose="02020603050405020304" pitchFamily="18" charset="0"/>
                <a:cs typeface="Times New Roman" panose="02020603050405020304" pitchFamily="18" charset="0"/>
              </a:rPr>
              <a:t>Anayasaya aykırı bularak </a:t>
            </a:r>
            <a:r>
              <a:rPr lang="tr-TR" b="1" dirty="0">
                <a:latin typeface="Times New Roman" panose="02020603050405020304" pitchFamily="18" charset="0"/>
                <a:cs typeface="Times New Roman" panose="02020603050405020304" pitchFamily="18" charset="0"/>
              </a:rPr>
              <a:t>iptal etmiştir. </a:t>
            </a:r>
            <a:r>
              <a:rPr lang="tr-TR" sz="4000" dirty="0">
                <a:latin typeface="Times New Roman" panose="02020603050405020304" pitchFamily="18" charset="0"/>
                <a:cs typeface="Times New Roman" panose="02020603050405020304" pitchFamily="18" charset="0"/>
              </a:rPr>
              <a:t> </a:t>
            </a:r>
          </a:p>
          <a:p>
            <a:pPr marL="0" indent="0" algn="just">
              <a:buNone/>
            </a:pPr>
            <a:r>
              <a:rPr lang="tr-TR" sz="4000"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RG. 20. 8. 1988, S. 19905). </a:t>
            </a:r>
          </a:p>
          <a:p>
            <a:pPr algn="just"/>
            <a:endParaRPr lang="tr-TR" i="1"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32543807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600" b="1" dirty="0">
                <a:latin typeface="Times New Roman" panose="02020603050405020304" pitchFamily="18" charset="0"/>
                <a:cs typeface="Times New Roman" panose="02020603050405020304" pitchFamily="18" charset="0"/>
              </a:rPr>
              <a:t>Anayasa Mahkemesi’nin </a:t>
            </a:r>
            <a:r>
              <a:rPr lang="tr-TR" sz="3600" i="1" dirty="0">
                <a:latin typeface="Times New Roman" panose="02020603050405020304" pitchFamily="18" charset="0"/>
                <a:cs typeface="Times New Roman" panose="02020603050405020304" pitchFamily="18" charset="0"/>
              </a:rPr>
              <a:t>14. 3. 1989 tarihli ve 1988 / 35, 1989 / 13 sayılı bir başka </a:t>
            </a:r>
            <a:r>
              <a:rPr lang="tr-TR" sz="3600" i="1" dirty="0" smtClean="0">
                <a:latin typeface="Times New Roman" panose="02020603050405020304" pitchFamily="18" charset="0"/>
                <a:cs typeface="Times New Roman" panose="02020603050405020304" pitchFamily="18" charset="0"/>
              </a:rPr>
              <a:t>Kararında </a:t>
            </a:r>
            <a:r>
              <a:rPr lang="tr-TR" sz="3600" dirty="0">
                <a:latin typeface="Times New Roman" panose="02020603050405020304" pitchFamily="18" charset="0"/>
                <a:cs typeface="Times New Roman" panose="02020603050405020304" pitchFamily="18" charset="0"/>
              </a:rPr>
              <a:t>ise, </a:t>
            </a:r>
            <a:r>
              <a:rPr lang="tr-TR" sz="3600" b="1" dirty="0">
                <a:latin typeface="Times New Roman" panose="02020603050405020304" pitchFamily="18" charset="0"/>
                <a:cs typeface="Times New Roman" panose="02020603050405020304" pitchFamily="18" charset="0"/>
              </a:rPr>
              <a:t>m. 45 / III hükmündeki “</a:t>
            </a:r>
            <a:r>
              <a:rPr lang="tr-TR" sz="3600" b="1" i="1" u="sng" dirty="0">
                <a:latin typeface="Times New Roman" panose="02020603050405020304" pitchFamily="18" charset="0"/>
                <a:cs typeface="Times New Roman" panose="02020603050405020304" pitchFamily="18" charset="0"/>
              </a:rPr>
              <a:t>iskân suretiyle</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ibaresi, </a:t>
            </a:r>
            <a:r>
              <a:rPr lang="tr-TR" sz="3600" b="1" dirty="0">
                <a:latin typeface="Times New Roman" panose="02020603050405020304" pitchFamily="18" charset="0"/>
                <a:cs typeface="Times New Roman" panose="02020603050405020304" pitchFamily="18" charset="0"/>
              </a:rPr>
              <a:t>Anayasaya aykırı bulunmuş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iptaline karar verilmiştir. </a:t>
            </a:r>
          </a:p>
          <a:p>
            <a:pPr marL="0" indent="0" algn="just">
              <a:buNone/>
            </a:pPr>
            <a:r>
              <a:rPr lang="tr-TR" sz="36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RG. 25. 8. 1989, S. 20263). </a:t>
            </a:r>
          </a:p>
          <a:p>
            <a:pPr algn="just"/>
            <a:r>
              <a:rPr lang="tr-TR" sz="3600" b="1" dirty="0">
                <a:latin typeface="Times New Roman" panose="02020603050405020304" pitchFamily="18" charset="0"/>
                <a:cs typeface="Times New Roman" panose="02020603050405020304" pitchFamily="18" charset="0"/>
              </a:rPr>
              <a:t>Bu İptal Kararından sonra </a:t>
            </a:r>
            <a:r>
              <a:rPr lang="tr-TR" sz="3600" b="1" u="sng" dirty="0">
                <a:latin typeface="Times New Roman" panose="02020603050405020304" pitchFamily="18" charset="0"/>
                <a:cs typeface="Times New Roman" panose="02020603050405020304" pitchFamily="18" charset="0"/>
              </a:rPr>
              <a:t>hüküm,</a:t>
            </a:r>
            <a:r>
              <a:rPr lang="tr-TR" sz="3600" b="1" i="1" dirty="0">
                <a:latin typeface="Times New Roman" panose="02020603050405020304" pitchFamily="18" charset="0"/>
                <a:cs typeface="Times New Roman" panose="02020603050405020304" pitchFamily="18" charset="0"/>
              </a:rPr>
              <a:t> 22. 2. 2005 tarihli ve 5304 sayılı Kanunun 14. </a:t>
            </a:r>
            <a:r>
              <a:rPr lang="tr-TR" sz="3600" b="1" i="1" dirty="0" smtClean="0">
                <a:latin typeface="Times New Roman" panose="02020603050405020304" pitchFamily="18" charset="0"/>
                <a:cs typeface="Times New Roman" panose="02020603050405020304" pitchFamily="18" charset="0"/>
              </a:rPr>
              <a:t>maddesi </a:t>
            </a:r>
            <a:r>
              <a:rPr lang="tr-TR" sz="3600" dirty="0" smtClean="0">
                <a:latin typeface="Times New Roman" panose="02020603050405020304" pitchFamily="18" charset="0"/>
                <a:cs typeface="Times New Roman" panose="02020603050405020304" pitchFamily="18" charset="0"/>
              </a:rPr>
              <a:t>ile </a:t>
            </a:r>
            <a:r>
              <a:rPr lang="tr-TR" sz="3600" b="1" u="sng" dirty="0">
                <a:latin typeface="Times New Roman" panose="02020603050405020304" pitchFamily="18" charset="0"/>
                <a:cs typeface="Times New Roman" panose="02020603050405020304" pitchFamily="18" charset="0"/>
              </a:rPr>
              <a:t>tamamen yürürlükten kaldırılmıştır. </a:t>
            </a:r>
          </a:p>
          <a:p>
            <a:pPr marL="0" indent="0">
              <a:buNone/>
            </a:pPr>
            <a:endParaRPr lang="tr-TR" sz="3600" dirty="0"/>
          </a:p>
        </p:txBody>
      </p:sp>
    </p:spTree>
    <p:extLst>
      <p:ext uri="{BB962C8B-B14F-4D97-AF65-F5344CB8AC3E}">
        <p14:creationId xmlns:p14="http://schemas.microsoft.com/office/powerpoint/2010/main" val="153757166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Kadastro Kanunu Ek Madde 4</a:t>
            </a:r>
            <a:endParaRPr lang="tr-TR" b="1" dirty="0">
              <a:latin typeface="+mn-lt"/>
            </a:endParaRPr>
          </a:p>
        </p:txBody>
      </p:sp>
      <p:sp>
        <p:nvSpPr>
          <p:cNvPr id="3" name="İçerik Yer Tutucusu 2"/>
          <p:cNvSpPr>
            <a:spLocks noGrp="1"/>
          </p:cNvSpPr>
          <p:nvPr>
            <p:ph idx="1"/>
          </p:nvPr>
        </p:nvSpPr>
        <p:spPr/>
        <p:txBody>
          <a:bodyPr>
            <a:normAutofit fontScale="92500" lnSpcReduction="10000"/>
          </a:bodyPr>
          <a:lstStyle/>
          <a:p>
            <a:pPr algn="just"/>
            <a:r>
              <a:rPr lang="tr-TR" b="1" i="1" u="sng" dirty="0">
                <a:latin typeface="Times New Roman" panose="02020603050405020304" pitchFamily="18" charset="0"/>
                <a:cs typeface="Times New Roman" panose="02020603050405020304" pitchFamily="18" charset="0"/>
              </a:rPr>
              <a:t>5831 sayılı Kanunla Kadastro Kanununa eklenen ek madde 4 hükmünde</a:t>
            </a:r>
            <a:r>
              <a:rPr lang="tr-TR" b="1" dirty="0">
                <a:latin typeface="Times New Roman" panose="02020603050405020304" pitchFamily="18" charset="0"/>
                <a:cs typeface="Times New Roman" panose="02020603050405020304" pitchFamily="18" charset="0"/>
              </a:rPr>
              <a:t>, Hazine adına Orman Sınırları dışına çıkarılan yerlerin Kadastrosu ve Tescili yeniden düzenlenmiştir. </a:t>
            </a:r>
            <a:r>
              <a:rPr lang="tr-TR" b="1" u="sng" dirty="0" smtClean="0">
                <a:latin typeface="Times New Roman" panose="02020603050405020304" pitchFamily="18" charset="0"/>
                <a:cs typeface="Times New Roman" panose="02020603050405020304" pitchFamily="18" charset="0"/>
              </a:rPr>
              <a:t>Maddenin </a:t>
            </a:r>
            <a:r>
              <a:rPr lang="tr-TR" b="1" u="sng" dirty="0">
                <a:latin typeface="Times New Roman" panose="02020603050405020304" pitchFamily="18" charset="0"/>
                <a:cs typeface="Times New Roman" panose="02020603050405020304" pitchFamily="18" charset="0"/>
              </a:rPr>
              <a:t>I. fıkrasına göre</a:t>
            </a:r>
            <a:r>
              <a:rPr lang="tr-TR" u="sng" dirty="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6831 sayılı Orman Kanunun 20 / 6 / 973 tarihli ve 1744 sayılı Kanunla değişik 2. maddesi ile 23 /9 / 1983 tarihli ve 2896 sayılı, 5 / 6 / 1986 tarihli ve 3302 sayılı Kanunlarla değişik 2. maddesinin (B) bendine  göre, orman kadastro komisyonlarınca Hazine adına orman sınırları dışına çıkarılan yerler, fiili kullanım durumları dikkate alınmak ve varsa üzerindeki </a:t>
            </a:r>
            <a:r>
              <a:rPr lang="tr-TR" i="1" dirty="0" err="1">
                <a:latin typeface="Times New Roman" panose="02020603050405020304" pitchFamily="18" charset="0"/>
                <a:cs typeface="Times New Roman" panose="02020603050405020304" pitchFamily="18" charset="0"/>
              </a:rPr>
              <a:t>muhdesatın</a:t>
            </a:r>
            <a:r>
              <a:rPr lang="tr-TR" i="1" dirty="0">
                <a:latin typeface="Times New Roman" panose="02020603050405020304" pitchFamily="18" charset="0"/>
                <a:cs typeface="Times New Roman" panose="02020603050405020304" pitchFamily="18" charset="0"/>
              </a:rPr>
              <a:t> kime veya kimlere ait olduğu ve kim veya kimler tarafından ne zamandan beri kullanıldığı kadastro tutanağının beyanlar hanesinde gösterilmek suretiyle, bu Kanunun 11. maddesinde belirtilen askı ilanı hariç diğer ilanlar yapılmaksızın öncelikle kadastrosu yapılarak Hazine adına tescil edilir.”</a:t>
            </a: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903206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Uygulamada ve öğretide</a:t>
            </a:r>
            <a:r>
              <a:rPr lang="tr-TR" sz="3200" dirty="0">
                <a:latin typeface="Times New Roman" panose="02020603050405020304" pitchFamily="18" charset="0"/>
                <a:cs typeface="Times New Roman" panose="02020603050405020304" pitchFamily="18" charset="0"/>
              </a:rPr>
              <a:t>, Kadastro yapılmamış yerlerde Zabıt Defterlerine, daha sonra da</a:t>
            </a:r>
            <a:r>
              <a:rPr lang="tr-TR" sz="3200" b="1" dirty="0">
                <a:latin typeface="Times New Roman" panose="02020603050405020304" pitchFamily="18" charset="0"/>
                <a:cs typeface="Times New Roman" panose="02020603050405020304" pitchFamily="18" charset="0"/>
              </a:rPr>
              <a:t> Tapu Kütüğüne kaydedilmiş Taşınmazlar için “</a:t>
            </a:r>
            <a:r>
              <a:rPr lang="tr-TR" sz="3200" b="1" i="1" dirty="0">
                <a:latin typeface="Times New Roman" panose="02020603050405020304" pitchFamily="18" charset="0"/>
                <a:cs typeface="Times New Roman" panose="02020603050405020304" pitchFamily="18" charset="0"/>
              </a:rPr>
              <a:t>Tapulu ya da Tapuya (Tapuda) </a:t>
            </a:r>
            <a:r>
              <a:rPr lang="tr-TR" sz="3200" b="1" dirty="0">
                <a:latin typeface="Times New Roman" panose="02020603050405020304" pitchFamily="18" charset="0"/>
                <a:cs typeface="Times New Roman" panose="02020603050405020304" pitchFamily="18" charset="0"/>
              </a:rPr>
              <a:t>Kayıtlı” nitelendirmesi yapılmaktadır. </a:t>
            </a:r>
          </a:p>
          <a:p>
            <a:pPr algn="just"/>
            <a:r>
              <a:rPr lang="tr-TR" sz="3200" dirty="0">
                <a:latin typeface="Times New Roman" panose="02020603050405020304" pitchFamily="18" charset="0"/>
                <a:cs typeface="Times New Roman" panose="02020603050405020304" pitchFamily="18" charset="0"/>
              </a:rPr>
              <a:t>Bunların dışında kalan, yani </a:t>
            </a:r>
            <a:r>
              <a:rPr lang="tr-TR" sz="3200" b="1" dirty="0">
                <a:latin typeface="Times New Roman" panose="02020603050405020304" pitchFamily="18" charset="0"/>
                <a:cs typeface="Times New Roman" panose="02020603050405020304" pitchFamily="18" charset="0"/>
              </a:rPr>
              <a:t>Tapu Sicilinde kayıtları olmayan Taşınmazlar </a:t>
            </a:r>
            <a:r>
              <a:rPr lang="tr-TR" sz="3200" dirty="0">
                <a:latin typeface="Times New Roman" panose="02020603050405020304" pitchFamily="18" charset="0"/>
                <a:cs typeface="Times New Roman" panose="02020603050405020304" pitchFamily="18" charset="0"/>
              </a:rPr>
              <a:t>için de </a:t>
            </a:r>
            <a:r>
              <a:rPr lang="tr-TR" sz="3200" b="1" dirty="0">
                <a:latin typeface="Times New Roman" panose="02020603050405020304" pitchFamily="18" charset="0"/>
                <a:cs typeface="Times New Roman" panose="02020603050405020304" pitchFamily="18" charset="0"/>
              </a:rPr>
              <a:t>Uygulama ve Öğreti</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Tapusuz ya da Tapuya (Tapuda) Kayıtlı Olmayan</a:t>
            </a:r>
            <a:r>
              <a:rPr lang="tr-TR" sz="3200" dirty="0">
                <a:latin typeface="Times New Roman" panose="02020603050405020304" pitchFamily="18" charset="0"/>
                <a:cs typeface="Times New Roman" panose="02020603050405020304" pitchFamily="18" charset="0"/>
              </a:rPr>
              <a:t>” şeklinde nitelendirmeler de yapılmaktadır. </a:t>
            </a:r>
          </a:p>
          <a:p>
            <a:pPr marL="0" indent="0">
              <a:buNone/>
            </a:pPr>
            <a:endParaRPr lang="tr-TR" sz="3200" dirty="0"/>
          </a:p>
        </p:txBody>
      </p:sp>
    </p:spTree>
    <p:extLst>
      <p:ext uri="{BB962C8B-B14F-4D97-AF65-F5344CB8AC3E}">
        <p14:creationId xmlns:p14="http://schemas.microsoft.com/office/powerpoint/2010/main" val="380717005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Maddede, ayrıca, </a:t>
            </a:r>
            <a:r>
              <a:rPr lang="tr-TR" b="1" dirty="0">
                <a:latin typeface="Times New Roman" panose="02020603050405020304" pitchFamily="18" charset="0"/>
                <a:cs typeface="Times New Roman" panose="02020603050405020304" pitchFamily="18" charset="0"/>
              </a:rPr>
              <a:t>bu yerlerin Kadastrosuyla ilgili bazı İ</a:t>
            </a:r>
            <a:r>
              <a:rPr lang="tr-TR" b="1" dirty="0" smtClean="0">
                <a:latin typeface="Times New Roman" panose="02020603050405020304" pitchFamily="18" charset="0"/>
                <a:cs typeface="Times New Roman" panose="02020603050405020304" pitchFamily="18" charset="0"/>
              </a:rPr>
              <a:t>şlemler </a:t>
            </a:r>
            <a:r>
              <a:rPr lang="tr-TR" dirty="0" smtClean="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bu</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tür </a:t>
            </a:r>
            <a:r>
              <a:rPr lang="tr-TR" b="1" i="1" dirty="0">
                <a:latin typeface="Times New Roman" panose="02020603050405020304" pitchFamily="18" charset="0"/>
                <a:cs typeface="Times New Roman" panose="02020603050405020304" pitchFamily="18" charset="0"/>
              </a:rPr>
              <a:t>Arazinin</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Birleştirilmesi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Bölünmesine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ilişkin </a:t>
            </a:r>
            <a:r>
              <a:rPr lang="tr-TR" b="1" dirty="0" smtClean="0">
                <a:latin typeface="Times New Roman" panose="02020603050405020304" pitchFamily="18" charset="0"/>
                <a:cs typeface="Times New Roman" panose="02020603050405020304" pitchFamily="18" charset="0"/>
              </a:rPr>
              <a:t>Düzenlemeler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yer almaktadır</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Maddenin V. </a:t>
            </a:r>
            <a:r>
              <a:rPr lang="tr-TR" b="1" dirty="0" smtClean="0">
                <a:latin typeface="Times New Roman" panose="02020603050405020304" pitchFamily="18" charset="0"/>
                <a:cs typeface="Times New Roman" panose="02020603050405020304" pitchFamily="18" charset="0"/>
              </a:rPr>
              <a:t>fıkrasında, </a:t>
            </a:r>
            <a:r>
              <a:rPr lang="tr-TR" dirty="0">
                <a:latin typeface="Times New Roman" panose="02020603050405020304" pitchFamily="18" charset="0"/>
                <a:cs typeface="Times New Roman" panose="02020603050405020304" pitchFamily="18" charset="0"/>
              </a:rPr>
              <a:t>bu madde kapsamındaki </a:t>
            </a:r>
            <a:r>
              <a:rPr lang="tr-TR" b="1" dirty="0">
                <a:latin typeface="Times New Roman" panose="02020603050405020304" pitchFamily="18" charset="0"/>
                <a:cs typeface="Times New Roman" panose="02020603050405020304" pitchFamily="18" charset="0"/>
              </a:rPr>
              <a:t>Kadastro,</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İfraz ve Tescil İşlemlerinin </a:t>
            </a:r>
            <a:r>
              <a:rPr lang="tr-TR" b="1" i="1" dirty="0">
                <a:latin typeface="Times New Roman" panose="02020603050405020304" pitchFamily="18" charset="0"/>
                <a:cs typeface="Times New Roman" panose="02020603050405020304" pitchFamily="18" charset="0"/>
              </a:rPr>
              <a:t>3194 sayılı İmar Kanunu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5403 sayılı Toprak Koruma ve Arazi Kullanımı Kanunundaki kısıtlamalara tabi olmaksızın </a:t>
            </a:r>
            <a:r>
              <a:rPr lang="tr-TR" b="1" dirty="0">
                <a:latin typeface="Times New Roman" panose="02020603050405020304" pitchFamily="18" charset="0"/>
                <a:cs typeface="Times New Roman" panose="02020603050405020304" pitchFamily="18" charset="0"/>
              </a:rPr>
              <a:t>yapılacağını belirten hüküm</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Anayasa Mahkemesinin 12.5.2011</a:t>
            </a:r>
            <a:r>
              <a:rPr lang="tr-TR" u="sng"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tarihli</a:t>
            </a:r>
            <a:r>
              <a:rPr lang="tr-TR" u="sng"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ve 2009 / 24, 2011 / 75 sayılı </a:t>
            </a:r>
            <a:r>
              <a:rPr lang="tr-TR" b="1" u="sng" dirty="0" smtClean="0">
                <a:latin typeface="Times New Roman" panose="02020603050405020304" pitchFamily="18" charset="0"/>
                <a:cs typeface="Times New Roman" panose="02020603050405020304" pitchFamily="18" charset="0"/>
              </a:rPr>
              <a:t>Kararıyla</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Anayasanın</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44. maddesine aykırı olduğu gerekçesiyle </a:t>
            </a:r>
            <a:r>
              <a:rPr lang="tr-TR" b="1" dirty="0">
                <a:latin typeface="Times New Roman" panose="02020603050405020304" pitchFamily="18" charset="0"/>
                <a:cs typeface="Times New Roman" panose="02020603050405020304" pitchFamily="18" charset="0"/>
              </a:rPr>
              <a:t>iptal edilmiştir</a:t>
            </a:r>
            <a:r>
              <a:rPr lang="tr-TR" b="1" dirty="0" smtClean="0">
                <a:latin typeface="Times New Roman" panose="02020603050405020304" pitchFamily="18" charset="0"/>
                <a:cs typeface="Times New Roman" panose="02020603050405020304" pitchFamily="18" charset="0"/>
              </a:rPr>
              <a:t>. </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RG</a:t>
            </a:r>
            <a:r>
              <a:rPr lang="tr-TR" i="1" dirty="0">
                <a:latin typeface="Times New Roman" panose="02020603050405020304" pitchFamily="18" charset="0"/>
                <a:cs typeface="Times New Roman" panose="02020603050405020304" pitchFamily="18" charset="0"/>
              </a:rPr>
              <a:t>. 23.7.2011, S. </a:t>
            </a:r>
            <a:r>
              <a:rPr lang="tr-TR" i="1" dirty="0" smtClean="0">
                <a:latin typeface="Times New Roman" panose="02020603050405020304" pitchFamily="18" charset="0"/>
                <a:cs typeface="Times New Roman" panose="02020603050405020304" pitchFamily="18" charset="0"/>
              </a:rPr>
              <a:t>28003). </a:t>
            </a:r>
          </a:p>
          <a:p>
            <a:pPr algn="just"/>
            <a:endParaRPr lang="tr-TR" sz="2000" i="1" dirty="0"/>
          </a:p>
          <a:p>
            <a:pPr marL="0" indent="0">
              <a:buNone/>
            </a:pPr>
            <a:endParaRPr lang="tr-TR" sz="2400" dirty="0"/>
          </a:p>
        </p:txBody>
      </p:sp>
    </p:spTree>
    <p:extLst>
      <p:ext uri="{BB962C8B-B14F-4D97-AF65-F5344CB8AC3E}">
        <p14:creationId xmlns:p14="http://schemas.microsoft.com/office/powerpoint/2010/main" val="36132856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Kadastro Kanunu Ek Madde 5</a:t>
            </a:r>
            <a:endParaRPr lang="tr-TR" b="1" dirty="0">
              <a:latin typeface="+mn-lt"/>
            </a:endParaRPr>
          </a:p>
        </p:txBody>
      </p:sp>
      <p:sp>
        <p:nvSpPr>
          <p:cNvPr id="3" name="İçerik Yer Tutucusu 2"/>
          <p:cNvSpPr>
            <a:spLocks noGrp="1"/>
          </p:cNvSpPr>
          <p:nvPr>
            <p:ph idx="1"/>
          </p:nvPr>
        </p:nvSpPr>
        <p:spPr>
          <a:xfrm>
            <a:off x="709411" y="1993050"/>
            <a:ext cx="10515600" cy="4351338"/>
          </a:xfrm>
        </p:spPr>
        <p:txBody>
          <a:bodyPr>
            <a:normAutofit lnSpcReduction="10000"/>
          </a:bodyPr>
          <a:lstStyle/>
          <a:p>
            <a:pPr algn="just"/>
            <a:r>
              <a:rPr lang="tr-TR" sz="4000" b="1" u="sng" dirty="0">
                <a:latin typeface="Times New Roman" panose="02020603050405020304" pitchFamily="18" charset="0"/>
                <a:cs typeface="Times New Roman" panose="02020603050405020304" pitchFamily="18" charset="0"/>
              </a:rPr>
              <a:t>Kadastro Kanunu’na 2013 yılında 6495 sayılı Kanunla eklenen ek 5. maddeye </a:t>
            </a:r>
            <a:r>
              <a:rPr lang="tr-TR" sz="4000" b="1" dirty="0">
                <a:latin typeface="Times New Roman" panose="02020603050405020304" pitchFamily="18" charset="0"/>
                <a:cs typeface="Times New Roman" panose="02020603050405020304" pitchFamily="18" charset="0"/>
              </a:rPr>
              <a:t>göre </a:t>
            </a:r>
            <a:r>
              <a:rPr lang="tr-TR" sz="4000" dirty="0">
                <a:latin typeface="Times New Roman" panose="02020603050405020304" pitchFamily="18" charset="0"/>
                <a:cs typeface="Times New Roman" panose="02020603050405020304" pitchFamily="18" charset="0"/>
              </a:rPr>
              <a:t>de, </a:t>
            </a:r>
            <a:r>
              <a:rPr lang="tr-TR" sz="4000" b="1" dirty="0">
                <a:latin typeface="Times New Roman" panose="02020603050405020304" pitchFamily="18" charset="0"/>
                <a:cs typeface="Times New Roman" panose="02020603050405020304" pitchFamily="18" charset="0"/>
              </a:rPr>
              <a:t>Kadastrosu </a:t>
            </a:r>
            <a:r>
              <a:rPr lang="tr-TR" sz="4000" dirty="0">
                <a:latin typeface="Times New Roman" panose="02020603050405020304" pitchFamily="18" charset="0"/>
                <a:cs typeface="Times New Roman" panose="02020603050405020304" pitchFamily="18" charset="0"/>
              </a:rPr>
              <a:t>veya </a:t>
            </a:r>
            <a:r>
              <a:rPr lang="tr-TR" sz="4000" b="1" dirty="0">
                <a:latin typeface="Times New Roman" panose="02020603050405020304" pitchFamily="18" charset="0"/>
                <a:cs typeface="Times New Roman" panose="02020603050405020304" pitchFamily="18" charset="0"/>
              </a:rPr>
              <a:t>Tapulanması tamamlanan </a:t>
            </a:r>
            <a:r>
              <a:rPr lang="tr-TR" sz="4000" b="1" dirty="0" smtClean="0">
                <a:latin typeface="Times New Roman" panose="02020603050405020304" pitchFamily="18" charset="0"/>
                <a:cs typeface="Times New Roman" panose="02020603050405020304" pitchFamily="18" charset="0"/>
              </a:rPr>
              <a:t>Çalışma </a:t>
            </a:r>
            <a:r>
              <a:rPr lang="tr-TR" sz="4000" b="1" dirty="0">
                <a:latin typeface="Times New Roman" panose="02020603050405020304" pitchFamily="18" charset="0"/>
                <a:cs typeface="Times New Roman" panose="02020603050405020304" pitchFamily="18" charset="0"/>
              </a:rPr>
              <a:t>A</a:t>
            </a:r>
            <a:r>
              <a:rPr lang="tr-TR" sz="4000" b="1" dirty="0" smtClean="0">
                <a:latin typeface="Times New Roman" panose="02020603050405020304" pitchFamily="18" charset="0"/>
                <a:cs typeface="Times New Roman" panose="02020603050405020304" pitchFamily="18" charset="0"/>
              </a:rPr>
              <a:t>lanlarında</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Orman Kadastrosu </a:t>
            </a:r>
            <a:r>
              <a:rPr lang="tr-TR" sz="4000" dirty="0">
                <a:latin typeface="Times New Roman" panose="02020603050405020304" pitchFamily="18" charset="0"/>
                <a:cs typeface="Times New Roman" panose="02020603050405020304" pitchFamily="18" charset="0"/>
              </a:rPr>
              <a:t>ya da </a:t>
            </a:r>
            <a:r>
              <a:rPr lang="tr-TR" sz="4000" b="1" i="1" dirty="0">
                <a:latin typeface="Times New Roman" panose="02020603050405020304" pitchFamily="18" charset="0"/>
                <a:cs typeface="Times New Roman" panose="02020603050405020304" pitchFamily="18" charset="0"/>
              </a:rPr>
              <a:t>tahdidi yapılmamış Ormanlar</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bu Kanunun 4. </a:t>
            </a:r>
            <a:r>
              <a:rPr lang="tr-TR" sz="4000" dirty="0">
                <a:latin typeface="Times New Roman" panose="02020603050405020304" pitchFamily="18" charset="0"/>
                <a:cs typeface="Times New Roman" panose="02020603050405020304" pitchFamily="18" charset="0"/>
              </a:rPr>
              <a:t>ve </a:t>
            </a:r>
            <a:r>
              <a:rPr lang="tr-TR" sz="4000" b="1" dirty="0">
                <a:latin typeface="Times New Roman" panose="02020603050405020304" pitchFamily="18" charset="0"/>
                <a:cs typeface="Times New Roman" panose="02020603050405020304" pitchFamily="18" charset="0"/>
              </a:rPr>
              <a:t>39. maddelerinde yer alan esaslar </a:t>
            </a:r>
            <a:r>
              <a:rPr lang="tr-TR" sz="4000" b="1" dirty="0" smtClean="0">
                <a:latin typeface="Times New Roman" panose="02020603050405020304" pitchFamily="18" charset="0"/>
                <a:cs typeface="Times New Roman" panose="02020603050405020304" pitchFamily="18" charset="0"/>
              </a:rPr>
              <a:t>çerçevesinde, </a:t>
            </a:r>
            <a:r>
              <a:rPr lang="tr-TR" sz="4000" b="1" i="1" dirty="0">
                <a:latin typeface="Times New Roman" panose="02020603050405020304" pitchFamily="18" charset="0"/>
                <a:cs typeface="Times New Roman" panose="02020603050405020304" pitchFamily="18" charset="0"/>
              </a:rPr>
              <a:t>Kadastroya</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tabi tutulur. </a:t>
            </a:r>
          </a:p>
          <a:p>
            <a:pPr marL="0" indent="0">
              <a:buNone/>
            </a:pPr>
            <a:r>
              <a:rPr lang="tr-TR" sz="40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192611219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Kısmi İktisap Nedeniyle Zilyet Adına Tespit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b="1" i="1" dirty="0">
                <a:latin typeface="Times New Roman" panose="02020603050405020304" pitchFamily="18" charset="0"/>
                <a:cs typeface="Times New Roman" panose="02020603050405020304" pitchFamily="18" charset="0"/>
              </a:rPr>
              <a:t>Kadastro Kanunu’nun 15. maddesinin II. fıkrasına göre</a:t>
            </a:r>
            <a:r>
              <a:rPr lang="tr-TR" sz="3200" i="1" dirty="0">
                <a:latin typeface="Times New Roman" panose="02020603050405020304" pitchFamily="18" charset="0"/>
                <a:cs typeface="Times New Roman" panose="02020603050405020304" pitchFamily="18" charset="0"/>
              </a:rPr>
              <a:t>: “Taşınmaz mal tapuda kayıtlı olsun veya olmasın, onun ayrılması mümkün bir kısmının veya belirli bir payının, bu Kanunda zilyet lehine kabul edilen sebeplerle iktisabı caizdir.”</a:t>
            </a:r>
            <a:endParaRPr lang="tr-TR" sz="3200" dirty="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Tapu Sicilinde kayıtlı bulunan bir Taşınmazın bir parçasının edinilmesi yürürlükten kalkan </a:t>
            </a:r>
            <a:r>
              <a:rPr lang="tr-TR" sz="3200" b="1" i="1" dirty="0">
                <a:latin typeface="Times New Roman" panose="02020603050405020304" pitchFamily="18" charset="0"/>
                <a:cs typeface="Times New Roman" panose="02020603050405020304" pitchFamily="18" charset="0"/>
              </a:rPr>
              <a:t>743 sayılı Medeni Kanun bakımından </a:t>
            </a:r>
            <a:r>
              <a:rPr lang="tr-TR" sz="3200" b="1" dirty="0" smtClean="0">
                <a:latin typeface="Times New Roman" panose="02020603050405020304" pitchFamily="18" charset="0"/>
                <a:cs typeface="Times New Roman" panose="02020603050405020304" pitchFamily="18" charset="0"/>
              </a:rPr>
              <a:t>mümkün değildir. </a:t>
            </a:r>
          </a:p>
          <a:p>
            <a:pPr algn="just"/>
            <a:r>
              <a:rPr lang="tr-TR" sz="3200" dirty="0" smtClean="0">
                <a:latin typeface="Times New Roman" panose="02020603050405020304" pitchFamily="18" charset="0"/>
                <a:cs typeface="Times New Roman" panose="02020603050405020304" pitchFamily="18" charset="0"/>
              </a:rPr>
              <a:t>Oysa, </a:t>
            </a:r>
            <a:r>
              <a:rPr lang="tr-TR" sz="3200" b="1" u="sng" dirty="0">
                <a:latin typeface="Times New Roman" panose="02020603050405020304" pitchFamily="18" charset="0"/>
                <a:cs typeface="Times New Roman" panose="02020603050405020304" pitchFamily="18" charset="0"/>
              </a:rPr>
              <a:t>Kadastro Kanunu </a:t>
            </a:r>
            <a:r>
              <a:rPr lang="tr-TR" sz="3200" b="1" i="1" dirty="0" smtClean="0">
                <a:latin typeface="Times New Roman" panose="02020603050405020304" pitchFamily="18" charset="0"/>
                <a:cs typeface="Times New Roman" panose="02020603050405020304" pitchFamily="18" charset="0"/>
              </a:rPr>
              <a:t>böyle bir Kazanıma  </a:t>
            </a:r>
            <a:r>
              <a:rPr lang="tr-TR" sz="3200" b="1" dirty="0" smtClean="0">
                <a:latin typeface="Times New Roman" panose="02020603050405020304" pitchFamily="18" charset="0"/>
                <a:cs typeface="Times New Roman" panose="02020603050405020304" pitchFamily="18" charset="0"/>
              </a:rPr>
              <a:t>olanak tanımıştır</a:t>
            </a:r>
            <a:r>
              <a:rPr lang="tr-TR" sz="32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5453125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smtClean="0">
                <a:latin typeface="Times New Roman" panose="02020603050405020304" pitchFamily="18" charset="0"/>
                <a:cs typeface="Times New Roman" panose="02020603050405020304" pitchFamily="18" charset="0"/>
              </a:rPr>
              <a:t>Kadastro Kanunu, </a:t>
            </a:r>
            <a:r>
              <a:rPr lang="tr-TR" sz="3200" b="1" i="1" dirty="0" smtClean="0">
                <a:latin typeface="Times New Roman" panose="02020603050405020304" pitchFamily="18" charset="0"/>
                <a:cs typeface="Times New Roman" panose="02020603050405020304" pitchFamily="18" charset="0"/>
              </a:rPr>
              <a:t>Tapu Sicilinde kayıtlı bulunan bir Taşınmazın bir parçasının edinilmesine </a:t>
            </a:r>
            <a:r>
              <a:rPr lang="tr-TR" sz="3200" b="1" dirty="0" smtClean="0">
                <a:latin typeface="Times New Roman" panose="02020603050405020304" pitchFamily="18" charset="0"/>
                <a:cs typeface="Times New Roman" panose="02020603050405020304" pitchFamily="18" charset="0"/>
              </a:rPr>
              <a:t>olanak tanımıştır.  </a:t>
            </a:r>
          </a:p>
          <a:p>
            <a:pPr algn="just"/>
            <a:r>
              <a:rPr lang="tr-TR" sz="3200" dirty="0" smtClean="0">
                <a:latin typeface="Times New Roman" panose="02020603050405020304" pitchFamily="18" charset="0"/>
                <a:cs typeface="Times New Roman" panose="02020603050405020304" pitchFamily="18" charset="0"/>
              </a:rPr>
              <a:t>Ancak</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Taşınmazın bir </a:t>
            </a:r>
            <a:r>
              <a:rPr lang="tr-TR" sz="3200" b="1" dirty="0" smtClean="0">
                <a:latin typeface="Times New Roman" panose="02020603050405020304" pitchFamily="18" charset="0"/>
                <a:cs typeface="Times New Roman" panose="02020603050405020304" pitchFamily="18" charset="0"/>
              </a:rPr>
              <a:t>Parçası </a:t>
            </a:r>
            <a:r>
              <a:rPr lang="tr-TR" sz="3200" b="1" dirty="0">
                <a:latin typeface="Times New Roman" panose="02020603050405020304" pitchFamily="18" charset="0"/>
                <a:cs typeface="Times New Roman" panose="02020603050405020304" pitchFamily="18" charset="0"/>
              </a:rPr>
              <a:t>üzerinde bağımsız olarak </a:t>
            </a:r>
            <a:r>
              <a:rPr lang="tr-TR" sz="3200" b="1" i="1" dirty="0">
                <a:latin typeface="Times New Roman" panose="02020603050405020304" pitchFamily="18" charset="0"/>
                <a:cs typeface="Times New Roman" panose="02020603050405020304" pitchFamily="18" charset="0"/>
              </a:rPr>
              <a:t>Mülkiyet Hakkını </a:t>
            </a:r>
            <a:r>
              <a:rPr lang="tr-TR" sz="3200" b="1" dirty="0">
                <a:latin typeface="Times New Roman" panose="02020603050405020304" pitchFamily="18" charset="0"/>
                <a:cs typeface="Times New Roman" panose="02020603050405020304" pitchFamily="18" charset="0"/>
              </a:rPr>
              <a:t>kazanabilmek </a:t>
            </a:r>
            <a:r>
              <a:rPr lang="tr-TR" sz="3200" dirty="0">
                <a:latin typeface="Times New Roman" panose="02020603050405020304" pitchFamily="18" charset="0"/>
                <a:cs typeface="Times New Roman" panose="02020603050405020304" pitchFamily="18" charset="0"/>
              </a:rPr>
              <a:t>için, </a:t>
            </a:r>
            <a:r>
              <a:rPr lang="tr-TR" sz="3200" b="1" u="sng" dirty="0" smtClean="0">
                <a:latin typeface="Times New Roman" panose="02020603050405020304" pitchFamily="18" charset="0"/>
                <a:cs typeface="Times New Roman" panose="02020603050405020304" pitchFamily="18" charset="0"/>
              </a:rPr>
              <a:t>Kadastro Kanunu</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bu </a:t>
            </a:r>
            <a:r>
              <a:rPr lang="tr-TR" sz="3200" b="1" i="1" dirty="0" smtClean="0">
                <a:latin typeface="Times New Roman" panose="02020603050405020304" pitchFamily="18" charset="0"/>
                <a:cs typeface="Times New Roman" panose="02020603050405020304" pitchFamily="18" charset="0"/>
              </a:rPr>
              <a:t>Parçanın </a:t>
            </a:r>
            <a:r>
              <a:rPr lang="tr-TR" sz="3200" b="1" i="1" dirty="0">
                <a:latin typeface="Times New Roman" panose="02020603050405020304" pitchFamily="18" charset="0"/>
                <a:cs typeface="Times New Roman" panose="02020603050405020304" pitchFamily="18" charset="0"/>
              </a:rPr>
              <a:t>ayrılabilir olması </a:t>
            </a:r>
            <a:r>
              <a:rPr lang="tr-TR" sz="3200" b="1" i="1" dirty="0" smtClean="0">
                <a:latin typeface="Times New Roman" panose="02020603050405020304" pitchFamily="18" charset="0"/>
                <a:cs typeface="Times New Roman" panose="02020603050405020304" pitchFamily="18" charset="0"/>
              </a:rPr>
              <a:t>Şartını </a:t>
            </a:r>
            <a:r>
              <a:rPr lang="tr-TR" sz="3200" b="1" dirty="0">
                <a:latin typeface="Times New Roman" panose="02020603050405020304" pitchFamily="18" charset="0"/>
                <a:cs typeface="Times New Roman" panose="02020603050405020304" pitchFamily="18" charset="0"/>
              </a:rPr>
              <a:t>aramıştır. </a:t>
            </a:r>
          </a:p>
          <a:p>
            <a:pPr algn="just"/>
            <a:r>
              <a:rPr lang="tr-TR" sz="3200" b="1" dirty="0">
                <a:latin typeface="Times New Roman" panose="02020603050405020304" pitchFamily="18" charset="0"/>
                <a:cs typeface="Times New Roman" panose="02020603050405020304" pitchFamily="18" charset="0"/>
              </a:rPr>
              <a:t>Ayırmanın mümkün olup </a:t>
            </a:r>
            <a:r>
              <a:rPr lang="tr-TR" sz="3200" b="1" dirty="0" smtClean="0">
                <a:latin typeface="Times New Roman" panose="02020603050405020304" pitchFamily="18" charset="0"/>
                <a:cs typeface="Times New Roman" panose="02020603050405020304" pitchFamily="18" charset="0"/>
              </a:rPr>
              <a:t>olmadığı hususu</a:t>
            </a:r>
            <a:r>
              <a:rPr lang="tr-TR" sz="3200" dirty="0" smtClean="0">
                <a:latin typeface="Times New Roman" panose="02020603050405020304" pitchFamily="18" charset="0"/>
                <a:cs typeface="Times New Roman" panose="02020603050405020304" pitchFamily="18" charset="0"/>
              </a:rPr>
              <a:t>, öncelikle, </a:t>
            </a:r>
            <a:r>
              <a:rPr lang="tr-TR" sz="3200" b="1" i="1" dirty="0">
                <a:latin typeface="Times New Roman" panose="02020603050405020304" pitchFamily="18" charset="0"/>
                <a:cs typeface="Times New Roman" panose="02020603050405020304" pitchFamily="18" charset="0"/>
              </a:rPr>
              <a:t>İmar Mevzuatına göre </a:t>
            </a:r>
            <a:r>
              <a:rPr lang="tr-TR" sz="3200" b="1" dirty="0">
                <a:latin typeface="Times New Roman" panose="02020603050405020304" pitchFamily="18" charset="0"/>
                <a:cs typeface="Times New Roman" panose="02020603050405020304" pitchFamily="18" charset="0"/>
              </a:rPr>
              <a:t>belirlenecektir. </a:t>
            </a:r>
          </a:p>
          <a:p>
            <a:pPr marL="0" indent="0">
              <a:buNone/>
            </a:pPr>
            <a:endParaRPr lang="tr-TR" sz="4400" dirty="0"/>
          </a:p>
          <a:p>
            <a:endParaRPr lang="tr-TR" dirty="0"/>
          </a:p>
        </p:txBody>
      </p:sp>
    </p:spTree>
    <p:extLst>
      <p:ext uri="{BB962C8B-B14F-4D97-AF65-F5344CB8AC3E}">
        <p14:creationId xmlns:p14="http://schemas.microsoft.com/office/powerpoint/2010/main" val="243420428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KK </a:t>
            </a:r>
            <a:r>
              <a:rPr lang="tr-TR" b="1" u="sng" dirty="0" smtClean="0">
                <a:latin typeface="Times New Roman" panose="02020603050405020304" pitchFamily="18" charset="0"/>
                <a:cs typeface="Times New Roman" panose="02020603050405020304" pitchFamily="18" charset="0"/>
              </a:rPr>
              <a:t>m. 15 </a:t>
            </a:r>
            <a:r>
              <a:rPr lang="tr-TR" b="1" u="sng" dirty="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II hükmünde </a:t>
            </a:r>
            <a:r>
              <a:rPr lang="tr-TR" b="1" u="sng" dirty="0">
                <a:latin typeface="Times New Roman" panose="02020603050405020304" pitchFamily="18" charset="0"/>
                <a:cs typeface="Times New Roman" panose="02020603050405020304" pitchFamily="18" charset="0"/>
              </a:rPr>
              <a:t>öngörülen ikinci O</a:t>
            </a:r>
            <a:r>
              <a:rPr lang="tr-TR" b="1" u="sng" dirty="0" smtClean="0">
                <a:latin typeface="Times New Roman" panose="02020603050405020304" pitchFamily="18" charset="0"/>
                <a:cs typeface="Times New Roman" panose="02020603050405020304" pitchFamily="18" charset="0"/>
              </a:rPr>
              <a:t>lanak</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Taşınmazın </a:t>
            </a:r>
            <a:r>
              <a:rPr lang="tr-TR" b="1" i="1" dirty="0">
                <a:latin typeface="Times New Roman" panose="02020603050405020304" pitchFamily="18" charset="0"/>
                <a:cs typeface="Times New Roman" panose="02020603050405020304" pitchFamily="18" charset="0"/>
              </a:rPr>
              <a:t>belli bir Payının Zilyet tarafından edinilmesidir. </a:t>
            </a:r>
          </a:p>
          <a:p>
            <a:r>
              <a:rPr lang="tr-TR" dirty="0">
                <a:latin typeface="Times New Roman" panose="02020603050405020304" pitchFamily="18" charset="0"/>
                <a:cs typeface="Times New Roman" panose="02020603050405020304" pitchFamily="18" charset="0"/>
              </a:rPr>
              <a:t>Burada</a:t>
            </a: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söz konusu olan Pay</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Paylı Mülkiyetteki Paydır</a:t>
            </a:r>
            <a:r>
              <a:rPr lang="tr-TR" b="1"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tr-TR" b="1" u="sng" dirty="0">
                <a:latin typeface="Times New Roman" panose="02020603050405020304" pitchFamily="18" charset="0"/>
                <a:cs typeface="Times New Roman" panose="02020603050405020304" pitchFamily="18" charset="0"/>
              </a:rPr>
              <a:t>Elbirliği </a:t>
            </a:r>
            <a:r>
              <a:rPr lang="tr-TR" b="1" u="sng" dirty="0" smtClean="0">
                <a:latin typeface="Times New Roman" panose="02020603050405020304" pitchFamily="18" charset="0"/>
                <a:cs typeface="Times New Roman" panose="02020603050405020304" pitchFamily="18" charset="0"/>
              </a:rPr>
              <a:t>Mülkiyetinde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Ortakların </a:t>
            </a:r>
            <a:r>
              <a:rPr lang="tr-TR" b="1" dirty="0">
                <a:latin typeface="Times New Roman" panose="02020603050405020304" pitchFamily="18" charset="0"/>
                <a:cs typeface="Times New Roman" panose="02020603050405020304" pitchFamily="18" charset="0"/>
              </a:rPr>
              <a:t>Taşınmaz üzerinde belli bir Payları </a:t>
            </a:r>
            <a:r>
              <a:rPr lang="tr-TR" b="1" dirty="0" smtClean="0">
                <a:latin typeface="Times New Roman" panose="02020603050405020304" pitchFamily="18" charset="0"/>
                <a:cs typeface="Times New Roman" panose="02020603050405020304" pitchFamily="18" charset="0"/>
              </a:rPr>
              <a:t>olmadığı </a:t>
            </a:r>
            <a:r>
              <a:rPr lang="tr-TR" dirty="0" smtClean="0">
                <a:latin typeface="Times New Roman" panose="02020603050405020304" pitchFamily="18" charset="0"/>
                <a:cs typeface="Times New Roman" panose="02020603050405020304" pitchFamily="18" charset="0"/>
              </a:rPr>
              <a:t>için, </a:t>
            </a:r>
            <a:r>
              <a:rPr lang="tr-TR" dirty="0">
                <a:latin typeface="Times New Roman" panose="02020603050405020304" pitchFamily="18" charset="0"/>
                <a:cs typeface="Times New Roman" panose="02020603050405020304" pitchFamily="18" charset="0"/>
              </a:rPr>
              <a:t>bu </a:t>
            </a:r>
            <a:r>
              <a:rPr lang="tr-TR" b="1" i="1" dirty="0">
                <a:latin typeface="Times New Roman" panose="02020603050405020304" pitchFamily="18" charset="0"/>
                <a:cs typeface="Times New Roman" panose="02020603050405020304" pitchFamily="18" charset="0"/>
              </a:rPr>
              <a:t>hükmün uygulanması </a:t>
            </a:r>
            <a:r>
              <a:rPr lang="tr-TR" b="1" dirty="0">
                <a:latin typeface="Times New Roman" panose="02020603050405020304" pitchFamily="18" charset="0"/>
                <a:cs typeface="Times New Roman" panose="02020603050405020304" pitchFamily="18" charset="0"/>
              </a:rPr>
              <a:t>söz konusu değildir. </a:t>
            </a:r>
          </a:p>
          <a:p>
            <a:pPr algn="just"/>
            <a:r>
              <a:rPr lang="tr-TR" dirty="0" smtClean="0">
                <a:latin typeface="Times New Roman" panose="02020603050405020304" pitchFamily="18" charset="0"/>
                <a:cs typeface="Times New Roman" panose="02020603050405020304" pitchFamily="18" charset="0"/>
              </a:rPr>
              <a:t>Ayrıca,</a:t>
            </a:r>
            <a:r>
              <a:rPr lang="tr-TR" b="1" dirty="0" smtClean="0">
                <a:latin typeface="Times New Roman" panose="02020603050405020304" pitchFamily="18" charset="0"/>
                <a:cs typeface="Times New Roman" panose="02020603050405020304" pitchFamily="18" charset="0"/>
              </a:rPr>
              <a:t> Payın, </a:t>
            </a:r>
            <a:r>
              <a:rPr lang="tr-TR" b="1" i="1" dirty="0">
                <a:latin typeface="Times New Roman" panose="02020603050405020304" pitchFamily="18" charset="0"/>
                <a:cs typeface="Times New Roman" panose="02020603050405020304" pitchFamily="18" charset="0"/>
              </a:rPr>
              <a:t>KK </a:t>
            </a:r>
            <a:r>
              <a:rPr lang="tr-TR" b="1" i="1" dirty="0" smtClean="0">
                <a:latin typeface="Times New Roman" panose="02020603050405020304" pitchFamily="18" charset="0"/>
                <a:cs typeface="Times New Roman" panose="02020603050405020304" pitchFamily="18" charset="0"/>
              </a:rPr>
              <a:t>m. 15 </a:t>
            </a:r>
            <a:r>
              <a:rPr lang="tr-TR" b="1" i="1" dirty="0">
                <a:latin typeface="Times New Roman" panose="02020603050405020304" pitchFamily="18" charset="0"/>
                <a:cs typeface="Times New Roman" panose="02020603050405020304" pitchFamily="18" charset="0"/>
              </a:rPr>
              <a:t>/II </a:t>
            </a:r>
            <a:r>
              <a:rPr lang="tr-TR" b="1" i="1" dirty="0" smtClean="0">
                <a:latin typeface="Times New Roman" panose="02020603050405020304" pitchFamily="18" charset="0"/>
                <a:cs typeface="Times New Roman" panose="02020603050405020304" pitchFamily="18" charset="0"/>
              </a:rPr>
              <a:t>hükmü uyarınca edinilmesinde, </a:t>
            </a:r>
            <a:r>
              <a:rPr lang="tr-TR" b="1" u="sng" dirty="0" smtClean="0">
                <a:latin typeface="Times New Roman" panose="02020603050405020304" pitchFamily="18" charset="0"/>
                <a:cs typeface="Times New Roman" panose="02020603050405020304" pitchFamily="18" charset="0"/>
              </a:rPr>
              <a:t>Zilyetliğin </a:t>
            </a:r>
            <a:r>
              <a:rPr lang="tr-TR" b="1" i="1" u="sng" dirty="0" smtClean="0">
                <a:latin typeface="Times New Roman" panose="02020603050405020304" pitchFamily="18" charset="0"/>
                <a:cs typeface="Times New Roman" panose="02020603050405020304" pitchFamily="18" charset="0"/>
              </a:rPr>
              <a:t>Taşınmazın tümü üzerinde sürdürülmesi </a:t>
            </a:r>
            <a:r>
              <a:rPr lang="tr-TR" b="1" dirty="0" smtClean="0">
                <a:latin typeface="Times New Roman" panose="02020603050405020304" pitchFamily="18" charset="0"/>
                <a:cs typeface="Times New Roman" panose="02020603050405020304" pitchFamily="18" charset="0"/>
              </a:rPr>
              <a:t>gerekir</a:t>
            </a:r>
            <a:r>
              <a:rPr lang="tr-TR" b="1" dirty="0">
                <a:latin typeface="Times New Roman" panose="02020603050405020304" pitchFamily="18" charset="0"/>
                <a:cs typeface="Times New Roman" panose="02020603050405020304" pitchFamily="18" charset="0"/>
              </a:rPr>
              <a:t>.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Bunun nedeni, </a:t>
            </a:r>
            <a:r>
              <a:rPr lang="tr-TR" b="1" i="1" dirty="0" smtClean="0">
                <a:latin typeface="Times New Roman" panose="02020603050405020304" pitchFamily="18" charset="0"/>
                <a:cs typeface="Times New Roman" panose="02020603050405020304" pitchFamily="18" charset="0"/>
              </a:rPr>
              <a:t>Paylı Mülkiyette</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aliklerin </a:t>
            </a:r>
            <a:r>
              <a:rPr lang="tr-TR" b="1" i="1" dirty="0" smtClean="0">
                <a:latin typeface="Times New Roman" panose="02020603050405020304" pitchFamily="18" charset="0"/>
                <a:cs typeface="Times New Roman" panose="02020603050405020304" pitchFamily="18" charset="0"/>
              </a:rPr>
              <a:t>Taşınmazın </a:t>
            </a:r>
            <a:r>
              <a:rPr lang="tr-TR" b="1" i="1" dirty="0">
                <a:latin typeface="Times New Roman" panose="02020603050405020304" pitchFamily="18" charset="0"/>
                <a:cs typeface="Times New Roman" panose="02020603050405020304" pitchFamily="18" charset="0"/>
              </a:rPr>
              <a:t>her zerresi üzerinde Payı </a:t>
            </a:r>
            <a:r>
              <a:rPr lang="tr-TR" b="1" dirty="0" smtClean="0">
                <a:latin typeface="Times New Roman" panose="02020603050405020304" pitchFamily="18" charset="0"/>
                <a:cs typeface="Times New Roman" panose="02020603050405020304" pitchFamily="18" charset="0"/>
              </a:rPr>
              <a:t>bulunmasıdır. </a:t>
            </a:r>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21145034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Kısmi İktisap</a:t>
            </a:r>
            <a:r>
              <a:rPr lang="tr-TR" sz="3200" b="1" dirty="0">
                <a:latin typeface="Times New Roman" panose="02020603050405020304" pitchFamily="18" charset="0"/>
                <a:cs typeface="Times New Roman" panose="02020603050405020304" pitchFamily="18" charset="0"/>
              </a:rPr>
              <a:t>, Kanunda öngörülen sebeplerle, </a:t>
            </a:r>
            <a:r>
              <a:rPr lang="tr-TR" sz="3200" dirty="0" smtClean="0">
                <a:latin typeface="Times New Roman" panose="02020603050405020304" pitchFamily="18" charset="0"/>
                <a:cs typeface="Times New Roman" panose="02020603050405020304" pitchFamily="18" charset="0"/>
              </a:rPr>
              <a:t>diğer bir deyişle,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Kadastro Kanunu’nun 13 </a:t>
            </a:r>
            <a:r>
              <a:rPr lang="tr-TR" sz="3200" b="1" i="1" dirty="0">
                <a:latin typeface="Times New Roman" panose="02020603050405020304" pitchFamily="18" charset="0"/>
                <a:cs typeface="Times New Roman" panose="02020603050405020304" pitchFamily="18" charset="0"/>
              </a:rPr>
              <a:t>ve 14. </a:t>
            </a:r>
            <a:r>
              <a:rPr lang="tr-TR" sz="3200" b="1" i="1" dirty="0" smtClean="0">
                <a:latin typeface="Times New Roman" panose="02020603050405020304" pitchFamily="18" charset="0"/>
                <a:cs typeface="Times New Roman" panose="02020603050405020304" pitchFamily="18" charset="0"/>
              </a:rPr>
              <a:t>maddeleri </a:t>
            </a:r>
            <a:r>
              <a:rPr lang="tr-TR" sz="3200" b="1" i="1" dirty="0">
                <a:latin typeface="Times New Roman" panose="02020603050405020304" pitchFamily="18" charset="0"/>
                <a:cs typeface="Times New Roman" panose="02020603050405020304" pitchFamily="18" charset="0"/>
              </a:rPr>
              <a:t>gereğince</a:t>
            </a:r>
            <a:r>
              <a:rPr lang="tr-TR" sz="3200" b="1" dirty="0">
                <a:latin typeface="Times New Roman" panose="02020603050405020304" pitchFamily="18" charset="0"/>
                <a:cs typeface="Times New Roman" panose="02020603050405020304" pitchFamily="18" charset="0"/>
              </a:rPr>
              <a:t> mümkün olabilecektir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Buna göre, </a:t>
            </a:r>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bir </a:t>
            </a:r>
            <a:r>
              <a:rPr lang="tr-TR" sz="3200" dirty="0" smtClean="0">
                <a:latin typeface="Times New Roman" panose="02020603050405020304" pitchFamily="18" charset="0"/>
                <a:cs typeface="Times New Roman" panose="02020603050405020304" pitchFamily="18" charset="0"/>
              </a:rPr>
              <a:t>kimse</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bir Taşınmazın bir </a:t>
            </a:r>
            <a:r>
              <a:rPr lang="tr-TR" sz="3200" b="1" dirty="0" smtClean="0">
                <a:latin typeface="Times New Roman" panose="02020603050405020304" pitchFamily="18" charset="0"/>
                <a:cs typeface="Times New Roman" panose="02020603050405020304" pitchFamily="18" charset="0"/>
              </a:rPr>
              <a:t>Parçasını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belirli bir </a:t>
            </a:r>
            <a:r>
              <a:rPr lang="tr-TR" sz="3200" b="1" dirty="0" smtClean="0">
                <a:latin typeface="Times New Roman" panose="02020603050405020304" pitchFamily="18" charset="0"/>
                <a:cs typeface="Times New Roman" panose="02020603050405020304" pitchFamily="18" charset="0"/>
              </a:rPr>
              <a:t>Payını, </a:t>
            </a:r>
            <a:r>
              <a:rPr lang="tr-TR" sz="3200" b="1" dirty="0">
                <a:latin typeface="Times New Roman" panose="02020603050405020304" pitchFamily="18" charset="0"/>
                <a:cs typeface="Times New Roman" panose="02020603050405020304" pitchFamily="18" charset="0"/>
              </a:rPr>
              <a:t>Kayıt Sahibinden Tapu Dışı bir İşlemle satın almış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halen </a:t>
            </a:r>
            <a:r>
              <a:rPr lang="tr-TR" sz="3200" dirty="0">
                <a:latin typeface="Times New Roman" panose="02020603050405020304" pitchFamily="18" charset="0"/>
                <a:cs typeface="Times New Roman" panose="02020603050405020304" pitchFamily="18" charset="0"/>
              </a:rPr>
              <a:t>de</a:t>
            </a:r>
            <a:r>
              <a:rPr lang="tr-TR" sz="3200" b="1" dirty="0">
                <a:latin typeface="Times New Roman" panose="02020603050405020304" pitchFamily="18" charset="0"/>
                <a:cs typeface="Times New Roman" panose="02020603050405020304" pitchFamily="18" charset="0"/>
              </a:rPr>
              <a:t> Zilyet </a:t>
            </a:r>
            <a:r>
              <a:rPr lang="tr-TR" sz="3200" b="1" dirty="0" smtClean="0">
                <a:latin typeface="Times New Roman" panose="02020603050405020304" pitchFamily="18" charset="0"/>
                <a:cs typeface="Times New Roman" panose="02020603050405020304" pitchFamily="18" charset="0"/>
              </a:rPr>
              <a:t>ise, </a:t>
            </a:r>
            <a:r>
              <a:rPr lang="tr-TR" sz="3200" b="1" i="1" dirty="0" smtClean="0">
                <a:latin typeface="Times New Roman" panose="02020603050405020304" pitchFamily="18" charset="0"/>
                <a:cs typeface="Times New Roman" panose="02020603050405020304" pitchFamily="18" charset="0"/>
              </a:rPr>
              <a:t>KK m.  </a:t>
            </a:r>
            <a:r>
              <a:rPr lang="tr-TR" sz="3200" b="1" i="1" dirty="0">
                <a:latin typeface="Times New Roman" panose="02020603050405020304" pitchFamily="18" charset="0"/>
                <a:cs typeface="Times New Roman" panose="02020603050405020304" pitchFamily="18" charset="0"/>
              </a:rPr>
              <a:t>13 </a:t>
            </a:r>
            <a:r>
              <a:rPr lang="tr-TR" sz="3200" b="1" i="1" dirty="0" err="1" smtClean="0">
                <a:latin typeface="Times New Roman" panose="02020603050405020304" pitchFamily="18" charset="0"/>
                <a:cs typeface="Times New Roman" panose="02020603050405020304" pitchFamily="18" charset="0"/>
              </a:rPr>
              <a:t>Bb</a:t>
            </a:r>
            <a:r>
              <a:rPr lang="tr-TR" sz="32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hükmündeki </a:t>
            </a:r>
            <a:r>
              <a:rPr lang="tr-TR" sz="3200" b="1" i="1" dirty="0">
                <a:latin typeface="Times New Roman" panose="02020603050405020304" pitchFamily="18" charset="0"/>
                <a:cs typeface="Times New Roman" panose="02020603050405020304" pitchFamily="18" charset="0"/>
              </a:rPr>
              <a:t>Ş</a:t>
            </a:r>
            <a:r>
              <a:rPr lang="tr-TR" sz="3200" b="1" i="1" dirty="0" smtClean="0">
                <a:latin typeface="Times New Roman" panose="02020603050405020304" pitchFamily="18" charset="0"/>
                <a:cs typeface="Times New Roman" panose="02020603050405020304" pitchFamily="18" charset="0"/>
              </a:rPr>
              <a:t>artların </a:t>
            </a:r>
            <a:r>
              <a:rPr lang="tr-TR" sz="3200" b="1" i="1" dirty="0">
                <a:latin typeface="Times New Roman" panose="02020603050405020304" pitchFamily="18" charset="0"/>
                <a:cs typeface="Times New Roman" panose="02020603050405020304" pitchFamily="18" charset="0"/>
              </a:rPr>
              <a:t>gerçekleşmesiyle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 </a:t>
            </a:r>
            <a:r>
              <a:rPr lang="tr-TR" sz="3200" b="1" dirty="0" smtClean="0">
                <a:latin typeface="Times New Roman" panose="02020603050405020304" pitchFamily="18" charset="0"/>
                <a:cs typeface="Times New Roman" panose="02020603050405020304" pitchFamily="18" charset="0"/>
              </a:rPr>
              <a:t>Parça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belirli </a:t>
            </a:r>
            <a:r>
              <a:rPr lang="tr-TR" sz="3200" b="1" dirty="0" smtClean="0">
                <a:latin typeface="Times New Roman" panose="02020603050405020304" pitchFamily="18" charset="0"/>
                <a:cs typeface="Times New Roman" panose="02020603050405020304" pitchFamily="18" charset="0"/>
              </a:rPr>
              <a:t>Pay</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Zilyet adına tespit </a:t>
            </a:r>
            <a:r>
              <a:rPr lang="tr-TR" sz="3200" b="1" dirty="0">
                <a:latin typeface="Times New Roman" panose="02020603050405020304" pitchFamily="18" charset="0"/>
                <a:cs typeface="Times New Roman" panose="02020603050405020304" pitchFamily="18" charset="0"/>
              </a:rPr>
              <a:t>edilecektir. </a:t>
            </a:r>
          </a:p>
        </p:txBody>
      </p:sp>
    </p:spTree>
    <p:extLst>
      <p:ext uri="{BB962C8B-B14F-4D97-AF65-F5344CB8AC3E}">
        <p14:creationId xmlns:p14="http://schemas.microsoft.com/office/powerpoint/2010/main" val="238037549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Eğer</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Taşınmaz</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tapuda kayıtlı değilse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bir </a:t>
            </a:r>
            <a:r>
              <a:rPr lang="tr-TR" sz="3200" b="1" dirty="0" smtClean="0">
                <a:latin typeface="Times New Roman" panose="02020603050405020304" pitchFamily="18" charset="0"/>
                <a:cs typeface="Times New Roman" panose="02020603050405020304" pitchFamily="18" charset="0"/>
              </a:rPr>
              <a:t>Parçası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Payı üzerinde KK </a:t>
            </a:r>
            <a:r>
              <a:rPr lang="tr-TR" sz="3200" b="1" dirty="0" smtClean="0">
                <a:latin typeface="Times New Roman" panose="02020603050405020304" pitchFamily="18" charset="0"/>
                <a:cs typeface="Times New Roman" panose="02020603050405020304" pitchFamily="18" charset="0"/>
              </a:rPr>
              <a:t>m. 14 hükmündeki </a:t>
            </a:r>
            <a:r>
              <a:rPr lang="tr-TR" sz="3200" b="1" dirty="0">
                <a:latin typeface="Times New Roman" panose="02020603050405020304" pitchFamily="18" charset="0"/>
                <a:cs typeface="Times New Roman" panose="02020603050405020304" pitchFamily="18" charset="0"/>
              </a:rPr>
              <a:t>Ş</a:t>
            </a:r>
            <a:r>
              <a:rPr lang="tr-TR" sz="3200" b="1" dirty="0" smtClean="0">
                <a:latin typeface="Times New Roman" panose="02020603050405020304" pitchFamily="18" charset="0"/>
                <a:cs typeface="Times New Roman" panose="02020603050405020304" pitchFamily="18" charset="0"/>
              </a:rPr>
              <a:t>artlar </a:t>
            </a:r>
            <a:r>
              <a:rPr lang="tr-TR" sz="3200" b="1" dirty="0">
                <a:latin typeface="Times New Roman" panose="02020603050405020304" pitchFamily="18" charset="0"/>
                <a:cs typeface="Times New Roman" panose="02020603050405020304" pitchFamily="18" charset="0"/>
              </a:rPr>
              <a:t>gerçekleştiği takdirde</a:t>
            </a:r>
            <a:r>
              <a:rPr lang="tr-TR" sz="3200" dirty="0">
                <a:latin typeface="Times New Roman" panose="02020603050405020304" pitchFamily="18" charset="0"/>
                <a:cs typeface="Times New Roman" panose="02020603050405020304" pitchFamily="18" charset="0"/>
              </a:rPr>
              <a:t>, yine o </a:t>
            </a:r>
            <a:r>
              <a:rPr lang="tr-TR" sz="3200" b="1" i="1" dirty="0" smtClean="0">
                <a:latin typeface="Times New Roman" panose="02020603050405020304" pitchFamily="18" charset="0"/>
                <a:cs typeface="Times New Roman" panose="02020603050405020304" pitchFamily="18" charset="0"/>
              </a:rPr>
              <a:t>Parçanın </a:t>
            </a:r>
            <a:r>
              <a:rPr lang="tr-TR" sz="3200" dirty="0">
                <a:latin typeface="Times New Roman" panose="02020603050405020304" pitchFamily="18" charset="0"/>
                <a:cs typeface="Times New Roman" panose="02020603050405020304" pitchFamily="18" charset="0"/>
              </a:rPr>
              <a:t>veya</a:t>
            </a:r>
            <a:r>
              <a:rPr lang="tr-TR" sz="3200" b="1" i="1" dirty="0">
                <a:latin typeface="Times New Roman" panose="02020603050405020304" pitchFamily="18" charset="0"/>
                <a:cs typeface="Times New Roman" panose="02020603050405020304" pitchFamily="18" charset="0"/>
              </a:rPr>
              <a:t> Payın Zilyet adına </a:t>
            </a:r>
            <a:r>
              <a:rPr lang="tr-TR" sz="3200" b="1" i="1" dirty="0" smtClean="0">
                <a:latin typeface="Times New Roman" panose="02020603050405020304" pitchFamily="18" charset="0"/>
                <a:cs typeface="Times New Roman" panose="02020603050405020304" pitchFamily="18" charset="0"/>
              </a:rPr>
              <a:t>Tespiti </a:t>
            </a:r>
            <a:r>
              <a:rPr lang="tr-TR" sz="3200" b="1" dirty="0">
                <a:latin typeface="Times New Roman" panose="02020603050405020304" pitchFamily="18" charset="0"/>
                <a:cs typeface="Times New Roman" panose="02020603050405020304" pitchFamily="18" charset="0"/>
              </a:rPr>
              <a:t>mümkün olacaktır. </a:t>
            </a:r>
          </a:p>
          <a:p>
            <a:pPr algn="just"/>
            <a:r>
              <a:rPr lang="tr-TR" sz="3200" b="1" i="1" u="sng" dirty="0">
                <a:latin typeface="Times New Roman" panose="02020603050405020304" pitchFamily="18" charset="0"/>
                <a:cs typeface="Times New Roman" panose="02020603050405020304" pitchFamily="18" charset="0"/>
              </a:rPr>
              <a:t>4721 sayılı yeni Medeni Kanun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bir Taşınmazın ayrılabilir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Parçasının </a:t>
            </a:r>
            <a:r>
              <a:rPr lang="tr-TR" sz="3200" dirty="0">
                <a:latin typeface="Times New Roman" panose="02020603050405020304" pitchFamily="18" charset="0"/>
                <a:cs typeface="Times New Roman" panose="02020603050405020304" pitchFamily="18" charset="0"/>
              </a:rPr>
              <a:t>veya bir </a:t>
            </a:r>
            <a:r>
              <a:rPr lang="tr-TR" sz="3200" b="1" dirty="0" smtClean="0">
                <a:latin typeface="Times New Roman" panose="02020603050405020304" pitchFamily="18" charset="0"/>
                <a:cs typeface="Times New Roman" panose="02020603050405020304" pitchFamily="18" charset="0"/>
              </a:rPr>
              <a:t>Payının,</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sadece </a:t>
            </a:r>
            <a:r>
              <a:rPr lang="tr-TR" sz="3200" b="1" u="sng" dirty="0">
                <a:latin typeface="Times New Roman" panose="02020603050405020304" pitchFamily="18" charset="0"/>
                <a:cs typeface="Times New Roman" panose="02020603050405020304" pitchFamily="18" charset="0"/>
              </a:rPr>
              <a:t>Olağanüstü Zamanaşımı yoluyla E</a:t>
            </a:r>
            <a:r>
              <a:rPr lang="tr-TR" sz="3200" b="1" u="sng" dirty="0" smtClean="0">
                <a:latin typeface="Times New Roman" panose="02020603050405020304" pitchFamily="18" charset="0"/>
                <a:cs typeface="Times New Roman" panose="02020603050405020304" pitchFamily="18" charset="0"/>
              </a:rPr>
              <a:t>dinilmesini </a:t>
            </a:r>
            <a:r>
              <a:rPr lang="tr-TR" sz="3200" b="1" dirty="0">
                <a:latin typeface="Times New Roman" panose="02020603050405020304" pitchFamily="18" charset="0"/>
                <a:cs typeface="Times New Roman" panose="02020603050405020304" pitchFamily="18" charset="0"/>
              </a:rPr>
              <a:t>kabul etmiştir </a:t>
            </a:r>
            <a:r>
              <a:rPr lang="tr-TR" sz="3200" u="sng"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a:t>
            </a:r>
            <a:r>
              <a:rPr lang="tr-TR" sz="3200" i="1" dirty="0" smtClean="0">
                <a:latin typeface="Times New Roman" panose="02020603050405020304" pitchFamily="18" charset="0"/>
                <a:cs typeface="Times New Roman" panose="02020603050405020304" pitchFamily="18" charset="0"/>
              </a:rPr>
              <a:t>m. 713 </a:t>
            </a:r>
            <a:r>
              <a:rPr lang="tr-TR" sz="3200" i="1" dirty="0">
                <a:latin typeface="Times New Roman" panose="02020603050405020304" pitchFamily="18" charset="0"/>
                <a:cs typeface="Times New Roman" panose="02020603050405020304" pitchFamily="18" charset="0"/>
              </a:rPr>
              <a:t>/ I, II). </a:t>
            </a:r>
            <a:endParaRPr lang="tr-TR" sz="3200" dirty="0">
              <a:latin typeface="Times New Roman" panose="02020603050405020304" pitchFamily="18" charset="0"/>
              <a:cs typeface="Times New Roman" panose="02020603050405020304" pitchFamily="18" charset="0"/>
            </a:endParaRPr>
          </a:p>
          <a:p>
            <a:pPr marL="0" indent="0" algn="just">
              <a:buNone/>
            </a:pPr>
            <a:endParaRPr lang="tr-TR" sz="3600" dirty="0">
              <a:latin typeface="Times New Roman" panose="02020603050405020304" pitchFamily="18" charset="0"/>
              <a:cs typeface="Times New Roman" panose="02020603050405020304" pitchFamily="18" charset="0"/>
            </a:endParaRPr>
          </a:p>
          <a:p>
            <a:pPr marL="0" indent="0">
              <a:buNone/>
            </a:pPr>
            <a:endParaRPr lang="tr-TR" sz="3600" dirty="0"/>
          </a:p>
          <a:p>
            <a:endParaRPr lang="tr-TR" dirty="0"/>
          </a:p>
        </p:txBody>
      </p:sp>
    </p:spTree>
    <p:extLst>
      <p:ext uri="{BB962C8B-B14F-4D97-AF65-F5344CB8AC3E}">
        <p14:creationId xmlns:p14="http://schemas.microsoft.com/office/powerpoint/2010/main" val="375066689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Tapu Dışı Paylaşma Nedeniyle Zilyet Adına Tespit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Tapuda kayıtlı Taşınmaz Malların </a:t>
            </a:r>
            <a:r>
              <a:rPr lang="tr-TR" sz="3200" b="1" dirty="0" smtClean="0">
                <a:latin typeface="Times New Roman" panose="02020603050405020304" pitchFamily="18" charset="0"/>
                <a:cs typeface="Times New Roman" panose="02020603050405020304" pitchFamily="18" charset="0"/>
              </a:rPr>
              <a:t>Malikleri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bunların </a:t>
            </a:r>
            <a:r>
              <a:rPr lang="tr-TR" sz="3200" b="1" dirty="0" smtClean="0">
                <a:latin typeface="Times New Roman" panose="02020603050405020304" pitchFamily="18" charset="0"/>
                <a:cs typeface="Times New Roman" panose="02020603050405020304" pitchFamily="18" charset="0"/>
              </a:rPr>
              <a:t>Mirasçıları </a:t>
            </a:r>
            <a:r>
              <a:rPr lang="tr-TR" sz="3200" b="1" dirty="0">
                <a:latin typeface="Times New Roman" panose="02020603050405020304" pitchFamily="18" charset="0"/>
                <a:cs typeface="Times New Roman" panose="02020603050405020304" pitchFamily="18" charset="0"/>
              </a:rPr>
              <a:t>arasında</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Tapuda Kayıtlı Olmayan Taşınmaz Malların </a:t>
            </a:r>
            <a:r>
              <a:rPr lang="tr-TR" sz="3200" dirty="0" smtClean="0">
                <a:latin typeface="Times New Roman" panose="02020603050405020304" pitchFamily="18" charset="0"/>
                <a:cs typeface="Times New Roman" panose="02020603050405020304" pitchFamily="18" charset="0"/>
              </a:rPr>
              <a:t>ise, </a:t>
            </a:r>
            <a:r>
              <a:rPr lang="tr-TR" sz="3200" b="1" i="1" dirty="0">
                <a:latin typeface="Times New Roman" panose="02020603050405020304" pitchFamily="18" charset="0"/>
                <a:cs typeface="Times New Roman" panose="02020603050405020304" pitchFamily="18" charset="0"/>
              </a:rPr>
              <a:t>14. madde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gereğince</a:t>
            </a:r>
            <a:r>
              <a:rPr lang="tr-TR" sz="3200" dirty="0">
                <a:latin typeface="Times New Roman" panose="02020603050405020304" pitchFamily="18" charset="0"/>
                <a:cs typeface="Times New Roman" panose="02020603050405020304" pitchFamily="18" charset="0"/>
              </a:rPr>
              <a:t> belirlenen </a:t>
            </a:r>
            <a:r>
              <a:rPr lang="tr-TR" sz="3200" b="1" dirty="0">
                <a:latin typeface="Times New Roman" panose="02020603050405020304" pitchFamily="18" charset="0"/>
                <a:cs typeface="Times New Roman" panose="02020603050405020304" pitchFamily="18" charset="0"/>
              </a:rPr>
              <a:t>Zilyetleri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arasında taksim edildiği </a:t>
            </a:r>
            <a:r>
              <a:rPr lang="tr-TR" sz="3200" i="1" dirty="0">
                <a:latin typeface="Times New Roman" panose="02020603050405020304" pitchFamily="18" charset="0"/>
                <a:cs typeface="Times New Roman" panose="02020603050405020304" pitchFamily="18" charset="0"/>
              </a:rPr>
              <a:t>(paylaşıldığı</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Belgelerle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Bilirkişi</a:t>
            </a:r>
            <a:r>
              <a:rPr lang="tr-TR" sz="3200" dirty="0">
                <a:latin typeface="Times New Roman" panose="02020603050405020304" pitchFamily="18" charset="0"/>
                <a:cs typeface="Times New Roman" panose="02020603050405020304" pitchFamily="18" charset="0"/>
              </a:rPr>
              <a:t> ya da </a:t>
            </a:r>
            <a:r>
              <a:rPr lang="tr-TR" sz="3200" b="1" dirty="0">
                <a:latin typeface="Times New Roman" panose="02020603050405020304" pitchFamily="18" charset="0"/>
                <a:cs typeface="Times New Roman" panose="02020603050405020304" pitchFamily="18" charset="0"/>
              </a:rPr>
              <a:t>Tanık Beyanları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sabit olduğu takdirde</a:t>
            </a:r>
            <a:r>
              <a:rPr lang="tr-TR" sz="3200" dirty="0">
                <a:latin typeface="Times New Roman" panose="02020603050405020304" pitchFamily="18" charset="0"/>
                <a:cs typeface="Times New Roman" panose="02020603050405020304" pitchFamily="18" charset="0"/>
              </a:rPr>
              <a:t>, bunlar </a:t>
            </a:r>
            <a:r>
              <a:rPr lang="tr-TR" sz="3200" b="1" dirty="0">
                <a:latin typeface="Times New Roman" panose="02020603050405020304" pitchFamily="18" charset="0"/>
                <a:cs typeface="Times New Roman" panose="02020603050405020304" pitchFamily="18" charset="0"/>
              </a:rPr>
              <a:t>Taksim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Paylaşma) </a:t>
            </a:r>
            <a:r>
              <a:rPr lang="tr-TR" sz="3200" dirty="0">
                <a:latin typeface="Times New Roman" panose="02020603050405020304" pitchFamily="18" charset="0"/>
                <a:cs typeface="Times New Roman" panose="02020603050405020304" pitchFamily="18" charset="0"/>
              </a:rPr>
              <a:t>gereğince, </a:t>
            </a:r>
            <a:r>
              <a:rPr lang="tr-TR" sz="3200" b="1" dirty="0">
                <a:latin typeface="Times New Roman" panose="02020603050405020304" pitchFamily="18" charset="0"/>
                <a:cs typeface="Times New Roman" panose="02020603050405020304" pitchFamily="18" charset="0"/>
              </a:rPr>
              <a:t>Zilyetleri adına tespit olunur</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15 </a:t>
            </a:r>
            <a:r>
              <a:rPr lang="tr-TR" sz="3200" i="1" dirty="0">
                <a:latin typeface="Times New Roman" panose="02020603050405020304" pitchFamily="18" charset="0"/>
                <a:cs typeface="Times New Roman" panose="02020603050405020304" pitchFamily="18" charset="0"/>
              </a:rPr>
              <a:t>/ I).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239009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Medeni Hukuk kurallarına göre, </a:t>
            </a:r>
            <a:r>
              <a:rPr lang="tr-TR" sz="3600" b="1" dirty="0">
                <a:latin typeface="Times New Roman" panose="02020603050405020304" pitchFamily="18" charset="0"/>
                <a:cs typeface="Times New Roman" panose="02020603050405020304" pitchFamily="18" charset="0"/>
              </a:rPr>
              <a:t>Tapuya Kayıtlı Taşınmazların bir </a:t>
            </a:r>
            <a:r>
              <a:rPr lang="tr-TR" sz="3600" b="1" dirty="0" smtClean="0">
                <a:latin typeface="Times New Roman" panose="02020603050405020304" pitchFamily="18" charset="0"/>
                <a:cs typeface="Times New Roman" panose="02020603050405020304" pitchFamily="18" charset="0"/>
              </a:rPr>
              <a:t>Sözleşme </a:t>
            </a:r>
            <a:r>
              <a:rPr lang="tr-TR" sz="3600" dirty="0" smtClean="0">
                <a:latin typeface="Times New Roman" panose="02020603050405020304" pitchFamily="18" charset="0"/>
                <a:cs typeface="Times New Roman" panose="02020603050405020304" pitchFamily="18" charset="0"/>
              </a:rPr>
              <a:t>ile</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Paydaşları arasında paylaşılması,</a:t>
            </a:r>
            <a:r>
              <a:rPr lang="tr-TR" sz="3600" dirty="0">
                <a:latin typeface="Times New Roman" panose="02020603050405020304" pitchFamily="18" charset="0"/>
                <a:cs typeface="Times New Roman" panose="02020603050405020304" pitchFamily="18" charset="0"/>
              </a:rPr>
              <a:t> ancak </a:t>
            </a:r>
            <a:r>
              <a:rPr lang="tr-TR" sz="3600" b="1" i="1" dirty="0">
                <a:latin typeface="Times New Roman" panose="02020603050405020304" pitchFamily="18" charset="0"/>
                <a:cs typeface="Times New Roman" panose="02020603050405020304" pitchFamily="18" charset="0"/>
              </a:rPr>
              <a:t>Tapu Müdürü tarafından düzenlenen</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Resmi bir Paylaşma Sözleşmesi</a:t>
            </a:r>
            <a:r>
              <a:rPr lang="tr-TR" sz="3600" i="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Taşınmazdan her </a:t>
            </a:r>
            <a:r>
              <a:rPr lang="tr-TR" sz="3600" b="1" dirty="0" smtClean="0">
                <a:latin typeface="Times New Roman" panose="02020603050405020304" pitchFamily="18" charset="0"/>
                <a:cs typeface="Times New Roman" panose="02020603050405020304" pitchFamily="18" charset="0"/>
              </a:rPr>
              <a:t>Malike </a:t>
            </a:r>
            <a:r>
              <a:rPr lang="tr-TR" sz="3600" b="1" dirty="0">
                <a:latin typeface="Times New Roman" panose="02020603050405020304" pitchFamily="18" charset="0"/>
                <a:cs typeface="Times New Roman" panose="02020603050405020304" pitchFamily="18" charset="0"/>
              </a:rPr>
              <a:t>düşen </a:t>
            </a:r>
            <a:r>
              <a:rPr lang="tr-TR" sz="3600" b="1" dirty="0" smtClean="0">
                <a:latin typeface="Times New Roman" panose="02020603050405020304" pitchFamily="18" charset="0"/>
                <a:cs typeface="Times New Roman" panose="02020603050405020304" pitchFamily="18" charset="0"/>
              </a:rPr>
              <a:t>Kısım </a:t>
            </a:r>
            <a:r>
              <a:rPr lang="tr-TR" sz="3600" dirty="0">
                <a:latin typeface="Times New Roman" panose="02020603050405020304" pitchFamily="18" charset="0"/>
                <a:cs typeface="Times New Roman" panose="02020603050405020304" pitchFamily="18" charset="0"/>
              </a:rPr>
              <a:t>için </a:t>
            </a:r>
            <a:r>
              <a:rPr lang="tr-TR" sz="3600" b="1" dirty="0">
                <a:latin typeface="Times New Roman" panose="02020603050405020304" pitchFamily="18" charset="0"/>
                <a:cs typeface="Times New Roman" panose="02020603050405020304" pitchFamily="18" charset="0"/>
              </a:rPr>
              <a:t>Kütükte </a:t>
            </a:r>
            <a:r>
              <a:rPr lang="tr-TR" sz="3600" b="1" i="1" dirty="0">
                <a:latin typeface="Times New Roman" panose="02020603050405020304" pitchFamily="18" charset="0"/>
                <a:cs typeface="Times New Roman" panose="02020603050405020304" pitchFamily="18" charset="0"/>
              </a:rPr>
              <a:t>ayrı bir sayfa açılıp</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o kısmın </a:t>
            </a:r>
            <a:r>
              <a:rPr lang="tr-TR" sz="3600" b="1" i="1" dirty="0">
                <a:latin typeface="Times New Roman" panose="02020603050405020304" pitchFamily="18" charset="0"/>
                <a:cs typeface="Times New Roman" panose="02020603050405020304" pitchFamily="18" charset="0"/>
              </a:rPr>
              <a:t>Mülkiyetinin</a:t>
            </a:r>
            <a:r>
              <a:rPr lang="tr-TR" sz="3600" b="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Malik </a:t>
            </a:r>
            <a:r>
              <a:rPr lang="tr-TR" sz="3600" b="1" i="1" dirty="0">
                <a:latin typeface="Times New Roman" panose="02020603050405020304" pitchFamily="18" charset="0"/>
                <a:cs typeface="Times New Roman" panose="02020603050405020304" pitchFamily="18" charset="0"/>
              </a:rPr>
              <a:t>adına tescil </a:t>
            </a:r>
            <a:r>
              <a:rPr lang="tr-TR" sz="3600" b="1" i="1" dirty="0" smtClean="0">
                <a:latin typeface="Times New Roman" panose="02020603050405020304" pitchFamily="18" charset="0"/>
                <a:cs typeface="Times New Roman" panose="02020603050405020304" pitchFamily="18" charset="0"/>
              </a:rPr>
              <a:t>edilmesi </a:t>
            </a:r>
            <a:r>
              <a:rPr lang="tr-TR" sz="3600" dirty="0" smtClean="0">
                <a:latin typeface="Times New Roman" panose="02020603050405020304" pitchFamily="18" charset="0"/>
                <a:cs typeface="Times New Roman" panose="02020603050405020304" pitchFamily="18" charset="0"/>
              </a:rPr>
              <a:t>ile</a:t>
            </a:r>
            <a:r>
              <a:rPr lang="tr-TR" sz="3600" b="1" i="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mümkündür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Tapu K. </a:t>
            </a:r>
            <a:r>
              <a:rPr lang="tr-TR" sz="3200" i="1" dirty="0" smtClean="0">
                <a:latin typeface="Times New Roman" panose="02020603050405020304" pitchFamily="18" charset="0"/>
                <a:cs typeface="Times New Roman" panose="02020603050405020304" pitchFamily="18" charset="0"/>
              </a:rPr>
              <a:t>m. 26 </a:t>
            </a:r>
            <a:r>
              <a:rPr lang="tr-TR" sz="3200" i="1" dirty="0">
                <a:latin typeface="Times New Roman" panose="02020603050405020304" pitchFamily="18" charset="0"/>
                <a:cs typeface="Times New Roman" panose="02020603050405020304" pitchFamily="18" charset="0"/>
              </a:rPr>
              <a:t>/ 1).</a:t>
            </a:r>
            <a:r>
              <a:rPr lang="tr-TR" sz="3200" dirty="0">
                <a:latin typeface="Times New Roman" panose="02020603050405020304" pitchFamily="18" charset="0"/>
                <a:cs typeface="Times New Roman" panose="02020603050405020304" pitchFamily="18" charset="0"/>
              </a:rPr>
              <a:t> </a:t>
            </a: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40498796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Tapuya Kayıtlı bir Taşınmazın Mirasçıları arasında yapılan Paylaşma Sözleşmesinin,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676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III</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 </a:t>
            </a:r>
            <a:r>
              <a:rPr lang="tr-TR" dirty="0">
                <a:latin typeface="Times New Roman" panose="02020603050405020304" pitchFamily="18" charset="0"/>
                <a:cs typeface="Times New Roman" panose="02020603050405020304" pitchFamily="18" charset="0"/>
              </a:rPr>
              <a:t>göre,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azılı </a:t>
            </a:r>
            <a:r>
              <a:rPr lang="tr-TR" b="1" i="1" dirty="0">
                <a:latin typeface="Times New Roman" panose="02020603050405020304" pitchFamily="18" charset="0"/>
                <a:cs typeface="Times New Roman" panose="02020603050405020304" pitchFamily="18" charset="0"/>
              </a:rPr>
              <a:t>şekilde yapılması </a:t>
            </a:r>
            <a:r>
              <a:rPr lang="tr-TR" b="1" dirty="0">
                <a:latin typeface="Times New Roman" panose="02020603050405020304" pitchFamily="18" charset="0"/>
                <a:cs typeface="Times New Roman" panose="02020603050405020304" pitchFamily="18" charset="0"/>
              </a:rPr>
              <a:t>gerekir. </a:t>
            </a:r>
            <a:endParaRPr lang="tr-TR" dirty="0">
              <a:latin typeface="Times New Roman" panose="02020603050405020304" pitchFamily="18" charset="0"/>
              <a:cs typeface="Times New Roman" panose="02020603050405020304" pitchFamily="18" charset="0"/>
            </a:endParaRPr>
          </a:p>
          <a:p>
            <a:pPr algn="just"/>
            <a:r>
              <a:rPr lang="tr-TR" b="1" u="sng" dirty="0">
                <a:latin typeface="Times New Roman" panose="02020603050405020304" pitchFamily="18" charset="0"/>
                <a:cs typeface="Times New Roman" panose="02020603050405020304" pitchFamily="18" charset="0"/>
              </a:rPr>
              <a:t>Yazılı Paylaşma Sözleşmesi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Mirasçılar için bağlayıcı olmakla </a:t>
            </a:r>
            <a:r>
              <a:rPr lang="tr-TR" dirty="0">
                <a:latin typeface="Times New Roman" panose="02020603050405020304" pitchFamily="18" charset="0"/>
                <a:cs typeface="Times New Roman" panose="02020603050405020304" pitchFamily="18" charset="0"/>
              </a:rPr>
              <a:t>beraber (</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676 </a:t>
            </a:r>
            <a:r>
              <a:rPr lang="tr-TR" i="1" dirty="0">
                <a:latin typeface="Times New Roman" panose="02020603050405020304" pitchFamily="18" charset="0"/>
                <a:cs typeface="Times New Roman" panose="02020603050405020304" pitchFamily="18" charset="0"/>
              </a:rPr>
              <a:t>/ 1),</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Terekedeki bir Taşınmazın Miras Ortaklığına ait Malvarlığından </a:t>
            </a:r>
            <a:r>
              <a:rPr lang="tr-TR" dirty="0" smtClean="0">
                <a:latin typeface="Times New Roman" panose="02020603050405020304" pitchFamily="18" charset="0"/>
                <a:cs typeface="Times New Roman" panose="02020603050405020304" pitchFamily="18" charset="0"/>
              </a:rPr>
              <a:t>çıkıp, </a:t>
            </a:r>
            <a:r>
              <a:rPr lang="tr-TR" b="1" i="1" dirty="0">
                <a:latin typeface="Times New Roman" panose="02020603050405020304" pitchFamily="18" charset="0"/>
                <a:cs typeface="Times New Roman" panose="02020603050405020304" pitchFamily="18" charset="0"/>
              </a:rPr>
              <a:t>Mirasçının Kişisel Malvarlığına girebilmesi</a:t>
            </a:r>
            <a:r>
              <a:rPr lang="tr-TR" i="1"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bunun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Mülkiyetinin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Paylaşma Sözleşmesi </a:t>
            </a:r>
            <a:r>
              <a:rPr lang="tr-TR" dirty="0" smtClean="0">
                <a:latin typeface="Times New Roman" panose="02020603050405020304" pitchFamily="18" charset="0"/>
                <a:cs typeface="Times New Roman" panose="02020603050405020304" pitchFamily="18" charset="0"/>
              </a:rPr>
              <a:t>uyarınca,</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Mirasçılar</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adına tescili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gerekir. </a:t>
            </a:r>
          </a:p>
          <a:p>
            <a:pPr marL="0" indent="0">
              <a:buNone/>
            </a:pPr>
            <a:endParaRPr lang="tr-TR" dirty="0"/>
          </a:p>
        </p:txBody>
      </p:sp>
    </p:spTree>
    <p:extLst>
      <p:ext uri="{BB962C8B-B14F-4D97-AF65-F5344CB8AC3E}">
        <p14:creationId xmlns:p14="http://schemas.microsoft.com/office/powerpoint/2010/main" val="4001649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TAŞINMAZ KAVRAMI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Autofit/>
          </a:bodyPr>
          <a:lstStyle/>
          <a:p>
            <a:pPr algn="just"/>
            <a:r>
              <a:rPr lang="tr-TR" sz="4400" b="1" dirty="0" smtClean="0">
                <a:latin typeface="Times New Roman" panose="02020603050405020304" pitchFamily="18" charset="0"/>
                <a:cs typeface="Times New Roman" panose="02020603050405020304" pitchFamily="18" charset="0"/>
              </a:rPr>
              <a:t>Medeni </a:t>
            </a:r>
            <a:r>
              <a:rPr lang="tr-TR" sz="4400" b="1" dirty="0">
                <a:latin typeface="Times New Roman" panose="02020603050405020304" pitchFamily="18" charset="0"/>
                <a:cs typeface="Times New Roman" panose="02020603050405020304" pitchFamily="18" charset="0"/>
              </a:rPr>
              <a:t>Kanun’un 704 ve 998. maddelerine göre, </a:t>
            </a:r>
            <a:r>
              <a:rPr lang="tr-TR" sz="4400" b="1" dirty="0" smtClean="0">
                <a:latin typeface="Times New Roman" panose="02020603050405020304" pitchFamily="18" charset="0"/>
                <a:cs typeface="Times New Roman" panose="02020603050405020304" pitchFamily="18" charset="0"/>
              </a:rPr>
              <a:t>Tapu </a:t>
            </a:r>
            <a:r>
              <a:rPr lang="tr-TR" sz="4400" b="1" dirty="0">
                <a:latin typeface="Times New Roman" panose="02020603050405020304" pitchFamily="18" charset="0"/>
                <a:cs typeface="Times New Roman" panose="02020603050405020304" pitchFamily="18" charset="0"/>
              </a:rPr>
              <a:t>S</a:t>
            </a:r>
            <a:r>
              <a:rPr lang="tr-TR" sz="4400" b="1" dirty="0" smtClean="0">
                <a:latin typeface="Times New Roman" panose="02020603050405020304" pitchFamily="18" charset="0"/>
                <a:cs typeface="Times New Roman" panose="02020603050405020304" pitchFamily="18" charset="0"/>
              </a:rPr>
              <a:t>iciline Taşınmaz </a:t>
            </a:r>
            <a:r>
              <a:rPr lang="tr-TR" sz="4400" b="1" dirty="0">
                <a:latin typeface="Times New Roman" panose="02020603050405020304" pitchFamily="18" charset="0"/>
                <a:cs typeface="Times New Roman" panose="02020603050405020304" pitchFamily="18" charset="0"/>
              </a:rPr>
              <a:t>olarak kaydedilecek </a:t>
            </a:r>
            <a:r>
              <a:rPr lang="tr-TR" sz="4400" b="1" dirty="0" smtClean="0">
                <a:latin typeface="Times New Roman" panose="02020603050405020304" pitchFamily="18" charset="0"/>
                <a:cs typeface="Times New Roman" panose="02020603050405020304" pitchFamily="18" charset="0"/>
              </a:rPr>
              <a:t>şeyler</a:t>
            </a:r>
            <a:r>
              <a:rPr lang="tr-TR" sz="4400" b="1" dirty="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şunlardır: </a:t>
            </a:r>
          </a:p>
          <a:p>
            <a:pPr algn="just"/>
            <a:r>
              <a:rPr lang="tr-TR" sz="3600" b="1" dirty="0" smtClean="0">
                <a:latin typeface="Times New Roman" panose="02020603050405020304" pitchFamily="18" charset="0"/>
                <a:cs typeface="Times New Roman" panose="02020603050405020304" pitchFamily="18" charset="0"/>
              </a:rPr>
              <a:t>1)</a:t>
            </a:r>
            <a:r>
              <a:rPr lang="tr-TR" sz="3600" b="1" i="1" dirty="0" smtClean="0">
                <a:latin typeface="Times New Roman" panose="02020603050405020304" pitchFamily="18" charset="0"/>
                <a:cs typeface="Times New Roman" panose="02020603050405020304" pitchFamily="18" charset="0"/>
              </a:rPr>
              <a:t>Arazi </a:t>
            </a:r>
          </a:p>
          <a:p>
            <a:pPr algn="just"/>
            <a:r>
              <a:rPr lang="tr-TR" sz="3600" b="1" dirty="0" smtClean="0">
                <a:latin typeface="Times New Roman" panose="02020603050405020304" pitchFamily="18" charset="0"/>
                <a:cs typeface="Times New Roman" panose="02020603050405020304" pitchFamily="18" charset="0"/>
              </a:rPr>
              <a:t>2)</a:t>
            </a:r>
            <a:r>
              <a:rPr lang="tr-TR" sz="3600" b="1" i="1" dirty="0" smtClean="0">
                <a:latin typeface="Times New Roman" panose="02020603050405020304" pitchFamily="18" charset="0"/>
                <a:cs typeface="Times New Roman" panose="02020603050405020304" pitchFamily="18" charset="0"/>
              </a:rPr>
              <a:t>Taşınmazlar </a:t>
            </a:r>
            <a:r>
              <a:rPr lang="tr-TR" sz="3600" b="1" i="1" dirty="0">
                <a:latin typeface="Times New Roman" panose="02020603050405020304" pitchFamily="18" charset="0"/>
                <a:cs typeface="Times New Roman" panose="02020603050405020304" pitchFamily="18" charset="0"/>
              </a:rPr>
              <a:t>üzerindeki Bağımsız ve Sürekli Haklar </a:t>
            </a:r>
            <a:endParaRPr lang="tr-TR" sz="3600" b="1" i="1" dirty="0" smtClean="0">
              <a:latin typeface="Times New Roman" panose="02020603050405020304" pitchFamily="18" charset="0"/>
              <a:cs typeface="Times New Roman" panose="02020603050405020304" pitchFamily="18" charset="0"/>
            </a:endParaRPr>
          </a:p>
          <a:p>
            <a:pPr algn="just"/>
            <a:r>
              <a:rPr lang="tr-TR" sz="3600" b="1" dirty="0" smtClean="0">
                <a:latin typeface="Times New Roman" panose="02020603050405020304" pitchFamily="18" charset="0"/>
                <a:cs typeface="Times New Roman" panose="02020603050405020304" pitchFamily="18" charset="0"/>
              </a:rPr>
              <a:t>3)</a:t>
            </a:r>
            <a:r>
              <a:rPr lang="tr-TR" sz="3600" b="1" i="1" dirty="0" smtClean="0">
                <a:latin typeface="Times New Roman" panose="02020603050405020304" pitchFamily="18" charset="0"/>
                <a:cs typeface="Times New Roman" panose="02020603050405020304" pitchFamily="18" charset="0"/>
              </a:rPr>
              <a:t>Kat </a:t>
            </a:r>
            <a:r>
              <a:rPr lang="tr-TR" sz="3600" b="1" i="1" dirty="0">
                <a:latin typeface="Times New Roman" panose="02020603050405020304" pitchFamily="18" charset="0"/>
                <a:cs typeface="Times New Roman" panose="02020603050405020304" pitchFamily="18" charset="0"/>
              </a:rPr>
              <a:t>Mülkiyetine Konu olan Bağımsız </a:t>
            </a:r>
            <a:r>
              <a:rPr lang="tr-TR" sz="3600" b="1" i="1" dirty="0" smtClean="0">
                <a:latin typeface="Times New Roman" panose="02020603050405020304" pitchFamily="18" charset="0"/>
                <a:cs typeface="Times New Roman" panose="02020603050405020304" pitchFamily="18" charset="0"/>
              </a:rPr>
              <a:t>Bölümler </a:t>
            </a:r>
            <a:endParaRPr lang="tr-TR" sz="3600" b="1" i="1" dirty="0">
              <a:latin typeface="Times New Roman" panose="02020603050405020304" pitchFamily="18" charset="0"/>
              <a:cs typeface="Times New Roman" panose="02020603050405020304" pitchFamily="18" charset="0"/>
            </a:endParaRPr>
          </a:p>
          <a:p>
            <a:pPr marL="0" indent="0">
              <a:buNone/>
            </a:pPr>
            <a:r>
              <a:rPr lang="tr-TR" sz="3600" b="1" i="1" dirty="0">
                <a:latin typeface="Times New Roman" panose="02020603050405020304" pitchFamily="18" charset="0"/>
                <a:cs typeface="Times New Roman" panose="02020603050405020304" pitchFamily="18" charset="0"/>
              </a:rPr>
              <a:t> </a:t>
            </a:r>
            <a:endParaRPr lang="tr-TR" sz="3600" b="1" i="1"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25951920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KK </a:t>
            </a:r>
            <a:r>
              <a:rPr lang="tr-TR" b="1" u="sng" dirty="0" smtClean="0">
                <a:latin typeface="Times New Roman" panose="02020603050405020304" pitchFamily="18" charset="0"/>
                <a:cs typeface="Times New Roman" panose="02020603050405020304" pitchFamily="18" charset="0"/>
              </a:rPr>
              <a:t>m. 15 </a:t>
            </a:r>
            <a:r>
              <a:rPr lang="tr-TR" b="1" u="sng" dirty="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1 hükmü</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Tapuda Kayıtlı Taşınmazın Malikleri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bunların Mirasçılarının </a:t>
            </a:r>
            <a:r>
              <a:rPr lang="tr-TR" b="1" dirty="0">
                <a:latin typeface="Times New Roman" panose="02020603050405020304" pitchFamily="18" charset="0"/>
                <a:cs typeface="Times New Roman" panose="02020603050405020304" pitchFamily="18" charset="0"/>
              </a:rPr>
              <a:t>ilgili Mevzuatın öngördüğü</a:t>
            </a:r>
            <a:r>
              <a:rPr lang="tr-TR" dirty="0">
                <a:latin typeface="Times New Roman" panose="02020603050405020304" pitchFamily="18" charset="0"/>
                <a:cs typeface="Times New Roman" panose="02020603050405020304" pitchFamily="18" charset="0"/>
              </a:rPr>
              <a:t>, yukarıda değinilen </a:t>
            </a:r>
            <a:r>
              <a:rPr lang="tr-TR" b="1" dirty="0" smtClean="0">
                <a:latin typeface="Times New Roman" panose="02020603050405020304" pitchFamily="18" charset="0"/>
                <a:cs typeface="Times New Roman" panose="02020603050405020304" pitchFamily="18" charset="0"/>
              </a:rPr>
              <a:t>Şekle </a:t>
            </a:r>
            <a:r>
              <a:rPr lang="tr-TR"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Tescile </a:t>
            </a:r>
            <a:r>
              <a:rPr lang="tr-TR" b="1" dirty="0">
                <a:latin typeface="Times New Roman" panose="02020603050405020304" pitchFamily="18" charset="0"/>
                <a:cs typeface="Times New Roman" panose="02020603050405020304" pitchFamily="18" charset="0"/>
              </a:rPr>
              <a:t>ilişkin </a:t>
            </a:r>
            <a:r>
              <a:rPr lang="tr-TR" b="1" dirty="0" smtClean="0">
                <a:latin typeface="Times New Roman" panose="02020603050405020304" pitchFamily="18" charset="0"/>
                <a:cs typeface="Times New Roman" panose="02020603050405020304" pitchFamily="18" charset="0"/>
              </a:rPr>
              <a:t>Kurallara </a:t>
            </a:r>
            <a:r>
              <a:rPr lang="tr-TR" b="1" dirty="0">
                <a:latin typeface="Times New Roman" panose="02020603050405020304" pitchFamily="18" charset="0"/>
                <a:cs typeface="Times New Roman" panose="02020603050405020304" pitchFamily="18" charset="0"/>
              </a:rPr>
              <a:t>uymadan yaptıkları </a:t>
            </a:r>
            <a:r>
              <a:rPr lang="tr-TR" b="1" i="1" dirty="0">
                <a:latin typeface="Times New Roman" panose="02020603050405020304" pitchFamily="18" charset="0"/>
                <a:cs typeface="Times New Roman" panose="02020603050405020304" pitchFamily="18" charset="0"/>
              </a:rPr>
              <a:t>Tapu Dışı Paylaşmaya </a:t>
            </a:r>
            <a:r>
              <a:rPr lang="tr-TR" b="1" dirty="0">
                <a:latin typeface="Times New Roman" panose="02020603050405020304" pitchFamily="18" charset="0"/>
                <a:cs typeface="Times New Roman" panose="02020603050405020304" pitchFamily="18" charset="0"/>
              </a:rPr>
              <a:t>geçerlilik tanıyarak</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Fiili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urumun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ukuki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uruma </a:t>
            </a:r>
            <a:r>
              <a:rPr lang="tr-TR" b="1" i="1" dirty="0">
                <a:latin typeface="Times New Roman" panose="02020603050405020304" pitchFamily="18" charset="0"/>
                <a:cs typeface="Times New Roman" panose="02020603050405020304" pitchFamily="18" charset="0"/>
              </a:rPr>
              <a:t>uygun hale gelmesini </a:t>
            </a:r>
            <a:r>
              <a:rPr lang="tr-TR" b="1" dirty="0">
                <a:latin typeface="Times New Roman" panose="02020603050405020304" pitchFamily="18" charset="0"/>
                <a:cs typeface="Times New Roman" panose="02020603050405020304" pitchFamily="18" charset="0"/>
              </a:rPr>
              <a:t>mümkün kılmaktadır. </a:t>
            </a:r>
          </a:p>
          <a:p>
            <a:pPr algn="just"/>
            <a:r>
              <a:rPr lang="tr-TR" dirty="0">
                <a:latin typeface="Times New Roman" panose="02020603050405020304" pitchFamily="18" charset="0"/>
                <a:cs typeface="Times New Roman" panose="02020603050405020304" pitchFamily="18" charset="0"/>
              </a:rPr>
              <a:t>Bu tür </a:t>
            </a:r>
            <a:r>
              <a:rPr lang="tr-TR" b="1" dirty="0" smtClean="0">
                <a:latin typeface="Times New Roman" panose="02020603050405020304" pitchFamily="18" charset="0"/>
                <a:cs typeface="Times New Roman" panose="02020603050405020304" pitchFamily="18" charset="0"/>
              </a:rPr>
              <a:t>Paylaştırmalarda,</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KK </a:t>
            </a:r>
            <a:r>
              <a:rPr lang="tr-TR" b="1" i="1" dirty="0" smtClean="0">
                <a:latin typeface="Times New Roman" panose="02020603050405020304" pitchFamily="18" charset="0"/>
                <a:cs typeface="Times New Roman" panose="02020603050405020304" pitchFamily="18" charset="0"/>
              </a:rPr>
              <a:t>m. 15 </a:t>
            </a:r>
            <a:r>
              <a:rPr lang="tr-TR" b="1" i="1" dirty="0">
                <a:latin typeface="Times New Roman" panose="02020603050405020304" pitchFamily="18" charset="0"/>
                <a:cs typeface="Times New Roman" panose="02020603050405020304" pitchFamily="18" charset="0"/>
              </a:rPr>
              <a:t>/ I hükmünün giderdiği </a:t>
            </a:r>
            <a:r>
              <a:rPr lang="tr-TR" b="1" dirty="0">
                <a:latin typeface="Times New Roman" panose="02020603050405020304" pitchFamily="18" charset="0"/>
                <a:cs typeface="Times New Roman" panose="02020603050405020304" pitchFamily="18" charset="0"/>
              </a:rPr>
              <a:t>eksiklik </a:t>
            </a:r>
            <a:r>
              <a:rPr lang="tr-TR" b="1" i="1" dirty="0">
                <a:latin typeface="Times New Roman" panose="02020603050405020304" pitchFamily="18" charset="0"/>
                <a:cs typeface="Times New Roman" panose="02020603050405020304" pitchFamily="18" charset="0"/>
              </a:rPr>
              <a:t>Ş</a:t>
            </a:r>
            <a:r>
              <a:rPr lang="tr-TR" b="1" i="1" dirty="0" smtClean="0">
                <a:latin typeface="Times New Roman" panose="02020603050405020304" pitchFamily="18" charset="0"/>
                <a:cs typeface="Times New Roman" panose="02020603050405020304" pitchFamily="18" charset="0"/>
              </a:rPr>
              <a:t>ekle </a:t>
            </a:r>
            <a:r>
              <a:rPr lang="tr-TR" b="1" i="1" dirty="0">
                <a:latin typeface="Times New Roman" panose="02020603050405020304" pitchFamily="18" charset="0"/>
                <a:cs typeface="Times New Roman" panose="02020603050405020304" pitchFamily="18" charset="0"/>
              </a:rPr>
              <a:t>ilişkin </a:t>
            </a:r>
            <a:r>
              <a:rPr lang="tr-TR" dirty="0" smtClean="0">
                <a:latin typeface="Times New Roman" panose="02020603050405020304" pitchFamily="18" charset="0"/>
                <a:cs typeface="Times New Roman" panose="02020603050405020304" pitchFamily="18" charset="0"/>
              </a:rPr>
              <a:t>olup, </a:t>
            </a:r>
            <a:r>
              <a:rPr lang="tr-TR" dirty="0">
                <a:latin typeface="Times New Roman" panose="02020603050405020304" pitchFamily="18" charset="0"/>
                <a:cs typeface="Times New Roman" panose="02020603050405020304" pitchFamily="18" charset="0"/>
              </a:rPr>
              <a:t>diğer yönleriyle </a:t>
            </a:r>
            <a:r>
              <a:rPr lang="tr-TR" b="1" dirty="0">
                <a:latin typeface="Times New Roman" panose="02020603050405020304" pitchFamily="18" charset="0"/>
                <a:cs typeface="Times New Roman" panose="02020603050405020304" pitchFamily="18" charset="0"/>
              </a:rPr>
              <a:t>Paylaşma </a:t>
            </a:r>
            <a:r>
              <a:rPr lang="tr-TR" b="1" dirty="0" smtClean="0">
                <a:latin typeface="Times New Roman" panose="02020603050405020304" pitchFamily="18" charset="0"/>
                <a:cs typeface="Times New Roman" panose="02020603050405020304" pitchFamily="18" charset="0"/>
              </a:rPr>
              <a:t>Sözleşmesinde</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BK </a:t>
            </a:r>
            <a:r>
              <a:rPr lang="tr-TR" b="1" i="1" dirty="0" smtClean="0">
                <a:latin typeface="Times New Roman" panose="02020603050405020304" pitchFamily="18" charset="0"/>
                <a:cs typeface="Times New Roman" panose="02020603050405020304" pitchFamily="18" charset="0"/>
              </a:rPr>
              <a:t>m. 26- </a:t>
            </a:r>
            <a:r>
              <a:rPr lang="tr-TR" b="1" i="1" dirty="0">
                <a:latin typeface="Times New Roman" panose="02020603050405020304" pitchFamily="18" charset="0"/>
                <a:cs typeface="Times New Roman" panose="02020603050405020304" pitchFamily="18" charset="0"/>
              </a:rPr>
              <a:t>27 hükümlerine aykırı bir durumun olmaması </a:t>
            </a:r>
            <a:r>
              <a:rPr lang="tr-TR" b="1" dirty="0">
                <a:latin typeface="Times New Roman" panose="02020603050405020304" pitchFamily="18" charset="0"/>
                <a:cs typeface="Times New Roman" panose="02020603050405020304" pitchFamily="18" charset="0"/>
              </a:rPr>
              <a:t>gerekir. </a:t>
            </a:r>
          </a:p>
          <a:p>
            <a:pPr marL="0" indent="0" algn="just">
              <a:buNone/>
            </a:pPr>
            <a:r>
              <a:rPr lang="tr-TR"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7. B., s. 161</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Akman</a:t>
            </a:r>
            <a:r>
              <a:rPr lang="tr-TR" sz="2400" b="1" i="1"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 Kadastro </a:t>
            </a:r>
            <a:r>
              <a:rPr lang="tr-TR" sz="2400" i="1" dirty="0" smtClean="0">
                <a:latin typeface="Times New Roman" panose="02020603050405020304" pitchFamily="18" charset="0"/>
                <a:cs typeface="Times New Roman" panose="02020603050405020304" pitchFamily="18" charset="0"/>
              </a:rPr>
              <a:t>Kanununun İncelenmesi, </a:t>
            </a:r>
            <a:r>
              <a:rPr lang="tr-TR" sz="2400" i="1" dirty="0">
                <a:latin typeface="Times New Roman" panose="02020603050405020304" pitchFamily="18" charset="0"/>
                <a:cs typeface="Times New Roman" panose="02020603050405020304" pitchFamily="18" charset="0"/>
              </a:rPr>
              <a:t>s. 132) </a:t>
            </a:r>
          </a:p>
          <a:p>
            <a:pPr marL="0" indent="0">
              <a:buNone/>
            </a:pPr>
            <a:endParaRPr lang="tr-TR" dirty="0"/>
          </a:p>
        </p:txBody>
      </p:sp>
    </p:spTree>
    <p:extLst>
      <p:ext uri="{BB962C8B-B14F-4D97-AF65-F5344CB8AC3E}">
        <p14:creationId xmlns:p14="http://schemas.microsoft.com/office/powerpoint/2010/main" val="2904957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Burada önemli olan husus, </a:t>
            </a:r>
            <a:r>
              <a:rPr lang="tr-TR" b="1" i="1" dirty="0">
                <a:latin typeface="Times New Roman" panose="02020603050405020304" pitchFamily="18" charset="0"/>
                <a:cs typeface="Times New Roman" panose="02020603050405020304" pitchFamily="18" charset="0"/>
              </a:rPr>
              <a:t>Paylaşmanın Kadastrodan önce </a:t>
            </a:r>
            <a:r>
              <a:rPr lang="tr-TR" b="1" dirty="0">
                <a:latin typeface="Times New Roman" panose="02020603050405020304" pitchFamily="18" charset="0"/>
                <a:cs typeface="Times New Roman" panose="02020603050405020304" pitchFamily="18" charset="0"/>
              </a:rPr>
              <a:t>yapılmış olmasıdır.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Yoksa, </a:t>
            </a:r>
            <a:r>
              <a:rPr lang="tr-TR" b="1" dirty="0" smtClean="0">
                <a:latin typeface="Times New Roman" panose="02020603050405020304" pitchFamily="18" charset="0"/>
                <a:cs typeface="Times New Roman" panose="02020603050405020304" pitchFamily="18" charset="0"/>
              </a:rPr>
              <a:t>Kadastro Tespiti sırasında,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aliklerin Paylaşma İsteği </a:t>
            </a:r>
            <a:r>
              <a:rPr lang="tr-TR" b="1" dirty="0">
                <a:latin typeface="Times New Roman" panose="02020603050405020304" pitchFamily="18" charset="0"/>
                <a:cs typeface="Times New Roman" panose="02020603050405020304" pitchFamily="18" charset="0"/>
              </a:rPr>
              <a:t>kabul edilemez. </a:t>
            </a:r>
          </a:p>
          <a:p>
            <a:pPr algn="just"/>
            <a:r>
              <a:rPr lang="tr-TR" dirty="0">
                <a:latin typeface="Times New Roman" panose="02020603050405020304" pitchFamily="18" charset="0"/>
                <a:cs typeface="Times New Roman" panose="02020603050405020304" pitchFamily="18" charset="0"/>
              </a:rPr>
              <a:t>Ayrıca, </a:t>
            </a:r>
            <a:r>
              <a:rPr lang="tr-TR" b="1" dirty="0">
                <a:latin typeface="Times New Roman" panose="02020603050405020304" pitchFamily="18" charset="0"/>
                <a:cs typeface="Times New Roman" panose="02020603050405020304" pitchFamily="18" charset="0"/>
              </a:rPr>
              <a:t>Kanunun o Taşınmaz açısından yürürlüğe girdiği tarihe kadar </a:t>
            </a:r>
            <a:r>
              <a:rPr lang="tr-TR" dirty="0">
                <a:latin typeface="Times New Roman" panose="02020603050405020304" pitchFamily="18" charset="0"/>
                <a:cs typeface="Times New Roman" panose="02020603050405020304" pitchFamily="18" charset="0"/>
              </a:rPr>
              <a:t>Paylaşmanın </a:t>
            </a:r>
            <a:r>
              <a:rPr lang="tr-TR" b="1" i="1" dirty="0" smtClean="0">
                <a:latin typeface="Times New Roman" panose="02020603050405020304" pitchFamily="18" charset="0"/>
                <a:cs typeface="Times New Roman" panose="02020603050405020304" pitchFamily="18" charset="0"/>
              </a:rPr>
              <a:t>Maliklerden</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Mirasçılarından </a:t>
            </a:r>
            <a:r>
              <a:rPr lang="tr-TR" b="1" i="1" dirty="0">
                <a:latin typeface="Times New Roman" panose="02020603050405020304" pitchFamily="18" charset="0"/>
                <a:cs typeface="Times New Roman" panose="02020603050405020304" pitchFamily="18" charset="0"/>
              </a:rPr>
              <a:t>herhangi birinin Paylaşma </a:t>
            </a:r>
            <a:r>
              <a:rPr lang="tr-TR" b="1" i="1" dirty="0" smtClean="0">
                <a:latin typeface="Times New Roman" panose="02020603050405020304" pitchFamily="18" charset="0"/>
                <a:cs typeface="Times New Roman" panose="02020603050405020304" pitchFamily="18" charset="0"/>
              </a:rPr>
              <a:t>Sözleşmesi </a:t>
            </a:r>
            <a:r>
              <a:rPr lang="tr-TR" dirty="0" smtClean="0">
                <a:latin typeface="Times New Roman" panose="02020603050405020304" pitchFamily="18" charset="0"/>
                <a:cs typeface="Times New Roman" panose="02020603050405020304" pitchFamily="18" charset="0"/>
              </a:rPr>
              <a:t>ile</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bağdaşmayan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Tasarrufta bulunması,</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örneğin </a:t>
            </a:r>
            <a:r>
              <a:rPr lang="tr-TR" b="1" dirty="0" smtClean="0">
                <a:latin typeface="Times New Roman" panose="02020603050405020304" pitchFamily="18" charset="0"/>
                <a:cs typeface="Times New Roman" panose="02020603050405020304" pitchFamily="18" charset="0"/>
              </a:rPr>
              <a:t>Paylaşma Davası açması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Payını  bir başkasına satması sonucu bozulmamış olması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gerekir.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Sirmen, Eşya H., 7. B., s. 161- 162; Akman</a:t>
            </a:r>
            <a:r>
              <a:rPr lang="tr-TR" sz="2400" i="1" dirty="0">
                <a:latin typeface="Times New Roman" panose="02020603050405020304" pitchFamily="18" charset="0"/>
                <a:cs typeface="Times New Roman" panose="02020603050405020304" pitchFamily="18" charset="0"/>
              </a:rPr>
              <a:t>, Kadastro </a:t>
            </a:r>
            <a:r>
              <a:rPr lang="tr-TR" sz="2400" i="1" dirty="0" smtClean="0">
                <a:latin typeface="Times New Roman" panose="02020603050405020304" pitchFamily="18" charset="0"/>
                <a:cs typeface="Times New Roman" panose="02020603050405020304" pitchFamily="18" charset="0"/>
              </a:rPr>
              <a:t>Kanunu’nun İncelenmesi, </a:t>
            </a:r>
            <a:r>
              <a:rPr lang="tr-TR" sz="2400" i="1" dirty="0">
                <a:latin typeface="Times New Roman" panose="02020603050405020304" pitchFamily="18" charset="0"/>
                <a:cs typeface="Times New Roman" panose="02020603050405020304" pitchFamily="18" charset="0"/>
              </a:rPr>
              <a:t>s. </a:t>
            </a:r>
            <a:r>
              <a:rPr lang="tr-TR" sz="2400" i="1" dirty="0" smtClean="0">
                <a:latin typeface="Times New Roman" panose="02020603050405020304" pitchFamily="18" charset="0"/>
                <a:cs typeface="Times New Roman" panose="02020603050405020304" pitchFamily="18" charset="0"/>
              </a:rPr>
              <a:t>133). </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27247183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Gerçekten, </a:t>
            </a:r>
            <a:r>
              <a:rPr lang="tr-TR" b="1" i="1" dirty="0">
                <a:latin typeface="Times New Roman" panose="02020603050405020304" pitchFamily="18" charset="0"/>
                <a:cs typeface="Times New Roman" panose="02020603050405020304" pitchFamily="18" charset="0"/>
              </a:rPr>
              <a:t>Kadastro Kanunu’nun 15. maddesinin 1. fıkrası</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Tapu Dışı Paylaşmaya dayanarak kendi adına tespit isteyen </a:t>
            </a:r>
            <a:r>
              <a:rPr lang="tr-TR" b="1" dirty="0" smtClean="0">
                <a:latin typeface="Times New Roman" panose="02020603050405020304" pitchFamily="18" charset="0"/>
                <a:cs typeface="Times New Roman" panose="02020603050405020304" pitchFamily="18" charset="0"/>
              </a:rPr>
              <a:t>Kişinin </a:t>
            </a:r>
            <a:r>
              <a:rPr lang="tr-TR" b="1" dirty="0">
                <a:latin typeface="Times New Roman" panose="02020603050405020304" pitchFamily="18" charset="0"/>
                <a:cs typeface="Times New Roman" panose="02020603050405020304" pitchFamily="18" charset="0"/>
              </a:rPr>
              <a:t>Taşınmaza Zilyet bulunması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oşulunu</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aramaktadır. </a:t>
            </a:r>
          </a:p>
          <a:p>
            <a:pPr algn="just"/>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Kimsenin Paylaşma </a:t>
            </a:r>
            <a:r>
              <a:rPr lang="tr-TR" b="1" dirty="0">
                <a:latin typeface="Times New Roman" panose="02020603050405020304" pitchFamily="18" charset="0"/>
                <a:cs typeface="Times New Roman" panose="02020603050405020304" pitchFamily="18" charset="0"/>
              </a:rPr>
              <a:t>sonucunda kendisine düşen kısmı </a:t>
            </a:r>
            <a:r>
              <a:rPr lang="tr-TR"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Üçüncü Kişiye Tapu Dışı </a:t>
            </a:r>
            <a:r>
              <a:rPr lang="tr-TR" b="1" dirty="0">
                <a:latin typeface="Times New Roman" panose="02020603050405020304" pitchFamily="18" charset="0"/>
                <a:cs typeface="Times New Roman" panose="02020603050405020304" pitchFamily="18" charset="0"/>
              </a:rPr>
              <a:t>satarak </a:t>
            </a:r>
            <a:r>
              <a:rPr lang="tr-TR" b="1" dirty="0" smtClean="0">
                <a:latin typeface="Times New Roman" panose="02020603050405020304" pitchFamily="18" charset="0"/>
                <a:cs typeface="Times New Roman" panose="02020603050405020304" pitchFamily="18" charset="0"/>
              </a:rPr>
              <a:t>Zilyetliği Devretmesi </a:t>
            </a:r>
            <a:r>
              <a:rPr lang="tr-TR" b="1" dirty="0">
                <a:latin typeface="Times New Roman" panose="02020603050405020304" pitchFamily="18" charset="0"/>
                <a:cs typeface="Times New Roman" panose="02020603050405020304" pitchFamily="18" charset="0"/>
              </a:rPr>
              <a:t>durumunda</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Üçüncü Kişi </a:t>
            </a:r>
            <a:r>
              <a:rPr lang="tr-TR" dirty="0">
                <a:latin typeface="Times New Roman" panose="02020603050405020304" pitchFamily="18" charset="0"/>
                <a:cs typeface="Times New Roman" panose="02020603050405020304" pitchFamily="18" charset="0"/>
              </a:rPr>
              <a:t>de </a:t>
            </a:r>
            <a:r>
              <a:rPr lang="tr-TR" b="1" i="1" dirty="0">
                <a:latin typeface="Times New Roman" panose="02020603050405020304" pitchFamily="18" charset="0"/>
                <a:cs typeface="Times New Roman" panose="02020603050405020304" pitchFamily="18" charset="0"/>
              </a:rPr>
              <a:t>KK </a:t>
            </a:r>
            <a:r>
              <a:rPr lang="tr-TR" b="1" i="1" dirty="0" smtClean="0">
                <a:latin typeface="Times New Roman" panose="02020603050405020304" pitchFamily="18" charset="0"/>
                <a:cs typeface="Times New Roman" panose="02020603050405020304" pitchFamily="18" charset="0"/>
              </a:rPr>
              <a:t>m. 15 </a:t>
            </a:r>
            <a:r>
              <a:rPr lang="tr-TR" b="1" i="1" dirty="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1 hükmünden </a:t>
            </a:r>
            <a:r>
              <a:rPr lang="tr-TR" b="1" dirty="0">
                <a:latin typeface="Times New Roman" panose="02020603050405020304" pitchFamily="18" charset="0"/>
                <a:cs typeface="Times New Roman" panose="02020603050405020304" pitchFamily="18" charset="0"/>
              </a:rPr>
              <a:t>yararlanamaz.</a:t>
            </a:r>
          </a:p>
          <a:p>
            <a:pPr algn="just"/>
            <a:r>
              <a:rPr lang="tr-TR" b="1" dirty="0" smtClean="0">
                <a:latin typeface="Times New Roman" panose="02020603050405020304" pitchFamily="18" charset="0"/>
                <a:cs typeface="Times New Roman" panose="02020603050405020304" pitchFamily="18" charset="0"/>
              </a:rPr>
              <a:t>Üçüncü Kişi</a:t>
            </a:r>
            <a:r>
              <a:rPr lang="tr-TR" dirty="0" smtClean="0">
                <a:latin typeface="Times New Roman" panose="02020603050405020304" pitchFamily="18" charset="0"/>
                <a:cs typeface="Times New Roman" panose="02020603050405020304" pitchFamily="18" charset="0"/>
              </a:rPr>
              <a:t>, sadece </a:t>
            </a:r>
            <a:r>
              <a:rPr lang="tr-TR" b="1" i="1" dirty="0">
                <a:latin typeface="Times New Roman" panose="02020603050405020304" pitchFamily="18" charset="0"/>
                <a:cs typeface="Times New Roman" panose="02020603050405020304" pitchFamily="18" charset="0"/>
              </a:rPr>
              <a:t>KK </a:t>
            </a:r>
            <a:r>
              <a:rPr lang="tr-TR" b="1" i="1" dirty="0" smtClean="0">
                <a:latin typeface="Times New Roman" panose="02020603050405020304" pitchFamily="18" charset="0"/>
                <a:cs typeface="Times New Roman" panose="02020603050405020304" pitchFamily="18" charset="0"/>
              </a:rPr>
              <a:t>m. 13 </a:t>
            </a:r>
            <a:r>
              <a:rPr lang="tr-TR"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Bb</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gereğince</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atın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lma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ününden </a:t>
            </a:r>
            <a:r>
              <a:rPr lang="tr-TR" b="1" dirty="0">
                <a:latin typeface="Times New Roman" panose="02020603050405020304" pitchFamily="18" charset="0"/>
                <a:cs typeface="Times New Roman" panose="02020603050405020304" pitchFamily="18" charset="0"/>
              </a:rPr>
              <a:t>itibaren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en az </a:t>
            </a:r>
            <a:r>
              <a:rPr lang="tr-TR" b="1" i="1" dirty="0" smtClean="0">
                <a:latin typeface="Times New Roman" panose="02020603050405020304" pitchFamily="18" charset="0"/>
                <a:cs typeface="Times New Roman" panose="02020603050405020304" pitchFamily="18" charset="0"/>
              </a:rPr>
              <a:t>10 </a:t>
            </a:r>
            <a:r>
              <a:rPr lang="tr-TR" b="1" i="1" dirty="0">
                <a:latin typeface="Times New Roman" panose="02020603050405020304" pitchFamily="18" charset="0"/>
                <a:cs typeface="Times New Roman" panose="02020603050405020304" pitchFamily="18" charset="0"/>
              </a:rPr>
              <a:t>yıl </a:t>
            </a:r>
            <a:r>
              <a:rPr lang="tr-TR" b="1" i="1" dirty="0" smtClean="0">
                <a:latin typeface="Times New Roman" panose="02020603050405020304" pitchFamily="18" charset="0"/>
                <a:cs typeface="Times New Roman" panose="02020603050405020304" pitchFamily="18" charset="0"/>
              </a:rPr>
              <a:t>Taşınmaza Zilyet </a:t>
            </a:r>
            <a:r>
              <a:rPr lang="tr-TR" b="1" i="1" dirty="0">
                <a:latin typeface="Times New Roman" panose="02020603050405020304" pitchFamily="18" charset="0"/>
                <a:cs typeface="Times New Roman" panose="02020603050405020304" pitchFamily="18" charset="0"/>
              </a:rPr>
              <a:t>olduğunu ispat</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etmek</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suretiyle </a:t>
            </a:r>
            <a:r>
              <a:rPr lang="tr-TR" b="1" i="1" dirty="0">
                <a:latin typeface="Times New Roman" panose="02020603050405020304" pitchFamily="18" charset="0"/>
                <a:cs typeface="Times New Roman" panose="02020603050405020304" pitchFamily="18" charset="0"/>
              </a:rPr>
              <a:t>adına </a:t>
            </a:r>
            <a:r>
              <a:rPr lang="tr-TR" b="1" i="1" dirty="0" smtClean="0">
                <a:latin typeface="Times New Roman" panose="02020603050405020304" pitchFamily="18" charset="0"/>
                <a:cs typeface="Times New Roman" panose="02020603050405020304" pitchFamily="18" charset="0"/>
              </a:rPr>
              <a:t>Tespiti </a:t>
            </a:r>
            <a:r>
              <a:rPr lang="tr-TR" b="1" dirty="0">
                <a:latin typeface="Times New Roman" panose="02020603050405020304" pitchFamily="18" charset="0"/>
                <a:cs typeface="Times New Roman" panose="02020603050405020304" pitchFamily="18" charset="0"/>
              </a:rPr>
              <a:t>sağlayabilir. </a:t>
            </a:r>
          </a:p>
          <a:p>
            <a:pPr marL="0" indent="0">
              <a:buNone/>
            </a:pPr>
            <a:r>
              <a:rPr lang="tr-TR"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Sirmen, Eşya H., 7. B., s. 162</a:t>
            </a:r>
            <a:r>
              <a:rPr lang="tr-TR"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Akman</a:t>
            </a:r>
            <a:r>
              <a:rPr lang="tr-TR" sz="2400" i="1" dirty="0">
                <a:latin typeface="Times New Roman" panose="02020603050405020304" pitchFamily="18" charset="0"/>
                <a:cs typeface="Times New Roman" panose="02020603050405020304" pitchFamily="18" charset="0"/>
              </a:rPr>
              <a:t>, Kadastro </a:t>
            </a:r>
            <a:r>
              <a:rPr lang="tr-TR" sz="2400" i="1" dirty="0" smtClean="0">
                <a:latin typeface="Times New Roman" panose="02020603050405020304" pitchFamily="18" charset="0"/>
                <a:cs typeface="Times New Roman" panose="02020603050405020304" pitchFamily="18" charset="0"/>
              </a:rPr>
              <a:t>Kanunu’nun İncelenmesi, </a:t>
            </a:r>
            <a:r>
              <a:rPr lang="tr-TR" sz="2400" i="1" dirty="0">
                <a:latin typeface="Times New Roman" panose="02020603050405020304" pitchFamily="18" charset="0"/>
                <a:cs typeface="Times New Roman" panose="02020603050405020304" pitchFamily="18" charset="0"/>
              </a:rPr>
              <a:t>s. </a:t>
            </a:r>
            <a:r>
              <a:rPr lang="tr-TR" sz="2400" i="1" dirty="0" smtClean="0">
                <a:latin typeface="Times New Roman" panose="02020603050405020304" pitchFamily="18" charset="0"/>
                <a:cs typeface="Times New Roman" panose="02020603050405020304" pitchFamily="18" charset="0"/>
              </a:rPr>
              <a:t>134) </a:t>
            </a:r>
            <a:endParaRPr lang="tr-TR" sz="24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67773319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Tapuda Kayıtlı Olmayan bir Taşınmaz, Birlikte Zilyet olanlar arasında paylaştırılmış ise, </a:t>
            </a:r>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takdirde, </a:t>
            </a:r>
            <a:r>
              <a:rPr lang="tr-TR" dirty="0">
                <a:latin typeface="Times New Roman" panose="02020603050405020304" pitchFamily="18" charset="0"/>
                <a:cs typeface="Times New Roman" panose="02020603050405020304" pitchFamily="18" charset="0"/>
              </a:rPr>
              <a:t>Paylaşmaya dayanan </a:t>
            </a:r>
            <a:r>
              <a:rPr lang="tr-TR" dirty="0" smtClean="0">
                <a:latin typeface="Times New Roman" panose="02020603050405020304" pitchFamily="18" charset="0"/>
                <a:cs typeface="Times New Roman" panose="02020603050405020304" pitchFamily="18" charset="0"/>
              </a:rPr>
              <a:t>Zilyet, </a:t>
            </a:r>
            <a:r>
              <a:rPr lang="tr-TR" dirty="0">
                <a:latin typeface="Times New Roman" panose="02020603050405020304" pitchFamily="18" charset="0"/>
                <a:cs typeface="Times New Roman" panose="02020603050405020304" pitchFamily="18" charset="0"/>
              </a:rPr>
              <a:t>lehine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tespiti sağlayabilmek </a:t>
            </a:r>
            <a:r>
              <a:rPr lang="tr-TR" dirty="0" smtClean="0">
                <a:latin typeface="Times New Roman" panose="02020603050405020304" pitchFamily="18" charset="0"/>
                <a:cs typeface="Times New Roman" panose="02020603050405020304" pitchFamily="18" charset="0"/>
              </a:rPr>
              <a:t>için,</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20 yıldan beri o Taşınmaza çekişmesiz, aralıksız ve malik sıfatıyla zilyet bulunduğunu</a:t>
            </a:r>
            <a:r>
              <a:rPr lang="tr-TR" dirty="0">
                <a:latin typeface="Times New Roman" panose="02020603050405020304" pitchFamily="18" charset="0"/>
                <a:cs typeface="Times New Roman" panose="02020603050405020304" pitchFamily="18" charset="0"/>
              </a:rPr>
              <a:t> da ispat etmek zorundadır. </a:t>
            </a:r>
          </a:p>
          <a:p>
            <a:pPr algn="just"/>
            <a:r>
              <a:rPr lang="tr-TR" b="1" dirty="0">
                <a:latin typeface="Times New Roman" panose="02020603050405020304" pitchFamily="18" charset="0"/>
                <a:cs typeface="Times New Roman" panose="02020603050405020304" pitchFamily="18" charset="0"/>
              </a:rPr>
              <a:t>Kadastro Kanunu’nun 15. maddesinin IV. fıkrası uyarınca</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Kadastrodan önce hissedarlar veya mirasçılar arasında ayırma veya birleştirme suretiyle taksime konu edilmiş ve sınırları doğal veya yapay işaret ya da tesislerle belirlenmiş taşınmaz malların imar planı bulunmayan yerlerde zeminde fiilen oluşmuş sınırlarına göre tespit yapılır.” </a:t>
            </a: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51775966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İştirakçilerin (Mirasçıların) Pay Devri ve Temliki </a:t>
            </a:r>
            <a:endParaRPr lang="tr-TR" b="1" dirty="0">
              <a:latin typeface="+mn-lt"/>
            </a:endParaRPr>
          </a:p>
        </p:txBody>
      </p:sp>
      <p:sp>
        <p:nvSpPr>
          <p:cNvPr id="3" name="İçerik Yer Tutucusu 2"/>
          <p:cNvSpPr>
            <a:spLocks noGrp="1"/>
          </p:cNvSpPr>
          <p:nvPr>
            <p:ph idx="1"/>
          </p:nvPr>
        </p:nvSpPr>
        <p:spPr>
          <a:xfrm>
            <a:off x="1056067" y="1690688"/>
            <a:ext cx="10414715" cy="4594202"/>
          </a:xfrm>
        </p:spPr>
        <p:txBody>
          <a:bodyPr>
            <a:noAutofit/>
          </a:bodyPr>
          <a:lstStyle/>
          <a:p>
            <a:pPr algn="just"/>
            <a:r>
              <a:rPr lang="tr-TR" b="1" i="1" dirty="0">
                <a:latin typeface="Times New Roman" panose="02020603050405020304" pitchFamily="18" charset="0"/>
                <a:cs typeface="Times New Roman" panose="02020603050405020304" pitchFamily="18" charset="0"/>
              </a:rPr>
              <a:t>KK </a:t>
            </a:r>
            <a:r>
              <a:rPr lang="tr-TR" b="1" i="1" dirty="0" smtClean="0">
                <a:latin typeface="Times New Roman" panose="02020603050405020304" pitchFamily="18" charset="0"/>
                <a:cs typeface="Times New Roman" panose="02020603050405020304" pitchFamily="18" charset="0"/>
              </a:rPr>
              <a:t>m. 15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III hükmü</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İştirakçilerden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Mirasçılardan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birinin </a:t>
            </a:r>
            <a:r>
              <a:rPr lang="tr-TR" dirty="0">
                <a:latin typeface="Times New Roman" panose="02020603050405020304" pitchFamily="18" charset="0"/>
                <a:cs typeface="Times New Roman" panose="02020603050405020304" pitchFamily="18" charset="0"/>
              </a:rPr>
              <a:t>veya</a:t>
            </a:r>
            <a:r>
              <a:rPr lang="tr-TR" b="1" dirty="0">
                <a:latin typeface="Times New Roman" panose="02020603050405020304" pitchFamily="18" charset="0"/>
                <a:cs typeface="Times New Roman" panose="02020603050405020304" pitchFamily="18" charset="0"/>
              </a:rPr>
              <a:t> birkaçının </a:t>
            </a:r>
            <a:r>
              <a:rPr lang="tr-TR" b="1" i="1" dirty="0">
                <a:latin typeface="Times New Roman" panose="02020603050405020304" pitchFamily="18" charset="0"/>
                <a:cs typeface="Times New Roman" panose="02020603050405020304" pitchFamily="18" charset="0"/>
              </a:rPr>
              <a:t>belirli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Taşınmaz Maldaki </a:t>
            </a:r>
            <a:r>
              <a:rPr lang="tr-TR" b="1" i="1" dirty="0" smtClean="0">
                <a:latin typeface="Times New Roman" panose="02020603050405020304" pitchFamily="18" charset="0"/>
                <a:cs typeface="Times New Roman" panose="02020603050405020304" pitchFamily="18" charset="0"/>
              </a:rPr>
              <a:t>Hissesini</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P</a:t>
            </a:r>
            <a:r>
              <a:rPr lang="tr-TR" i="1" dirty="0" smtClean="0">
                <a:latin typeface="Times New Roman" panose="02020603050405020304" pitchFamily="18" charset="0"/>
                <a:cs typeface="Times New Roman" panose="02020603050405020304" pitchFamily="18" charset="0"/>
              </a:rPr>
              <a:t>ayını</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diğer İştirakçi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İştirakçilere </a:t>
            </a:r>
            <a:r>
              <a:rPr lang="tr-TR" b="1" i="1" dirty="0" smtClean="0">
                <a:latin typeface="Times New Roman" panose="02020603050405020304" pitchFamily="18" charset="0"/>
                <a:cs typeface="Times New Roman" panose="02020603050405020304" pitchFamily="18" charset="0"/>
              </a:rPr>
              <a:t>Devrini </a:t>
            </a:r>
            <a:r>
              <a:rPr lang="tr-TR" b="1" dirty="0">
                <a:latin typeface="Times New Roman" panose="02020603050405020304" pitchFamily="18" charset="0"/>
                <a:cs typeface="Times New Roman" panose="02020603050405020304" pitchFamily="18" charset="0"/>
              </a:rPr>
              <a:t>düzenlemektedir. </a:t>
            </a:r>
          </a:p>
          <a:p>
            <a:pPr algn="just"/>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677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 hükmünde</a:t>
            </a:r>
            <a:r>
              <a:rPr lang="tr-TR"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sözü edilen Miras Payının Devrinin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tüm Miras Haklarının Devrini kapsaması </a:t>
            </a:r>
            <a:r>
              <a:rPr lang="tr-TR" b="1" dirty="0" smtClean="0">
                <a:latin typeface="Times New Roman" panose="02020603050405020304" pitchFamily="18" charset="0"/>
                <a:cs typeface="Times New Roman" panose="02020603050405020304" pitchFamily="18" charset="0"/>
              </a:rPr>
              <a:t>gerekmediğine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Terekede </a:t>
            </a:r>
            <a:r>
              <a:rPr lang="tr-TR" b="1" dirty="0">
                <a:latin typeface="Times New Roman" panose="02020603050405020304" pitchFamily="18" charset="0"/>
                <a:cs typeface="Times New Roman" panose="02020603050405020304" pitchFamily="18" charset="0"/>
              </a:rPr>
              <a:t>yer alan belli bir Taşınmazdaki Miras Payının </a:t>
            </a:r>
            <a:r>
              <a:rPr lang="tr-TR" dirty="0">
                <a:latin typeface="Times New Roman" panose="02020603050405020304" pitchFamily="18" charset="0"/>
                <a:cs typeface="Times New Roman" panose="02020603050405020304" pitchFamily="18" charset="0"/>
              </a:rPr>
              <a:t>da </a:t>
            </a:r>
            <a:r>
              <a:rPr lang="tr-TR" b="1" i="1" dirty="0">
                <a:latin typeface="Times New Roman" panose="02020603050405020304" pitchFamily="18" charset="0"/>
                <a:cs typeface="Times New Roman" panose="02020603050405020304" pitchFamily="18" charset="0"/>
              </a:rPr>
              <a:t>geçerli olarak devredilebileceğine ilişkin </a:t>
            </a:r>
            <a:r>
              <a:rPr lang="tr-TR" b="1" i="1" dirty="0" smtClean="0">
                <a:latin typeface="Times New Roman" panose="02020603050405020304" pitchFamily="18" charset="0"/>
                <a:cs typeface="Times New Roman" panose="02020603050405020304" pitchFamily="18" charset="0"/>
              </a:rPr>
              <a:t>bir görüş </a:t>
            </a:r>
            <a:r>
              <a:rPr lang="tr-TR" dirty="0" smtClean="0">
                <a:latin typeface="Times New Roman" panose="02020603050405020304" pitchFamily="18" charset="0"/>
                <a:cs typeface="Times New Roman" panose="02020603050405020304" pitchFamily="18" charset="0"/>
              </a:rPr>
              <a:t>vardır. </a:t>
            </a:r>
          </a:p>
          <a:p>
            <a:pPr algn="just"/>
            <a:r>
              <a:rPr lang="tr-TR" dirty="0">
                <a:latin typeface="Times New Roman" panose="02020603050405020304" pitchFamily="18" charset="0"/>
                <a:cs typeface="Times New Roman" panose="02020603050405020304" pitchFamily="18" charset="0"/>
              </a:rPr>
              <a:t>Bu görüşe dayanan </a:t>
            </a:r>
            <a:r>
              <a:rPr lang="tr-TR" b="1" dirty="0">
                <a:latin typeface="Times New Roman" panose="02020603050405020304" pitchFamily="18" charset="0"/>
                <a:cs typeface="Times New Roman" panose="02020603050405020304" pitchFamily="18" charset="0"/>
              </a:rPr>
              <a:t>KK m. 15/III hükmündeki </a:t>
            </a:r>
            <a:r>
              <a:rPr lang="tr-TR" dirty="0">
                <a:latin typeface="Times New Roman" panose="02020603050405020304" pitchFamily="18" charset="0"/>
                <a:cs typeface="Times New Roman" panose="02020603050405020304" pitchFamily="18" charset="0"/>
              </a:rPr>
              <a:t> düzenlemede söz konusu olan devir, </a:t>
            </a:r>
            <a:r>
              <a:rPr lang="tr-TR" b="1" dirty="0">
                <a:latin typeface="Times New Roman" panose="02020603050405020304" pitchFamily="18" charset="0"/>
                <a:cs typeface="Times New Roman" panose="02020603050405020304" pitchFamily="18" charset="0"/>
              </a:rPr>
              <a:t>Tapulu Taşınmazda</a:t>
            </a:r>
            <a:r>
              <a:rPr lang="tr-TR" dirty="0">
                <a:latin typeface="Times New Roman" panose="02020603050405020304" pitchFamily="18" charset="0"/>
                <a:cs typeface="Times New Roman" panose="02020603050405020304" pitchFamily="18" charset="0"/>
              </a:rPr>
              <a:t> yazılı, </a:t>
            </a:r>
            <a:r>
              <a:rPr lang="tr-TR" b="1" dirty="0">
                <a:latin typeface="Times New Roman" panose="02020603050405020304" pitchFamily="18" charset="0"/>
                <a:cs typeface="Times New Roman" panose="02020603050405020304" pitchFamily="18" charset="0"/>
              </a:rPr>
              <a:t>Tapusuz Taşınmazlarda</a:t>
            </a:r>
            <a:r>
              <a:rPr lang="tr-TR" dirty="0">
                <a:latin typeface="Times New Roman" panose="02020603050405020304" pitchFamily="18" charset="0"/>
                <a:cs typeface="Times New Roman" panose="02020603050405020304" pitchFamily="18" charset="0"/>
              </a:rPr>
              <a:t> ise, her türlü delille ispat edilebilecektir.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Akman, Kadastro Kanunu’nun İncelenmesi, s. 136)</a:t>
            </a:r>
          </a:p>
        </p:txBody>
      </p:sp>
    </p:spTree>
    <p:extLst>
      <p:ext uri="{BB962C8B-B14F-4D97-AF65-F5344CB8AC3E}">
        <p14:creationId xmlns:p14="http://schemas.microsoft.com/office/powerpoint/2010/main" val="344956998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İmar ve İhya Eden Zilyet Adına Tespit </a:t>
            </a:r>
            <a:endParaRPr lang="tr-TR" b="1" dirty="0">
              <a:latin typeface="+mn-lt"/>
            </a:endParaRPr>
          </a:p>
        </p:txBody>
      </p:sp>
      <p:sp>
        <p:nvSpPr>
          <p:cNvPr id="3" name="İçerik Yer Tutucusu 2"/>
          <p:cNvSpPr>
            <a:spLocks noGrp="1"/>
          </p:cNvSpPr>
          <p:nvPr>
            <p:ph idx="1"/>
          </p:nvPr>
        </p:nvSpPr>
        <p:spPr/>
        <p:txBody>
          <a:bodyPr>
            <a:normAutofit/>
          </a:bodyPr>
          <a:lstStyle/>
          <a:p>
            <a:r>
              <a:rPr lang="tr-TR" b="1" i="1" dirty="0">
                <a:latin typeface="Times New Roman" panose="02020603050405020304" pitchFamily="18" charset="0"/>
                <a:cs typeface="Times New Roman" panose="02020603050405020304" pitchFamily="18" charset="0"/>
              </a:rPr>
              <a:t>Kadastro Kanunu’nun 17. </a:t>
            </a:r>
            <a:r>
              <a:rPr lang="tr-TR" b="1" i="1" dirty="0" smtClean="0">
                <a:latin typeface="Times New Roman" panose="02020603050405020304" pitchFamily="18" charset="0"/>
                <a:cs typeface="Times New Roman" panose="02020603050405020304" pitchFamily="18" charset="0"/>
              </a:rPr>
              <a:t>maddesinin 1. fıkrasına göre: </a:t>
            </a:r>
            <a:endParaRPr lang="tr-TR" dirty="0">
              <a:latin typeface="Times New Roman" panose="02020603050405020304" pitchFamily="18" charset="0"/>
              <a:cs typeface="Times New Roman" panose="02020603050405020304" pitchFamily="18" charset="0"/>
            </a:endParaRPr>
          </a:p>
          <a:p>
            <a:pPr marL="0" indent="0" algn="just">
              <a:buNone/>
            </a:pPr>
            <a:r>
              <a:rPr lang="tr-TR" b="1" i="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Orman sayılmayan, devletin hüküm ve tasarrufu altında bulunan ve kamu hizmetine tahsis edilmeyen araziden, masraf ve emek sarfı ile imar ve ihya edilerek tarıma elverişli hale getirilen taşınmaz mallar 14. maddedeki şartlar mevcut ise imar ve ihya edenler veya halefleri adına, aksi takdirde hazine adına tespit edilir. </a:t>
            </a:r>
            <a:endParaRPr lang="tr-TR" i="1" dirty="0" smtClean="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Kadastro Kanunu’nun 17. maddesinin 2. fıkrasına göre:</a:t>
            </a:r>
            <a:endParaRPr lang="tr-TR" b="1" i="1" dirty="0" smtClean="0">
              <a:latin typeface="Times New Roman" panose="02020603050405020304" pitchFamily="18" charset="0"/>
              <a:cs typeface="Times New Roman" panose="02020603050405020304" pitchFamily="18" charset="0"/>
            </a:endParaRPr>
          </a:p>
          <a:p>
            <a:pPr marL="0" indent="0" algn="just">
              <a:buNone/>
            </a:pPr>
            <a:r>
              <a:rPr lang="tr-TR" i="1" dirty="0" smtClean="0">
                <a:latin typeface="Times New Roman" panose="02020603050405020304" pitchFamily="18" charset="0"/>
                <a:cs typeface="Times New Roman" panose="02020603050405020304" pitchFamily="18" charset="0"/>
              </a:rPr>
              <a:t> «İl</a:t>
            </a:r>
            <a:r>
              <a:rPr lang="tr-TR" i="1" dirty="0">
                <a:latin typeface="Times New Roman" panose="02020603050405020304" pitchFamily="18" charset="0"/>
                <a:cs typeface="Times New Roman" panose="02020603050405020304" pitchFamily="18" charset="0"/>
              </a:rPr>
              <a:t>, ilçe ve kasabaların imar planının kapsadığı alanlarda kalan taşınmaz mallarda bu hüküm uygulanmaz.”</a:t>
            </a: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41531043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İmar ve İhyanın Tanımı</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400" b="1" i="1" dirty="0">
                <a:latin typeface="Times New Roman" panose="02020603050405020304" pitchFamily="18" charset="0"/>
                <a:cs typeface="Times New Roman" panose="02020603050405020304" pitchFamily="18" charset="0"/>
              </a:rPr>
              <a:t>Kadastro Kanunu’nun 17. maddesine göre</a:t>
            </a:r>
            <a:r>
              <a:rPr lang="tr-TR" sz="4400" i="1" dirty="0">
                <a:latin typeface="Times New Roman" panose="02020603050405020304" pitchFamily="18" charset="0"/>
                <a:cs typeface="Times New Roman" panose="02020603050405020304" pitchFamily="18" charset="0"/>
              </a:rPr>
              <a:t>,</a:t>
            </a:r>
            <a:r>
              <a:rPr lang="tr-TR" sz="4400" dirty="0">
                <a:latin typeface="Times New Roman" panose="02020603050405020304" pitchFamily="18" charset="0"/>
                <a:cs typeface="Times New Roman" panose="02020603050405020304" pitchFamily="18" charset="0"/>
              </a:rPr>
              <a:t> </a:t>
            </a:r>
            <a:r>
              <a:rPr lang="tr-TR" sz="4400" b="1" u="sng" dirty="0">
                <a:latin typeface="Times New Roman" panose="02020603050405020304" pitchFamily="18" charset="0"/>
                <a:cs typeface="Times New Roman" panose="02020603050405020304" pitchFamily="18" charset="0"/>
              </a:rPr>
              <a:t>İmar ve İhyadan maksat,</a:t>
            </a:r>
            <a:r>
              <a:rPr lang="tr-TR" sz="4400" u="sng"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T</a:t>
            </a:r>
            <a:r>
              <a:rPr lang="tr-TR" sz="4400" b="1" i="1" dirty="0" smtClean="0">
                <a:latin typeface="Times New Roman" panose="02020603050405020304" pitchFamily="18" charset="0"/>
                <a:cs typeface="Times New Roman" panose="02020603050405020304" pitchFamily="18" charset="0"/>
              </a:rPr>
              <a:t>arıma </a:t>
            </a:r>
            <a:r>
              <a:rPr lang="tr-TR" sz="4400" b="1" i="1" dirty="0">
                <a:latin typeface="Times New Roman" panose="02020603050405020304" pitchFamily="18" charset="0"/>
                <a:cs typeface="Times New Roman" panose="02020603050405020304" pitchFamily="18" charset="0"/>
              </a:rPr>
              <a:t>elverişli olmayan bir Arazinin </a:t>
            </a:r>
            <a:r>
              <a:rPr lang="tr-TR" sz="4400" b="1" dirty="0">
                <a:latin typeface="Times New Roman" panose="02020603050405020304" pitchFamily="18" charset="0"/>
                <a:cs typeface="Times New Roman" panose="02020603050405020304" pitchFamily="18" charset="0"/>
              </a:rPr>
              <a:t>para ve emek sarf etmek suretiyle </a:t>
            </a:r>
            <a:r>
              <a:rPr lang="tr-TR" sz="4400" b="1" i="1" dirty="0" smtClean="0">
                <a:latin typeface="Times New Roman" panose="02020603050405020304" pitchFamily="18" charset="0"/>
                <a:cs typeface="Times New Roman" panose="02020603050405020304" pitchFamily="18" charset="0"/>
              </a:rPr>
              <a:t>Tarıma </a:t>
            </a:r>
            <a:r>
              <a:rPr lang="tr-TR" sz="4400" b="1" i="1" dirty="0">
                <a:latin typeface="Times New Roman" panose="02020603050405020304" pitchFamily="18" charset="0"/>
                <a:cs typeface="Times New Roman" panose="02020603050405020304" pitchFamily="18" charset="0"/>
              </a:rPr>
              <a:t>elverişli </a:t>
            </a:r>
            <a:r>
              <a:rPr lang="tr-TR" sz="4400" b="1" i="1" dirty="0" smtClean="0">
                <a:latin typeface="Times New Roman" panose="02020603050405020304" pitchFamily="18" charset="0"/>
                <a:cs typeface="Times New Roman" panose="02020603050405020304" pitchFamily="18" charset="0"/>
              </a:rPr>
              <a:t>hale getirilmesi,</a:t>
            </a:r>
            <a:r>
              <a:rPr lang="tr-TR" sz="4400" b="1" dirty="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örneğin</a:t>
            </a:r>
            <a:r>
              <a:rPr lang="tr-TR" sz="4400" b="1" dirty="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Bağ</a:t>
            </a:r>
            <a:r>
              <a:rPr lang="tr-TR" sz="4400" b="1" dirty="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Bahçe</a:t>
            </a:r>
            <a:r>
              <a:rPr lang="tr-TR" sz="4400" b="1" dirty="0">
                <a:latin typeface="Times New Roman" panose="02020603050405020304" pitchFamily="18" charset="0"/>
                <a:cs typeface="Times New Roman" panose="02020603050405020304" pitchFamily="18" charset="0"/>
              </a:rPr>
              <a:t>, </a:t>
            </a:r>
            <a:r>
              <a:rPr lang="tr-TR" sz="4400" b="1" dirty="0" err="1">
                <a:latin typeface="Times New Roman" panose="02020603050405020304" pitchFamily="18" charset="0"/>
                <a:cs typeface="Times New Roman" panose="02020603050405020304" pitchFamily="18" charset="0"/>
              </a:rPr>
              <a:t>M</a:t>
            </a:r>
            <a:r>
              <a:rPr lang="tr-TR" sz="4400" b="1" dirty="0" err="1" smtClean="0">
                <a:latin typeface="Times New Roman" panose="02020603050405020304" pitchFamily="18" charset="0"/>
                <a:cs typeface="Times New Roman" panose="02020603050405020304" pitchFamily="18" charset="0"/>
              </a:rPr>
              <a:t>eyvalık</a:t>
            </a:r>
            <a:r>
              <a:rPr lang="tr-TR" sz="4400" b="1" dirty="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Zeytinlik </a:t>
            </a:r>
            <a:r>
              <a:rPr lang="tr-TR" sz="4400" b="1" dirty="0">
                <a:latin typeface="Times New Roman" panose="02020603050405020304" pitchFamily="18" charset="0"/>
                <a:cs typeface="Times New Roman" panose="02020603050405020304" pitchFamily="18" charset="0"/>
              </a:rPr>
              <a:t>haline getirilmesidir. </a:t>
            </a:r>
          </a:p>
          <a:p>
            <a:pPr marL="0" indent="0">
              <a:buNone/>
            </a:pPr>
            <a:endParaRPr lang="tr-TR" sz="4400" dirty="0"/>
          </a:p>
        </p:txBody>
      </p:sp>
    </p:spTree>
    <p:extLst>
      <p:ext uri="{BB962C8B-B14F-4D97-AF65-F5344CB8AC3E}">
        <p14:creationId xmlns:p14="http://schemas.microsoft.com/office/powerpoint/2010/main" val="39767703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İmar ve İhya Yoluyla Mülkiyeti Kazanılabilecek Taşınmazlar </a:t>
            </a:r>
            <a:endParaRPr lang="tr-TR" b="1" dirty="0">
              <a:latin typeface="+mn-lt"/>
            </a:endParaRP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İmar ve İhya yoluyla mülkiyeti kazanılabilecek olan </a:t>
            </a:r>
            <a:r>
              <a:rPr lang="tr-TR" b="1" u="sng" dirty="0" smtClean="0">
                <a:latin typeface="Times New Roman" panose="02020603050405020304" pitchFamily="18" charset="0"/>
                <a:cs typeface="Times New Roman" panose="02020603050405020304" pitchFamily="18" charset="0"/>
              </a:rPr>
              <a:t>Taşınmazlar</a:t>
            </a:r>
            <a:r>
              <a:rPr lang="tr-TR" u="sng"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Devletin hüküm ve tasarrufu altında </a:t>
            </a:r>
            <a:r>
              <a:rPr lang="tr-TR" b="1" dirty="0" smtClean="0">
                <a:latin typeface="Times New Roman" panose="02020603050405020304" pitchFamily="18" charset="0"/>
                <a:cs typeface="Times New Roman" panose="02020603050405020304" pitchFamily="18" charset="0"/>
              </a:rPr>
              <a:t>bulunan ve </a:t>
            </a:r>
            <a:r>
              <a:rPr lang="tr-TR" b="1" dirty="0">
                <a:latin typeface="Times New Roman" panose="02020603050405020304" pitchFamily="18" charset="0"/>
                <a:cs typeface="Times New Roman" panose="02020603050405020304" pitchFamily="18" charset="0"/>
              </a:rPr>
              <a:t>Orman </a:t>
            </a:r>
            <a:r>
              <a:rPr lang="tr-TR" b="1" dirty="0" smtClean="0">
                <a:latin typeface="Times New Roman" panose="02020603050405020304" pitchFamily="18" charset="0"/>
                <a:cs typeface="Times New Roman" panose="02020603050405020304" pitchFamily="18" charset="0"/>
              </a:rPr>
              <a:t>sayılmayan Arazi </a:t>
            </a:r>
            <a:r>
              <a:rPr lang="tr-TR" b="1" i="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bir Kamu Hizmetine tahsis edilmeyen Arazidir. </a:t>
            </a:r>
          </a:p>
          <a:p>
            <a:pPr algn="just"/>
            <a:r>
              <a:rPr lang="tr-TR" b="1" dirty="0">
                <a:latin typeface="Times New Roman" panose="02020603050405020304" pitchFamily="18" charset="0"/>
                <a:cs typeface="Times New Roman" panose="02020603050405020304" pitchFamily="18" charset="0"/>
              </a:rPr>
              <a:t>KK </a:t>
            </a:r>
            <a:r>
              <a:rPr lang="tr-TR" b="1" dirty="0" smtClean="0">
                <a:latin typeface="Times New Roman" panose="02020603050405020304" pitchFamily="18" charset="0"/>
                <a:cs typeface="Times New Roman" panose="02020603050405020304" pitchFamily="18" charset="0"/>
              </a:rPr>
              <a:t>m. 17 hükmünde </a:t>
            </a:r>
            <a:r>
              <a:rPr lang="tr-TR" b="1" dirty="0">
                <a:latin typeface="Times New Roman" panose="02020603050405020304" pitchFamily="18" charset="0"/>
                <a:cs typeface="Times New Roman" panose="02020603050405020304" pitchFamily="18" charset="0"/>
              </a:rPr>
              <a:t>sayılmamakla </a:t>
            </a:r>
            <a:r>
              <a:rPr lang="tr-TR" dirty="0">
                <a:latin typeface="Times New Roman" panose="02020603050405020304" pitchFamily="18" charset="0"/>
                <a:cs typeface="Times New Roman" panose="02020603050405020304" pitchFamily="18" charset="0"/>
              </a:rPr>
              <a:t>beraber, </a:t>
            </a:r>
            <a:r>
              <a:rPr lang="tr-TR" b="1" dirty="0">
                <a:latin typeface="Times New Roman" panose="02020603050405020304" pitchFamily="18" charset="0"/>
                <a:cs typeface="Times New Roman" panose="02020603050405020304" pitchFamily="18" charset="0"/>
              </a:rPr>
              <a:t>doğal niteliği gereği Kamunun ortak kullanmasına açık Sahipsiz Yerlerden olan </a:t>
            </a:r>
            <a:r>
              <a:rPr lang="tr-TR" b="1" i="1" dirty="0">
                <a:latin typeface="Times New Roman" panose="02020603050405020304" pitchFamily="18" charset="0"/>
                <a:cs typeface="Times New Roman" panose="02020603050405020304" pitchFamily="18" charset="0"/>
              </a:rPr>
              <a:t>Kıyıların</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doğal niteliklerinin korunmasındaki Kamu Yararı </a:t>
            </a:r>
            <a:r>
              <a:rPr lang="tr-TR" dirty="0">
                <a:latin typeface="Times New Roman" panose="02020603050405020304" pitchFamily="18" charset="0"/>
                <a:cs typeface="Times New Roman" panose="02020603050405020304" pitchFamily="18" charset="0"/>
              </a:rPr>
              <a:t>göz önünde tutulacak olursa, </a:t>
            </a:r>
            <a:r>
              <a:rPr lang="tr-TR" b="1" dirty="0">
                <a:latin typeface="Times New Roman" panose="02020603050405020304" pitchFamily="18" charset="0"/>
                <a:cs typeface="Times New Roman" panose="02020603050405020304" pitchFamily="18" charset="0"/>
              </a:rPr>
              <a:t>bunların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Mülkiyetinin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İhya yoluyla edinilmesinin mümkün olmayacağı</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açıktır. </a:t>
            </a:r>
          </a:p>
          <a:p>
            <a:pPr marL="0" indent="0">
              <a:buNone/>
            </a:pP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Bkz</a:t>
            </a:r>
            <a:r>
              <a:rPr lang="tr-TR" sz="2400" i="1" dirty="0">
                <a:latin typeface="Times New Roman" panose="02020603050405020304" pitchFamily="18" charset="0"/>
                <a:cs typeface="Times New Roman" panose="02020603050405020304" pitchFamily="18" charset="0"/>
              </a:rPr>
              <a:t>. Sirmen, Kıyı Değişiklikleri (II), Yargıtay Dergisi (YD), 1980 / 1- 2, s.101 vd</a:t>
            </a:r>
            <a:r>
              <a:rPr lang="tr-TR" sz="2400" i="1" dirty="0" smtClean="0">
                <a:latin typeface="Times New Roman" panose="02020603050405020304" pitchFamily="18" charset="0"/>
                <a:cs typeface="Times New Roman" panose="02020603050405020304" pitchFamily="18" charset="0"/>
              </a:rPr>
              <a:t>.) </a:t>
            </a:r>
            <a:endParaRPr lang="tr-TR" sz="2400" i="1" dirty="0">
              <a:latin typeface="Times New Roman" panose="02020603050405020304" pitchFamily="18" charset="0"/>
              <a:cs typeface="Times New Roman" panose="02020603050405020304" pitchFamily="18" charset="0"/>
            </a:endParaRPr>
          </a:p>
          <a:p>
            <a:pPr marL="0" indent="0">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955598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Milli Parklar Kanunu’nun 15. maddesi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b="1" u="sng" dirty="0" smtClean="0">
                <a:latin typeface="Times New Roman" panose="02020603050405020304" pitchFamily="18" charset="0"/>
                <a:cs typeface="Times New Roman" panose="02020603050405020304" pitchFamily="18" charset="0"/>
              </a:rPr>
              <a:t>2873 sayılı Milli Parklar Kanunu’nun 15. maddesi gereğince</a:t>
            </a:r>
            <a:r>
              <a:rPr lang="tr-TR" sz="4000" u="sng" dirty="0" smtClean="0">
                <a:latin typeface="Times New Roman" panose="02020603050405020304" pitchFamily="18" charset="0"/>
                <a:cs typeface="Times New Roman" panose="02020603050405020304" pitchFamily="18" charset="0"/>
              </a:rPr>
              <a:t>,</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Milli Parklar kapsamındaki Taşınmazların Mülkiyetinin </a:t>
            </a:r>
            <a:r>
              <a:rPr lang="tr-TR" sz="4000" dirty="0" smtClean="0">
                <a:latin typeface="Times New Roman" panose="02020603050405020304" pitchFamily="18" charset="0"/>
                <a:cs typeface="Times New Roman" panose="02020603050405020304" pitchFamily="18" charset="0"/>
              </a:rPr>
              <a:t>de </a:t>
            </a:r>
            <a:r>
              <a:rPr lang="tr-TR" sz="4000" b="1" i="1" dirty="0" smtClean="0">
                <a:latin typeface="Times New Roman" panose="02020603050405020304" pitchFamily="18" charset="0"/>
                <a:cs typeface="Times New Roman" panose="02020603050405020304" pitchFamily="18" charset="0"/>
              </a:rPr>
              <a:t>İmar</a:t>
            </a:r>
            <a:r>
              <a:rPr lang="tr-TR" sz="4000" b="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ve </a:t>
            </a:r>
            <a:r>
              <a:rPr lang="tr-TR" sz="4000" b="1" i="1" dirty="0" smtClean="0">
                <a:latin typeface="Times New Roman" panose="02020603050405020304" pitchFamily="18" charset="0"/>
                <a:cs typeface="Times New Roman" panose="02020603050405020304" pitchFamily="18" charset="0"/>
              </a:rPr>
              <a:t>İhya yoluyla kazanılamayacağı </a:t>
            </a:r>
            <a:r>
              <a:rPr lang="tr-TR" sz="4000" b="1" dirty="0" smtClean="0">
                <a:latin typeface="Times New Roman" panose="02020603050405020304" pitchFamily="18" charset="0"/>
                <a:cs typeface="Times New Roman" panose="02020603050405020304" pitchFamily="18" charset="0"/>
              </a:rPr>
              <a:t>belirtilmiştir</a:t>
            </a:r>
            <a:r>
              <a:rPr lang="tr-TR" sz="4000" dirty="0" smtClean="0">
                <a:latin typeface="Times New Roman" panose="02020603050405020304" pitchFamily="18" charset="0"/>
                <a:cs typeface="Times New Roman" panose="02020603050405020304" pitchFamily="18" charset="0"/>
              </a:rPr>
              <a:t>. </a:t>
            </a:r>
          </a:p>
          <a:p>
            <a:pPr marL="0" indent="0" algn="just">
              <a:buNone/>
            </a:pPr>
            <a:r>
              <a:rPr lang="tr-TR" sz="36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Y.20HD. 13. 11. 2014, 5713 / 9475 – YKD. 2015 / 5, s. 973 vd.; Sirmen, Eşya H., 7. B., s. 163, </a:t>
            </a:r>
            <a:r>
              <a:rPr lang="tr-TR" sz="3200" i="1" dirty="0" err="1" smtClean="0">
                <a:latin typeface="Times New Roman" panose="02020603050405020304" pitchFamily="18" charset="0"/>
                <a:cs typeface="Times New Roman" panose="02020603050405020304" pitchFamily="18" charset="0"/>
              </a:rPr>
              <a:t>dn</a:t>
            </a:r>
            <a:r>
              <a:rPr lang="tr-TR" sz="3200" i="1" dirty="0" smtClean="0">
                <a:latin typeface="Times New Roman" panose="02020603050405020304" pitchFamily="18" charset="0"/>
                <a:cs typeface="Times New Roman" panose="02020603050405020304" pitchFamily="18" charset="0"/>
              </a:rPr>
              <a:t>. 338)</a:t>
            </a:r>
          </a:p>
          <a:p>
            <a:pPr marL="0" indent="0" algn="just">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980025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Taşınmazın İmar ve İhya eden kişi adına tespit edilebilmesi </a:t>
            </a:r>
            <a:r>
              <a:rPr lang="tr-TR" dirty="0">
                <a:latin typeface="Times New Roman" panose="02020603050405020304" pitchFamily="18" charset="0"/>
                <a:cs typeface="Times New Roman" panose="02020603050405020304" pitchFamily="18" charset="0"/>
              </a:rPr>
              <a:t>için</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KK </a:t>
            </a:r>
            <a:r>
              <a:rPr lang="tr-TR" b="1" i="1" dirty="0" smtClean="0">
                <a:latin typeface="Times New Roman" panose="02020603050405020304" pitchFamily="18" charset="0"/>
                <a:cs typeface="Times New Roman" panose="02020603050405020304" pitchFamily="18" charset="0"/>
              </a:rPr>
              <a:t>m. 14 </a:t>
            </a:r>
            <a:r>
              <a:rPr lang="tr-TR" b="1" i="1" dirty="0">
                <a:latin typeface="Times New Roman" panose="02020603050405020304" pitchFamily="18" charset="0"/>
                <a:cs typeface="Times New Roman" panose="02020603050405020304" pitchFamily="18" charset="0"/>
              </a:rPr>
              <a:t>hükmündeki </a:t>
            </a:r>
            <a:r>
              <a:rPr lang="tr-TR" b="1" dirty="0">
                <a:latin typeface="Times New Roman" panose="02020603050405020304" pitchFamily="18" charset="0"/>
                <a:cs typeface="Times New Roman" panose="02020603050405020304" pitchFamily="18" charset="0"/>
              </a:rPr>
              <a:t>Kazandırıcı Zamanaşımı şartlarının gerçekleşmesi gerekir. </a:t>
            </a:r>
          </a:p>
          <a:p>
            <a:pPr algn="just"/>
            <a:r>
              <a:rPr lang="tr-TR" dirty="0">
                <a:latin typeface="Times New Roman" panose="02020603050405020304" pitchFamily="18" charset="0"/>
                <a:cs typeface="Times New Roman" panose="02020603050405020304" pitchFamily="18" charset="0"/>
              </a:rPr>
              <a:t>Buna göre, </a:t>
            </a:r>
            <a:r>
              <a:rPr lang="tr-TR" b="1" dirty="0">
                <a:latin typeface="Times New Roman" panose="02020603050405020304" pitchFamily="18" charset="0"/>
                <a:cs typeface="Times New Roman" panose="02020603050405020304" pitchFamily="18" charset="0"/>
              </a:rPr>
              <a:t>İmar ve İhya eden kimse (</a:t>
            </a:r>
            <a:r>
              <a:rPr lang="tr-TR" i="1" dirty="0">
                <a:latin typeface="Times New Roman" panose="02020603050405020304" pitchFamily="18" charset="0"/>
                <a:cs typeface="Times New Roman" panose="02020603050405020304" pitchFamily="18" charset="0"/>
              </a:rPr>
              <a:t>veya halefleri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Taşınmazda </a:t>
            </a:r>
            <a:r>
              <a:rPr lang="tr-TR" b="1" i="1" dirty="0">
                <a:latin typeface="Times New Roman" panose="02020603050405020304" pitchFamily="18" charset="0"/>
                <a:cs typeface="Times New Roman" panose="02020603050405020304" pitchFamily="18" charset="0"/>
              </a:rPr>
              <a:t>en az 20</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yıldan beri çekişmesiz, aralıksız ve malik sıfatıyla zilyetliğini</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sürdürmüş</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olmalıdır. </a:t>
            </a:r>
          </a:p>
          <a:p>
            <a:pPr algn="just"/>
            <a:r>
              <a:rPr lang="tr-TR" b="1" dirty="0">
                <a:latin typeface="Times New Roman" panose="02020603050405020304" pitchFamily="18" charset="0"/>
                <a:cs typeface="Times New Roman" panose="02020603050405020304" pitchFamily="18" charset="0"/>
              </a:rPr>
              <a:t>İmar ve İhyanın tamamlandığı günden itibaren </a:t>
            </a:r>
            <a:r>
              <a:rPr lang="tr-TR" b="1" i="1" dirty="0">
                <a:latin typeface="Times New Roman" panose="02020603050405020304" pitchFamily="18" charset="0"/>
                <a:cs typeface="Times New Roman" panose="02020603050405020304" pitchFamily="18" charset="0"/>
              </a:rPr>
              <a:t>Kadastro Tespitinin yapıldığı güne kadar 20 yıllık süre dolmuş </a:t>
            </a:r>
            <a:r>
              <a:rPr lang="tr-TR" b="1" dirty="0">
                <a:latin typeface="Times New Roman" panose="02020603050405020304" pitchFamily="18" charset="0"/>
                <a:cs typeface="Times New Roman" panose="02020603050405020304" pitchFamily="18" charset="0"/>
              </a:rPr>
              <a:t>olmalıdır</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Bkz. Akman, Kadastro Kanunu, s. 139 ve aynı sayfada not. 93’deki mahkeme kararları) </a:t>
            </a:r>
          </a:p>
        </p:txBody>
      </p:sp>
    </p:spTree>
    <p:extLst>
      <p:ext uri="{BB962C8B-B14F-4D97-AF65-F5344CB8AC3E}">
        <p14:creationId xmlns:p14="http://schemas.microsoft.com/office/powerpoint/2010/main" val="856343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Tapu Siciline Taşınmaz Olarak Kaydedilecek Şeyler (</a:t>
            </a:r>
            <a:r>
              <a:rPr lang="tr-TR" sz="3200" b="1" i="1" dirty="0" smtClean="0">
                <a:latin typeface="+mn-lt"/>
              </a:rPr>
              <a:t>MK. m. 704, m. 998)</a:t>
            </a:r>
            <a:endParaRPr lang="tr-TR" sz="3200" b="1" i="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32275830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691915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4400" b="1" dirty="0" smtClean="0">
                <a:latin typeface="Times New Roman" panose="02020603050405020304" pitchFamily="18" charset="0"/>
                <a:cs typeface="Times New Roman" panose="02020603050405020304" pitchFamily="18" charset="0"/>
              </a:rPr>
              <a:t>Taşınmaz üzerindeki Zilyetliğinin Malik </a:t>
            </a:r>
            <a:r>
              <a:rPr lang="tr-TR" sz="4400" b="1" dirty="0">
                <a:latin typeface="Times New Roman" panose="02020603050405020304" pitchFamily="18" charset="0"/>
                <a:cs typeface="Times New Roman" panose="02020603050405020304" pitchFamily="18" charset="0"/>
              </a:rPr>
              <a:t>S</a:t>
            </a:r>
            <a:r>
              <a:rPr lang="tr-TR" sz="4400" b="1" dirty="0" smtClean="0">
                <a:latin typeface="Times New Roman" panose="02020603050405020304" pitchFamily="18" charset="0"/>
                <a:cs typeface="Times New Roman" panose="02020603050405020304" pitchFamily="18" charset="0"/>
              </a:rPr>
              <a:t>ıfatıyla sürmüş olması arandığı </a:t>
            </a:r>
            <a:r>
              <a:rPr lang="tr-TR" sz="4400" dirty="0" smtClean="0">
                <a:latin typeface="Times New Roman" panose="02020603050405020304" pitchFamily="18" charset="0"/>
                <a:cs typeface="Times New Roman" panose="02020603050405020304" pitchFamily="18" charset="0"/>
              </a:rPr>
              <a:t>için, </a:t>
            </a:r>
            <a:r>
              <a:rPr lang="tr-TR" sz="4400" b="1" dirty="0" smtClean="0">
                <a:latin typeface="Times New Roman" panose="02020603050405020304" pitchFamily="18" charset="0"/>
                <a:cs typeface="Times New Roman" panose="02020603050405020304" pitchFamily="18" charset="0"/>
              </a:rPr>
              <a:t>Zilyedin </a:t>
            </a:r>
            <a:r>
              <a:rPr lang="tr-TR" sz="4400" b="1" i="1" dirty="0" smtClean="0">
                <a:latin typeface="Times New Roman" panose="02020603050405020304" pitchFamily="18" charset="0"/>
                <a:cs typeface="Times New Roman" panose="02020603050405020304" pitchFamily="18" charset="0"/>
              </a:rPr>
              <a:t>Kira Bedeli </a:t>
            </a:r>
            <a:r>
              <a:rPr lang="tr-TR" sz="4400" dirty="0" smtClean="0">
                <a:latin typeface="Times New Roman" panose="02020603050405020304" pitchFamily="18" charset="0"/>
                <a:cs typeface="Times New Roman" panose="02020603050405020304" pitchFamily="18" charset="0"/>
              </a:rPr>
              <a:t>ya da </a:t>
            </a:r>
            <a:r>
              <a:rPr lang="tr-TR" sz="4400" b="1" i="1" dirty="0" err="1" smtClean="0">
                <a:latin typeface="Times New Roman" panose="02020603050405020304" pitchFamily="18" charset="0"/>
                <a:cs typeface="Times New Roman" panose="02020603050405020304" pitchFamily="18" charset="0"/>
              </a:rPr>
              <a:t>Ecrimisil</a:t>
            </a:r>
            <a:r>
              <a:rPr lang="tr-TR" sz="4400" b="1" i="1" dirty="0" smtClean="0">
                <a:latin typeface="Times New Roman" panose="02020603050405020304" pitchFamily="18" charset="0"/>
                <a:cs typeface="Times New Roman" panose="02020603050405020304" pitchFamily="18" charset="0"/>
              </a:rPr>
              <a:t> ödediği dönem, </a:t>
            </a:r>
            <a:r>
              <a:rPr lang="tr-TR" sz="4400" dirty="0" smtClean="0">
                <a:latin typeface="Times New Roman" panose="02020603050405020304" pitchFamily="18" charset="0"/>
                <a:cs typeface="Times New Roman" panose="02020603050405020304" pitchFamily="18" charset="0"/>
              </a:rPr>
              <a:t>bu</a:t>
            </a:r>
            <a:r>
              <a:rPr lang="tr-TR" sz="4400" b="1" dirty="0" smtClean="0">
                <a:latin typeface="Times New Roman" panose="02020603050405020304" pitchFamily="18" charset="0"/>
                <a:cs typeface="Times New Roman" panose="02020603050405020304" pitchFamily="18" charset="0"/>
              </a:rPr>
              <a:t> Yirmi (20) Yıllık Sürenin hesaplanmasında dikkate alınmaz. </a:t>
            </a:r>
          </a:p>
          <a:p>
            <a:pPr marL="0" indent="0" algn="just">
              <a:buNone/>
            </a:pPr>
            <a:r>
              <a:rPr lang="tr-TR" sz="4400" b="1" dirty="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a:t>
            </a:r>
            <a:r>
              <a:rPr lang="tr-TR" sz="3600" b="1" i="1" dirty="0" smtClean="0">
                <a:latin typeface="Times New Roman" panose="02020603050405020304" pitchFamily="18" charset="0"/>
                <a:cs typeface="Times New Roman" panose="02020603050405020304" pitchFamily="18" charset="0"/>
              </a:rPr>
              <a:t>Sirmen,</a:t>
            </a:r>
            <a:r>
              <a:rPr lang="tr-TR" sz="3600" b="1"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Eşya H., 7. B., s. 163)</a:t>
            </a:r>
            <a:endParaRPr lang="tr-TR"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857134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Aynı Çalışma Alanı içinde İmar ve İhya edilen Arazinin sadece </a:t>
            </a:r>
            <a:r>
              <a:rPr lang="tr-TR" sz="3600" b="1" i="1" dirty="0">
                <a:latin typeface="Times New Roman" panose="02020603050405020304" pitchFamily="18" charset="0"/>
                <a:cs typeface="Times New Roman" panose="02020603050405020304" pitchFamily="18" charset="0"/>
              </a:rPr>
              <a:t>Sulu</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Toprakta 40, Kuru Toprakta 100 dönüme kadar </a:t>
            </a:r>
            <a:r>
              <a:rPr lang="tr-TR" sz="3600" b="1" dirty="0">
                <a:latin typeface="Times New Roman" panose="02020603050405020304" pitchFamily="18" charset="0"/>
                <a:cs typeface="Times New Roman" panose="02020603050405020304" pitchFamily="18" charset="0"/>
              </a:rPr>
              <a:t>olan miktarındaki Zilyetlik her türlü delille ispat edilebilir. </a:t>
            </a:r>
          </a:p>
          <a:p>
            <a:pPr algn="just"/>
            <a:r>
              <a:rPr lang="tr-TR" sz="3600" dirty="0">
                <a:latin typeface="Times New Roman" panose="02020603050405020304" pitchFamily="18" charset="0"/>
                <a:cs typeface="Times New Roman" panose="02020603050405020304" pitchFamily="18" charset="0"/>
              </a:rPr>
              <a:t>Bu miktarları aşan Taşınmazlardaki Zilyetliğin </a:t>
            </a:r>
            <a:r>
              <a:rPr lang="tr-TR" sz="3600" dirty="0" smtClean="0">
                <a:latin typeface="Times New Roman" panose="02020603050405020304" pitchFamily="18" charset="0"/>
                <a:cs typeface="Times New Roman" panose="02020603050405020304" pitchFamily="18" charset="0"/>
              </a:rPr>
              <a:t>KK m.  </a:t>
            </a:r>
            <a:r>
              <a:rPr lang="tr-TR" sz="3600" dirty="0">
                <a:latin typeface="Times New Roman" panose="02020603050405020304" pitchFamily="18" charset="0"/>
                <a:cs typeface="Times New Roman" panose="02020603050405020304" pitchFamily="18" charset="0"/>
              </a:rPr>
              <a:t>14/III hükmündeki  Belgelerden biriyle ispatı gerekir.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68640661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KK </a:t>
            </a:r>
            <a:r>
              <a:rPr lang="tr-TR" sz="3600" b="1" dirty="0" smtClean="0">
                <a:latin typeface="Times New Roman" panose="02020603050405020304" pitchFamily="18" charset="0"/>
                <a:cs typeface="Times New Roman" panose="02020603050405020304" pitchFamily="18" charset="0"/>
              </a:rPr>
              <a:t>m. 17 </a:t>
            </a:r>
            <a:r>
              <a:rPr lang="tr-TR" sz="3600" b="1" dirty="0">
                <a:latin typeface="Times New Roman" panose="02020603050405020304" pitchFamily="18" charset="0"/>
                <a:cs typeface="Times New Roman" panose="02020603050405020304" pitchFamily="18" charset="0"/>
              </a:rPr>
              <a:t>/</a:t>
            </a:r>
            <a:r>
              <a:rPr lang="tr-TR" sz="3600" b="1" dirty="0" smtClean="0">
                <a:latin typeface="Times New Roman" panose="02020603050405020304" pitchFamily="18" charset="0"/>
                <a:cs typeface="Times New Roman" panose="02020603050405020304" pitchFamily="18" charset="0"/>
              </a:rPr>
              <a:t>I hükmü</a:t>
            </a:r>
            <a:r>
              <a:rPr lang="tr-TR" sz="3600"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il, ilçe ve kasabaların İmar Planının kapsadığı alanlarda kalan Taşınmazlar bakımından uygulanmayacaktır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17 </a:t>
            </a:r>
            <a:r>
              <a:rPr lang="tr-TR" sz="3200" i="1" dirty="0">
                <a:latin typeface="Times New Roman" panose="02020603050405020304" pitchFamily="18" charset="0"/>
                <a:cs typeface="Times New Roman" panose="02020603050405020304" pitchFamily="18" charset="0"/>
              </a:rPr>
              <a:t>/ II</a:t>
            </a:r>
            <a:r>
              <a:rPr lang="tr-TR" sz="3200" dirty="0">
                <a:latin typeface="Times New Roman" panose="02020603050405020304" pitchFamily="18" charset="0"/>
                <a:cs typeface="Times New Roman" panose="02020603050405020304" pitchFamily="18" charset="0"/>
              </a:rPr>
              <a:t>). </a:t>
            </a:r>
          </a:p>
          <a:p>
            <a:pPr algn="just"/>
            <a:r>
              <a:rPr lang="tr-TR" sz="3600" dirty="0" smtClean="0">
                <a:latin typeface="Times New Roman" panose="02020603050405020304" pitchFamily="18" charset="0"/>
                <a:cs typeface="Times New Roman" panose="02020603050405020304" pitchFamily="18" charset="0"/>
              </a:rPr>
              <a:t>Buna karşılık</a:t>
            </a:r>
            <a:r>
              <a:rPr lang="tr-TR" sz="3600" b="1" dirty="0" smtClean="0">
                <a:latin typeface="Times New Roman" panose="02020603050405020304" pitchFamily="18" charset="0"/>
                <a:cs typeface="Times New Roman" panose="02020603050405020304" pitchFamily="18" charset="0"/>
              </a:rPr>
              <a:t>, Kadastro </a:t>
            </a:r>
            <a:r>
              <a:rPr lang="tr-TR" sz="3600" b="1" dirty="0">
                <a:latin typeface="Times New Roman" panose="02020603050405020304" pitchFamily="18" charset="0"/>
                <a:cs typeface="Times New Roman" panose="02020603050405020304" pitchFamily="18" charset="0"/>
              </a:rPr>
              <a:t>sırasında yapılacak Tespite ilişkin KK </a:t>
            </a:r>
            <a:r>
              <a:rPr lang="tr-TR" sz="3600" b="1" dirty="0" smtClean="0">
                <a:latin typeface="Times New Roman" panose="02020603050405020304" pitchFamily="18" charset="0"/>
                <a:cs typeface="Times New Roman" panose="02020603050405020304" pitchFamily="18" charset="0"/>
              </a:rPr>
              <a:t>m. 17 </a:t>
            </a:r>
            <a:r>
              <a:rPr lang="tr-TR" sz="3600" b="1" dirty="0">
                <a:latin typeface="Times New Roman" panose="02020603050405020304" pitchFamily="18" charset="0"/>
                <a:cs typeface="Times New Roman" panose="02020603050405020304" pitchFamily="18" charset="0"/>
              </a:rPr>
              <a:t>/ II </a:t>
            </a:r>
            <a:r>
              <a:rPr lang="tr-TR" sz="3600" b="1" dirty="0" smtClean="0">
                <a:latin typeface="Times New Roman" panose="02020603050405020304" pitchFamily="18" charset="0"/>
                <a:cs typeface="Times New Roman" panose="02020603050405020304" pitchFamily="18" charset="0"/>
              </a:rPr>
              <a:t>hükmünün, </a:t>
            </a:r>
            <a:r>
              <a:rPr lang="tr-TR" sz="3600" b="1" i="1" dirty="0">
                <a:latin typeface="Times New Roman" panose="02020603050405020304" pitchFamily="18" charset="0"/>
                <a:cs typeface="Times New Roman" panose="02020603050405020304" pitchFamily="18" charset="0"/>
              </a:rPr>
              <a:t>Kadastro Dışında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uygulanacağı</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hususu, </a:t>
            </a:r>
            <a:r>
              <a:rPr lang="tr-TR" sz="3600" b="1" i="1" dirty="0" smtClean="0">
                <a:latin typeface="Times New Roman" panose="02020603050405020304" pitchFamily="18" charset="0"/>
                <a:cs typeface="Times New Roman" panose="02020603050405020304" pitchFamily="18" charset="0"/>
              </a:rPr>
              <a:t>KK </a:t>
            </a:r>
            <a:r>
              <a:rPr lang="tr-TR" sz="3600" b="1" i="1" dirty="0" smtClean="0">
                <a:latin typeface="Times New Roman" panose="02020603050405020304" pitchFamily="18" charset="0"/>
                <a:cs typeface="Times New Roman" panose="02020603050405020304" pitchFamily="18" charset="0"/>
              </a:rPr>
              <a:t>m. 33 </a:t>
            </a:r>
            <a:r>
              <a:rPr lang="tr-TR" sz="3600" b="1" i="1" dirty="0">
                <a:latin typeface="Times New Roman" panose="02020603050405020304" pitchFamily="18" charset="0"/>
                <a:cs typeface="Times New Roman" panose="02020603050405020304" pitchFamily="18" charset="0"/>
              </a:rPr>
              <a:t>/ III </a:t>
            </a:r>
            <a:r>
              <a:rPr lang="tr-TR" sz="3600" b="1" i="1" dirty="0" smtClean="0">
                <a:latin typeface="Times New Roman" panose="02020603050405020304" pitchFamily="18" charset="0"/>
                <a:cs typeface="Times New Roman" panose="02020603050405020304" pitchFamily="18" charset="0"/>
              </a:rPr>
              <a:t>hükmü </a:t>
            </a:r>
            <a:r>
              <a:rPr lang="tr-TR" sz="3600" dirty="0" smtClean="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kabul edilmiştir. </a:t>
            </a:r>
          </a:p>
        </p:txBody>
      </p:sp>
    </p:spTree>
    <p:extLst>
      <p:ext uri="{BB962C8B-B14F-4D97-AF65-F5344CB8AC3E}">
        <p14:creationId xmlns:p14="http://schemas.microsoft.com/office/powerpoint/2010/main" val="290720341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Burada İmar ve İhya Edilen Taşınmazın Mülkiyetinin Zamanaşımıyla kazanılması söz konusudur. </a:t>
            </a: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bağlamda, </a:t>
            </a:r>
            <a:r>
              <a:rPr lang="tr-TR" b="1" dirty="0">
                <a:latin typeface="Times New Roman" panose="02020603050405020304" pitchFamily="18" charset="0"/>
                <a:cs typeface="Times New Roman" panose="02020603050405020304" pitchFamily="18" charset="0"/>
              </a:rPr>
              <a:t>Kadastro yapılıncaya kadar ve Kadastrodan Sonra İmar ve İhya Yoluyla Taşınmazın Mülkiyetinin </a:t>
            </a:r>
            <a:r>
              <a:rPr lang="tr-TR" b="1" dirty="0" smtClean="0">
                <a:latin typeface="Times New Roman" panose="02020603050405020304" pitchFamily="18" charset="0"/>
                <a:cs typeface="Times New Roman" panose="02020603050405020304" pitchFamily="18" charset="0"/>
              </a:rPr>
              <a:t>Kazanılmasında, </a:t>
            </a:r>
            <a:r>
              <a:rPr lang="tr-TR" b="1" i="1" dirty="0">
                <a:latin typeface="Times New Roman" panose="02020603050405020304" pitchFamily="18" charset="0"/>
                <a:cs typeface="Times New Roman" panose="02020603050405020304" pitchFamily="18" charset="0"/>
              </a:rPr>
              <a:t>KK </a:t>
            </a:r>
            <a:r>
              <a:rPr lang="tr-TR" b="1" i="1" dirty="0" smtClean="0">
                <a:latin typeface="Times New Roman" panose="02020603050405020304" pitchFamily="18" charset="0"/>
                <a:cs typeface="Times New Roman" panose="02020603050405020304" pitchFamily="18" charset="0"/>
              </a:rPr>
              <a:t>m. 14 hükmü </a:t>
            </a:r>
            <a:r>
              <a:rPr lang="tr-TR" dirty="0" smtClean="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birlikte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713 hükmünün</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dikkate alınarak, </a:t>
            </a:r>
            <a:r>
              <a:rPr lang="tr-TR" b="1" dirty="0">
                <a:latin typeface="Times New Roman" panose="02020603050405020304" pitchFamily="18" charset="0"/>
                <a:cs typeface="Times New Roman" panose="02020603050405020304" pitchFamily="18" charset="0"/>
              </a:rPr>
              <a:t>MK 713 / III vd. </a:t>
            </a:r>
            <a:r>
              <a:rPr lang="tr-TR" b="1" dirty="0" err="1">
                <a:latin typeface="Times New Roman" panose="02020603050405020304" pitchFamily="18" charset="0"/>
                <a:cs typeface="Times New Roman" panose="02020603050405020304" pitchFamily="18" charset="0"/>
              </a:rPr>
              <a:t>daki</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Dava ve İtiraza İlişkin Hükümlerin </a:t>
            </a:r>
            <a:r>
              <a:rPr lang="tr-TR" b="1" dirty="0">
                <a:latin typeface="Times New Roman" panose="02020603050405020304" pitchFamily="18" charset="0"/>
                <a:cs typeface="Times New Roman" panose="02020603050405020304" pitchFamily="18" charset="0"/>
              </a:rPr>
              <a:t>uygulanması gerekir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U</a:t>
            </a:r>
            <a:r>
              <a:rPr lang="tr-TR" b="1" dirty="0" smtClean="0">
                <a:latin typeface="Times New Roman" panose="02020603050405020304" pitchFamily="18" charset="0"/>
                <a:cs typeface="Times New Roman" panose="02020603050405020304" pitchFamily="18" charset="0"/>
              </a:rPr>
              <a:t>ygulama</a:t>
            </a:r>
            <a:r>
              <a:rPr lang="tr-TR" dirty="0" smtClean="0">
                <a:latin typeface="Times New Roman" panose="02020603050405020304" pitchFamily="18" charset="0"/>
                <a:cs typeface="Times New Roman" panose="02020603050405020304" pitchFamily="18" charset="0"/>
              </a:rPr>
              <a:t> da </a:t>
            </a:r>
            <a:r>
              <a:rPr lang="tr-TR" b="1" dirty="0">
                <a:latin typeface="Times New Roman" panose="02020603050405020304" pitchFamily="18" charset="0"/>
                <a:cs typeface="Times New Roman" panose="02020603050405020304" pitchFamily="18" charset="0"/>
              </a:rPr>
              <a:t>bu şekildedir.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Sirmen, Eşya H., </a:t>
            </a:r>
            <a:r>
              <a:rPr lang="tr-TR" i="1" dirty="0" smtClean="0">
                <a:latin typeface="Times New Roman" panose="02020603050405020304" pitchFamily="18" charset="0"/>
                <a:cs typeface="Times New Roman" panose="02020603050405020304" pitchFamily="18" charset="0"/>
              </a:rPr>
              <a:t>7.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163, </a:t>
            </a:r>
            <a:r>
              <a:rPr lang="tr-TR" i="1" dirty="0" err="1">
                <a:latin typeface="Times New Roman" panose="02020603050405020304" pitchFamily="18" charset="0"/>
                <a:cs typeface="Times New Roman" panose="02020603050405020304" pitchFamily="18" charset="0"/>
              </a:rPr>
              <a:t>dn</a:t>
            </a:r>
            <a:r>
              <a:rPr lang="tr-TR" i="1"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341</a:t>
            </a:r>
            <a:r>
              <a:rPr lang="tr-TR" i="1" dirty="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Bu konuda bkz</a:t>
            </a:r>
            <a:r>
              <a:rPr lang="tr-TR" sz="2400" b="1" i="1" dirty="0">
                <a:latin typeface="Times New Roman" panose="02020603050405020304" pitchFamily="18" charset="0"/>
                <a:cs typeface="Times New Roman" panose="02020603050405020304" pitchFamily="18" charset="0"/>
              </a:rPr>
              <a:t>. YHGK. 28. 9. 2005, 20 – 520 / 536 </a:t>
            </a:r>
            <a:r>
              <a:rPr lang="tr-TR" sz="2400" i="1" dirty="0">
                <a:latin typeface="Times New Roman" panose="02020603050405020304" pitchFamily="18" charset="0"/>
                <a:cs typeface="Times New Roman" panose="02020603050405020304" pitchFamily="18" charset="0"/>
              </a:rPr>
              <a:t>(YKD. 2006 / 2, s. 183); </a:t>
            </a:r>
            <a:r>
              <a:rPr lang="tr-TR" sz="2400" b="1" i="1" dirty="0">
                <a:latin typeface="Times New Roman" panose="02020603050405020304" pitchFamily="18" charset="0"/>
                <a:cs typeface="Times New Roman" panose="02020603050405020304" pitchFamily="18" charset="0"/>
              </a:rPr>
              <a:t>Y.8.HD.  24.12. 2004, 8386 / 9160 (</a:t>
            </a:r>
            <a:r>
              <a:rPr lang="tr-TR" sz="2400" i="1" dirty="0">
                <a:latin typeface="Times New Roman" panose="02020603050405020304" pitchFamily="18" charset="0"/>
                <a:cs typeface="Times New Roman" panose="02020603050405020304" pitchFamily="18" charset="0"/>
              </a:rPr>
              <a:t>Kazancı Bilişim- İçtihat Bilgi Bankası); </a:t>
            </a:r>
            <a:r>
              <a:rPr lang="tr-TR" sz="2400" b="1" i="1" dirty="0">
                <a:latin typeface="Times New Roman" panose="02020603050405020304" pitchFamily="18" charset="0"/>
                <a:cs typeface="Times New Roman" panose="02020603050405020304" pitchFamily="18" charset="0"/>
              </a:rPr>
              <a:t>Y. 8. HD. , 6.3.2006, 694 / 1472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Kazancı Bilişim</a:t>
            </a:r>
            <a:r>
              <a:rPr lang="tr-TR" sz="2400" dirty="0">
                <a:latin typeface="Times New Roman" panose="02020603050405020304" pitchFamily="18" charset="0"/>
                <a:cs typeface="Times New Roman" panose="02020603050405020304" pitchFamily="18" charset="0"/>
              </a:rPr>
              <a:t> – </a:t>
            </a:r>
            <a:r>
              <a:rPr lang="tr-TR" sz="2400" i="1" dirty="0">
                <a:latin typeface="Times New Roman" panose="02020603050405020304" pitchFamily="18" charset="0"/>
                <a:cs typeface="Times New Roman" panose="02020603050405020304" pitchFamily="18" charset="0"/>
              </a:rPr>
              <a:t>İçtihat Bilgi Bankası). </a:t>
            </a:r>
            <a:r>
              <a:rPr lang="tr-TR" sz="2400" dirty="0">
                <a:latin typeface="Times New Roman" panose="02020603050405020304" pitchFamily="18" charset="0"/>
                <a:cs typeface="Times New Roman" panose="02020603050405020304" pitchFamily="18" charset="0"/>
              </a:rPr>
              <a:t>)</a:t>
            </a:r>
          </a:p>
          <a:p>
            <a:pPr marL="0" indent="0">
              <a:buNone/>
            </a:pPr>
            <a:endParaRPr lang="tr-TR" dirty="0"/>
          </a:p>
          <a:p>
            <a:endParaRPr lang="tr-TR" dirty="0"/>
          </a:p>
        </p:txBody>
      </p:sp>
    </p:spTree>
    <p:extLst>
      <p:ext uri="{BB962C8B-B14F-4D97-AF65-F5344CB8AC3E}">
        <p14:creationId xmlns:p14="http://schemas.microsoft.com/office/powerpoint/2010/main" val="4244105831"/>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Hazine Adına Tespit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Hazine Adına Tespit konusu, </a:t>
            </a:r>
            <a:r>
              <a:rPr lang="tr-TR" sz="3600" b="1" dirty="0" smtClean="0">
                <a:latin typeface="Times New Roman" panose="02020603050405020304" pitchFamily="18" charset="0"/>
                <a:cs typeface="Times New Roman" panose="02020603050405020304" pitchFamily="18" charset="0"/>
              </a:rPr>
              <a:t>Kadastro Kanunu’nun 18. maddesinde </a:t>
            </a:r>
            <a:r>
              <a:rPr lang="tr-TR" sz="3600" dirty="0" smtClean="0">
                <a:latin typeface="Times New Roman" panose="02020603050405020304" pitchFamily="18" charset="0"/>
                <a:cs typeface="Times New Roman" panose="02020603050405020304" pitchFamily="18" charset="0"/>
              </a:rPr>
              <a:t>düzenlenmiştir. </a:t>
            </a:r>
          </a:p>
          <a:p>
            <a:pPr algn="just"/>
            <a:r>
              <a:rPr lang="tr-TR" sz="3600" dirty="0" smtClean="0">
                <a:latin typeface="Times New Roman" panose="02020603050405020304" pitchFamily="18" charset="0"/>
                <a:cs typeface="Times New Roman" panose="02020603050405020304" pitchFamily="18" charset="0"/>
              </a:rPr>
              <a:t>Bu hükme göre, </a:t>
            </a:r>
            <a:r>
              <a:rPr lang="tr-TR" sz="3600" b="1" dirty="0" smtClean="0">
                <a:latin typeface="Times New Roman" panose="02020603050405020304" pitchFamily="18" charset="0"/>
                <a:cs typeface="Times New Roman" panose="02020603050405020304" pitchFamily="18" charset="0"/>
              </a:rPr>
              <a:t>Mülkiyet </a:t>
            </a:r>
            <a:r>
              <a:rPr lang="tr-TR" sz="3600" b="1" dirty="0">
                <a:latin typeface="Times New Roman" panose="02020603050405020304" pitchFamily="18" charset="0"/>
                <a:cs typeface="Times New Roman" panose="02020603050405020304" pitchFamily="18" charset="0"/>
              </a:rPr>
              <a:t>H</a:t>
            </a:r>
            <a:r>
              <a:rPr lang="tr-TR" sz="3600" b="1" dirty="0" smtClean="0">
                <a:latin typeface="Times New Roman" panose="02020603050405020304" pitchFamily="18" charset="0"/>
                <a:cs typeface="Times New Roman" panose="02020603050405020304" pitchFamily="18" charset="0"/>
              </a:rPr>
              <a:t>akkının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espitine </a:t>
            </a:r>
            <a:r>
              <a:rPr lang="tr-TR" sz="3600" dirty="0">
                <a:latin typeface="Times New Roman" panose="02020603050405020304" pitchFamily="18" charset="0"/>
                <a:cs typeface="Times New Roman" panose="02020603050405020304" pitchFamily="18" charset="0"/>
              </a:rPr>
              <a:t>ilişkin</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olarak yukarıda </a:t>
            </a:r>
            <a:r>
              <a:rPr lang="tr-TR" sz="3600" b="1" dirty="0">
                <a:latin typeface="Times New Roman" panose="02020603050405020304" pitchFamily="18" charset="0"/>
                <a:cs typeface="Times New Roman" panose="02020603050405020304" pitchFamily="18" charset="0"/>
              </a:rPr>
              <a:t>açıklanan </a:t>
            </a:r>
            <a:r>
              <a:rPr lang="tr-TR" sz="3600" b="1" dirty="0" smtClean="0">
                <a:latin typeface="Times New Roman" panose="02020603050405020304" pitchFamily="18" charset="0"/>
                <a:cs typeface="Times New Roman" panose="02020603050405020304" pitchFamily="18" charset="0"/>
              </a:rPr>
              <a:t>Hükümler </a:t>
            </a:r>
            <a:r>
              <a:rPr lang="tr-TR" sz="3600" b="1" dirty="0">
                <a:latin typeface="Times New Roman" panose="02020603050405020304" pitchFamily="18" charset="0"/>
                <a:cs typeface="Times New Roman" panose="02020603050405020304" pitchFamily="18" charset="0"/>
              </a:rPr>
              <a:t>dışında kalan </a:t>
            </a:r>
            <a:r>
              <a:rPr lang="tr-TR" sz="3600" dirty="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Tescile </a:t>
            </a:r>
            <a:r>
              <a:rPr lang="tr-TR" sz="3600" b="1" dirty="0">
                <a:latin typeface="Times New Roman" panose="02020603050405020304" pitchFamily="18" charset="0"/>
                <a:cs typeface="Times New Roman" panose="02020603050405020304" pitchFamily="18" charset="0"/>
              </a:rPr>
              <a:t>tabi </a:t>
            </a:r>
            <a:r>
              <a:rPr lang="tr-TR" sz="3600" b="1" dirty="0" smtClean="0">
                <a:latin typeface="Times New Roman" panose="02020603050405020304" pitchFamily="18" charset="0"/>
                <a:cs typeface="Times New Roman" panose="02020603050405020304" pitchFamily="18" charset="0"/>
              </a:rPr>
              <a:t>Mallar </a:t>
            </a:r>
            <a:r>
              <a:rPr lang="tr-TR" sz="3600" dirty="0">
                <a:latin typeface="Times New Roman" panose="02020603050405020304" pitchFamily="18" charset="0"/>
                <a:cs typeface="Times New Roman" panose="02020603050405020304" pitchFamily="18" charset="0"/>
              </a:rPr>
              <a:t>ile </a:t>
            </a:r>
            <a:r>
              <a:rPr lang="tr-TR" sz="3600" b="1" i="1" dirty="0" smtClean="0">
                <a:latin typeface="Times New Roman" panose="02020603050405020304" pitchFamily="18" charset="0"/>
                <a:cs typeface="Times New Roman" panose="02020603050405020304" pitchFamily="18" charset="0"/>
              </a:rPr>
              <a:t>Tarım </a:t>
            </a:r>
            <a:r>
              <a:rPr lang="tr-TR" sz="3600" b="1" i="1" dirty="0">
                <a:latin typeface="Times New Roman" panose="02020603050405020304" pitchFamily="18" charset="0"/>
                <a:cs typeface="Times New Roman" panose="02020603050405020304" pitchFamily="18" charset="0"/>
              </a:rPr>
              <a:t>A</a:t>
            </a:r>
            <a:r>
              <a:rPr lang="tr-TR" sz="3600" b="1" i="1" dirty="0" smtClean="0">
                <a:latin typeface="Times New Roman" panose="02020603050405020304" pitchFamily="18" charset="0"/>
                <a:cs typeface="Times New Roman" panose="02020603050405020304" pitchFamily="18" charset="0"/>
              </a:rPr>
              <a:t>lanına </a:t>
            </a:r>
            <a:r>
              <a:rPr lang="tr-TR" sz="3600" b="1" i="1" dirty="0">
                <a:latin typeface="Times New Roman" panose="02020603050405020304" pitchFamily="18" charset="0"/>
                <a:cs typeface="Times New Roman" panose="02020603050405020304" pitchFamily="18" charset="0"/>
              </a:rPr>
              <a:t>dönüştürülmesi</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veya </a:t>
            </a:r>
            <a:r>
              <a:rPr lang="tr-TR" sz="3600" b="1" dirty="0" smtClean="0">
                <a:latin typeface="Times New Roman" panose="02020603050405020304" pitchFamily="18" charset="0"/>
                <a:cs typeface="Times New Roman" panose="02020603050405020304" pitchFamily="18" charset="0"/>
              </a:rPr>
              <a:t>Ekonomik </a:t>
            </a:r>
            <a:r>
              <a:rPr lang="tr-TR" sz="3600" b="1" dirty="0">
                <a:latin typeface="Times New Roman" panose="02020603050405020304" pitchFamily="18" charset="0"/>
                <a:cs typeface="Times New Roman" panose="02020603050405020304" pitchFamily="18" charset="0"/>
              </a:rPr>
              <a:t>Y</a:t>
            </a:r>
            <a:r>
              <a:rPr lang="tr-TR" sz="3600" b="1" dirty="0" smtClean="0">
                <a:latin typeface="Times New Roman" panose="02020603050405020304" pitchFamily="18" charset="0"/>
                <a:cs typeface="Times New Roman" panose="02020603050405020304" pitchFamily="18" charset="0"/>
              </a:rPr>
              <a:t>arar </a:t>
            </a:r>
            <a:r>
              <a:rPr lang="tr-TR" sz="3600" b="1" dirty="0">
                <a:latin typeface="Times New Roman" panose="02020603050405020304" pitchFamily="18" charset="0"/>
                <a:cs typeface="Times New Roman" panose="02020603050405020304" pitchFamily="18" charset="0"/>
              </a:rPr>
              <a:t>sağlanması mümkün olan </a:t>
            </a:r>
            <a:r>
              <a:rPr lang="tr-TR" sz="3600" b="1" dirty="0" smtClean="0">
                <a:latin typeface="Times New Roman" panose="02020603050405020304" pitchFamily="18" charset="0"/>
                <a:cs typeface="Times New Roman" panose="02020603050405020304" pitchFamily="18" charset="0"/>
              </a:rPr>
              <a:t>yerler, </a:t>
            </a:r>
            <a:r>
              <a:rPr lang="tr-TR" sz="3600" b="1" i="1" dirty="0">
                <a:latin typeface="Times New Roman" panose="02020603050405020304" pitchFamily="18" charset="0"/>
                <a:cs typeface="Times New Roman" panose="02020603050405020304" pitchFamily="18" charset="0"/>
              </a:rPr>
              <a:t>Hazine adına </a:t>
            </a:r>
            <a:r>
              <a:rPr lang="tr-TR" sz="3600" b="1" dirty="0">
                <a:latin typeface="Times New Roman" panose="02020603050405020304" pitchFamily="18" charset="0"/>
                <a:cs typeface="Times New Roman" panose="02020603050405020304" pitchFamily="18" charset="0"/>
              </a:rPr>
              <a:t>tespit</a:t>
            </a:r>
            <a:r>
              <a:rPr lang="tr-TR" sz="3600" b="1"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olunur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18 </a:t>
            </a:r>
            <a:r>
              <a:rPr lang="tr-TR" sz="3200" i="1" dirty="0">
                <a:latin typeface="Times New Roman" panose="02020603050405020304" pitchFamily="18" charset="0"/>
                <a:cs typeface="Times New Roman" panose="02020603050405020304" pitchFamily="18" charset="0"/>
              </a:rPr>
              <a:t>/ I). </a:t>
            </a:r>
          </a:p>
          <a:p>
            <a:pPr marL="0" indent="0">
              <a:buNone/>
            </a:pPr>
            <a:endParaRPr lang="tr-TR" sz="3600" dirty="0">
              <a:latin typeface="Times New Roman" panose="02020603050405020304" pitchFamily="18" charset="0"/>
              <a:cs typeface="Times New Roman" panose="02020603050405020304" pitchFamily="18" charset="0"/>
            </a:endParaRPr>
          </a:p>
          <a:p>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697744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Takyitler, Sınırlı Ayni Haklar, </a:t>
            </a:r>
            <a:r>
              <a:rPr lang="tr-TR" b="1" dirty="0" err="1" smtClean="0">
                <a:latin typeface="+mn-lt"/>
              </a:rPr>
              <a:t>Muhdesat</a:t>
            </a:r>
            <a:endParaRPr lang="tr-TR" b="1" dirty="0">
              <a:latin typeface="+mn-lt"/>
            </a:endParaRPr>
          </a:p>
        </p:txBody>
      </p:sp>
      <p:sp>
        <p:nvSpPr>
          <p:cNvPr id="3" name="İçerik Yer Tutucusu 2"/>
          <p:cNvSpPr>
            <a:spLocks noGrp="1"/>
          </p:cNvSpPr>
          <p:nvPr>
            <p:ph idx="1"/>
          </p:nvPr>
        </p:nvSpPr>
        <p:spPr>
          <a:xfrm>
            <a:off x="518772" y="1690688"/>
            <a:ext cx="10515600" cy="4351338"/>
          </a:xfrm>
        </p:spPr>
        <p:txBody>
          <a:bodyPr>
            <a:normAutofit lnSpcReduction="10000"/>
          </a:bodyPr>
          <a:lstStyle/>
          <a:p>
            <a:pPr algn="just"/>
            <a:r>
              <a:rPr lang="tr-TR" sz="3200" b="1" i="1" dirty="0" smtClean="0">
                <a:latin typeface="Times New Roman" panose="02020603050405020304" pitchFamily="18" charset="0"/>
                <a:cs typeface="Times New Roman" panose="02020603050405020304" pitchFamily="18" charset="0"/>
              </a:rPr>
              <a:t>Kadastro </a:t>
            </a:r>
            <a:r>
              <a:rPr lang="tr-TR" sz="3200" b="1" i="1" dirty="0">
                <a:latin typeface="Times New Roman" panose="02020603050405020304" pitchFamily="18" charset="0"/>
                <a:cs typeface="Times New Roman" panose="02020603050405020304" pitchFamily="18" charset="0"/>
              </a:rPr>
              <a:t>Kanunu’nun 19. maddesine göre</a:t>
            </a:r>
            <a:r>
              <a:rPr lang="tr-TR" sz="3200" b="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Tapuda Kayıtlı Taşınmazın Zilyet lehine tespitinde mevcut her türlü Takyit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Sınırlı Ayni Haklar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Kadastro Tutanağında </a:t>
            </a:r>
            <a:r>
              <a:rPr lang="tr-TR" sz="3200" dirty="0">
                <a:latin typeface="Times New Roman" panose="02020603050405020304" pitchFamily="18" charset="0"/>
                <a:cs typeface="Times New Roman" panose="02020603050405020304" pitchFamily="18" charset="0"/>
              </a:rPr>
              <a:t>belirtilerek, </a:t>
            </a:r>
            <a:r>
              <a:rPr lang="tr-TR" sz="3200" b="1" dirty="0">
                <a:latin typeface="Times New Roman" panose="02020603050405020304" pitchFamily="18" charset="0"/>
                <a:cs typeface="Times New Roman" panose="02020603050405020304" pitchFamily="18" charset="0"/>
              </a:rPr>
              <a:t>eski kayıtlardan </a:t>
            </a:r>
            <a:r>
              <a:rPr lang="tr-TR" sz="3200" b="1" i="1" dirty="0">
                <a:latin typeface="Times New Roman" panose="02020603050405020304" pitchFamily="18" charset="0"/>
                <a:cs typeface="Times New Roman" panose="02020603050405020304" pitchFamily="18" charset="0"/>
              </a:rPr>
              <a:t>yeni Kütüklere </a:t>
            </a:r>
            <a:r>
              <a:rPr lang="tr-TR" sz="3200" b="1" dirty="0">
                <a:latin typeface="Times New Roman" panose="02020603050405020304" pitchFamily="18" charset="0"/>
                <a:cs typeface="Times New Roman" panose="02020603050405020304" pitchFamily="18" charset="0"/>
              </a:rPr>
              <a:t>aynen geçirilir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a:t>
            </a:r>
            <a:r>
              <a:rPr lang="tr-TR" sz="3200" b="1" u="sng" dirty="0" err="1">
                <a:latin typeface="Times New Roman" panose="02020603050405020304" pitchFamily="18" charset="0"/>
                <a:cs typeface="Times New Roman" panose="02020603050405020304" pitchFamily="18" charset="0"/>
              </a:rPr>
              <a:t>Muhdesat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Kadastro Tespiti yapılan Taşınmaz üzerinde MK </a:t>
            </a:r>
            <a:r>
              <a:rPr lang="tr-TR" sz="3200" b="1" dirty="0" smtClean="0">
                <a:latin typeface="Times New Roman" panose="02020603050405020304" pitchFamily="18" charset="0"/>
                <a:cs typeface="Times New Roman" panose="02020603050405020304" pitchFamily="18" charset="0"/>
              </a:rPr>
              <a:t>m. 724 ve m. 729 hükümleri anlamında </a:t>
            </a:r>
            <a:r>
              <a:rPr lang="tr-TR" sz="3200" b="1" dirty="0">
                <a:latin typeface="Times New Roman" panose="02020603050405020304" pitchFamily="18" charset="0"/>
                <a:cs typeface="Times New Roman" panose="02020603050405020304" pitchFamily="18" charset="0"/>
              </a:rPr>
              <a:t>yapılmış </a:t>
            </a:r>
            <a:r>
              <a:rPr lang="tr-TR" sz="3200" b="1" dirty="0" smtClean="0">
                <a:latin typeface="Times New Roman" panose="02020603050405020304" pitchFamily="18" charset="0"/>
                <a:cs typeface="Times New Roman" panose="02020603050405020304" pitchFamily="18" charset="0"/>
              </a:rPr>
              <a:t>İnşaat</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Dikilmiş Ağaç</a:t>
            </a:r>
            <a:r>
              <a:rPr lang="tr-TR" sz="3200" b="1" dirty="0">
                <a:latin typeface="Times New Roman" panose="02020603050405020304" pitchFamily="18" charset="0"/>
                <a:cs typeface="Times New Roman" panose="02020603050405020304" pitchFamily="18" charset="0"/>
              </a:rPr>
              <a:t>, meydana getirilmiş </a:t>
            </a:r>
            <a:r>
              <a:rPr lang="tr-TR" sz="3200" b="1" dirty="0" smtClean="0">
                <a:latin typeface="Times New Roman" panose="02020603050405020304" pitchFamily="18" charset="0"/>
                <a:cs typeface="Times New Roman" panose="02020603050405020304" pitchFamily="18" charset="0"/>
              </a:rPr>
              <a:t>Bağ</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Bahçe </a:t>
            </a:r>
            <a:r>
              <a:rPr lang="tr-TR" sz="3200" b="1" dirty="0">
                <a:latin typeface="Times New Roman" panose="02020603050405020304" pitchFamily="18" charset="0"/>
                <a:cs typeface="Times New Roman" panose="02020603050405020304" pitchFamily="18" charset="0"/>
              </a:rPr>
              <a:t>gibi şeyleri ifade </a:t>
            </a:r>
            <a:r>
              <a:rPr lang="tr-TR" sz="3200" b="1" dirty="0" smtClean="0">
                <a:latin typeface="Times New Roman" panose="02020603050405020304" pitchFamily="18" charset="0"/>
                <a:cs typeface="Times New Roman" panose="02020603050405020304" pitchFamily="18" charset="0"/>
              </a:rPr>
              <a:t>eder.</a:t>
            </a:r>
          </a:p>
          <a:p>
            <a:pPr marL="0" indent="0" algn="just">
              <a:buNone/>
            </a:pPr>
            <a:r>
              <a:rPr lang="tr-TR" sz="3200"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Sirmen,</a:t>
            </a:r>
            <a:r>
              <a:rPr lang="tr-TR" i="1" dirty="0" smtClean="0">
                <a:latin typeface="Times New Roman" panose="02020603050405020304" pitchFamily="18" charset="0"/>
                <a:cs typeface="Times New Roman" panose="02020603050405020304" pitchFamily="18" charset="0"/>
              </a:rPr>
              <a:t> Eşya H., 7. B., s. 164; </a:t>
            </a:r>
            <a:r>
              <a:rPr lang="tr-TR" b="1" i="1" dirty="0" smtClean="0">
                <a:latin typeface="Times New Roman" panose="02020603050405020304" pitchFamily="18" charset="0"/>
                <a:cs typeface="Times New Roman" panose="02020603050405020304" pitchFamily="18" charset="0"/>
              </a:rPr>
              <a:t>Akman</a:t>
            </a:r>
            <a:r>
              <a:rPr lang="tr-TR" b="1" i="1"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Kadastro </a:t>
            </a:r>
            <a:r>
              <a:rPr lang="tr-TR" i="1" dirty="0" smtClean="0">
                <a:latin typeface="Times New Roman" panose="02020603050405020304" pitchFamily="18" charset="0"/>
                <a:cs typeface="Times New Roman" panose="02020603050405020304" pitchFamily="18" charset="0"/>
              </a:rPr>
              <a:t>Kanunu’nun İncelenmesi, </a:t>
            </a:r>
            <a:r>
              <a:rPr lang="tr-TR" i="1" dirty="0" smtClean="0">
                <a:latin typeface="Times New Roman" panose="02020603050405020304" pitchFamily="18" charset="0"/>
                <a:cs typeface="Times New Roman" panose="02020603050405020304" pitchFamily="18" charset="0"/>
              </a:rPr>
              <a:t>s. 76</a:t>
            </a:r>
            <a:r>
              <a:rPr lang="tr-TR" dirty="0" smtClean="0">
                <a:latin typeface="Times New Roman" panose="02020603050405020304" pitchFamily="18" charset="0"/>
                <a:cs typeface="Times New Roman" panose="02020603050405020304" pitchFamily="18" charset="0"/>
              </a:rPr>
              <a:t>). </a:t>
            </a:r>
          </a:p>
          <a:p>
            <a:pPr marL="0" indent="0">
              <a:buNone/>
            </a:pPr>
            <a:endParaRPr lang="tr-TR" sz="3200" dirty="0"/>
          </a:p>
        </p:txBody>
      </p:sp>
    </p:spTree>
    <p:extLst>
      <p:ext uri="{BB962C8B-B14F-4D97-AF65-F5344CB8AC3E}">
        <p14:creationId xmlns:p14="http://schemas.microsoft.com/office/powerpoint/2010/main" val="184155564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0000" lnSpcReduction="20000"/>
          </a:bodyPr>
          <a:lstStyle/>
          <a:p>
            <a:pPr algn="just"/>
            <a:r>
              <a:rPr lang="tr-TR" sz="9000" b="1" i="1" dirty="0">
                <a:latin typeface="Times New Roman" panose="02020603050405020304" pitchFamily="18" charset="0"/>
                <a:cs typeface="Times New Roman" panose="02020603050405020304" pitchFamily="18" charset="0"/>
              </a:rPr>
              <a:t>KK </a:t>
            </a:r>
            <a:r>
              <a:rPr lang="tr-TR" sz="9000" b="1" i="1" dirty="0" smtClean="0">
                <a:latin typeface="Times New Roman" panose="02020603050405020304" pitchFamily="18" charset="0"/>
                <a:cs typeface="Times New Roman" panose="02020603050405020304" pitchFamily="18" charset="0"/>
              </a:rPr>
              <a:t>m. 19 </a:t>
            </a:r>
            <a:r>
              <a:rPr lang="tr-TR" sz="9000" b="1" i="1" dirty="0">
                <a:latin typeface="Times New Roman" panose="02020603050405020304" pitchFamily="18" charset="0"/>
                <a:cs typeface="Times New Roman" panose="02020603050405020304" pitchFamily="18" charset="0"/>
              </a:rPr>
              <a:t>/ II </a:t>
            </a:r>
            <a:r>
              <a:rPr lang="tr-TR" sz="9000" b="1" i="1" dirty="0" smtClean="0">
                <a:latin typeface="Times New Roman" panose="02020603050405020304" pitchFamily="18" charset="0"/>
                <a:cs typeface="Times New Roman" panose="02020603050405020304" pitchFamily="18" charset="0"/>
              </a:rPr>
              <a:t>hükmü </a:t>
            </a:r>
            <a:r>
              <a:rPr lang="tr-TR" sz="9000" dirty="0" smtClean="0">
                <a:latin typeface="Times New Roman" panose="02020603050405020304" pitchFamily="18" charset="0"/>
                <a:cs typeface="Times New Roman" panose="02020603050405020304" pitchFamily="18" charset="0"/>
              </a:rPr>
              <a:t>gereğince</a:t>
            </a:r>
            <a:r>
              <a:rPr lang="tr-TR" sz="9000" dirty="0">
                <a:latin typeface="Times New Roman" panose="02020603050405020304" pitchFamily="18" charset="0"/>
                <a:cs typeface="Times New Roman" panose="02020603050405020304" pitchFamily="18" charset="0"/>
              </a:rPr>
              <a:t>, </a:t>
            </a:r>
            <a:r>
              <a:rPr lang="tr-TR" sz="9000" b="1" dirty="0" smtClean="0">
                <a:latin typeface="Times New Roman" panose="02020603050405020304" pitchFamily="18" charset="0"/>
                <a:cs typeface="Times New Roman" panose="02020603050405020304" pitchFamily="18" charset="0"/>
              </a:rPr>
              <a:t>Malikten </a:t>
            </a:r>
            <a:r>
              <a:rPr lang="tr-TR" sz="9000" b="1" dirty="0">
                <a:latin typeface="Times New Roman" panose="02020603050405020304" pitchFamily="18" charset="0"/>
                <a:cs typeface="Times New Roman" panose="02020603050405020304" pitchFamily="18" charset="0"/>
              </a:rPr>
              <a:t>başka kimseye</a:t>
            </a:r>
            <a:r>
              <a:rPr lang="tr-TR" sz="9000" dirty="0">
                <a:latin typeface="Times New Roman" panose="02020603050405020304" pitchFamily="18" charset="0"/>
                <a:cs typeface="Times New Roman" panose="02020603050405020304" pitchFamily="18" charset="0"/>
              </a:rPr>
              <a:t> veya </a:t>
            </a:r>
            <a:r>
              <a:rPr lang="tr-TR" sz="9000" b="1" dirty="0">
                <a:latin typeface="Times New Roman" panose="02020603050405020304" pitchFamily="18" charset="0"/>
                <a:cs typeface="Times New Roman" panose="02020603050405020304" pitchFamily="18" charset="0"/>
              </a:rPr>
              <a:t>Paydaşlardan birine ait </a:t>
            </a:r>
            <a:r>
              <a:rPr lang="tr-TR" sz="9000" b="1" dirty="0" err="1">
                <a:latin typeface="Times New Roman" panose="02020603050405020304" pitchFamily="18" charset="0"/>
                <a:cs typeface="Times New Roman" panose="02020603050405020304" pitchFamily="18" charset="0"/>
              </a:rPr>
              <a:t>Muhdesat</a:t>
            </a:r>
            <a:r>
              <a:rPr lang="tr-TR" sz="9000" b="1" dirty="0">
                <a:latin typeface="Times New Roman" panose="02020603050405020304" pitchFamily="18" charset="0"/>
                <a:cs typeface="Times New Roman" panose="02020603050405020304" pitchFamily="18" charset="0"/>
              </a:rPr>
              <a:t>,</a:t>
            </a:r>
            <a:r>
              <a:rPr lang="tr-TR" sz="9000" dirty="0">
                <a:latin typeface="Times New Roman" panose="02020603050405020304" pitchFamily="18" charset="0"/>
                <a:cs typeface="Times New Roman" panose="02020603050405020304" pitchFamily="18" charset="0"/>
              </a:rPr>
              <a:t> </a:t>
            </a:r>
            <a:r>
              <a:rPr lang="tr-TR" sz="9000" dirty="0" smtClean="0">
                <a:latin typeface="Times New Roman" panose="02020603050405020304" pitchFamily="18" charset="0"/>
                <a:cs typeface="Times New Roman" panose="02020603050405020304" pitchFamily="18" charset="0"/>
              </a:rPr>
              <a:t>Sahibi</a:t>
            </a:r>
            <a:r>
              <a:rPr lang="tr-TR" sz="9000" dirty="0">
                <a:latin typeface="Times New Roman" panose="02020603050405020304" pitchFamily="18" charset="0"/>
                <a:cs typeface="Times New Roman" panose="02020603050405020304" pitchFamily="18" charset="0"/>
              </a:rPr>
              <a:t>, </a:t>
            </a:r>
            <a:r>
              <a:rPr lang="tr-TR" sz="9000" dirty="0" smtClean="0">
                <a:latin typeface="Times New Roman" panose="02020603050405020304" pitchFamily="18" charset="0"/>
                <a:cs typeface="Times New Roman" panose="02020603050405020304" pitchFamily="18" charset="0"/>
              </a:rPr>
              <a:t>Cinsi</a:t>
            </a:r>
            <a:r>
              <a:rPr lang="tr-TR" sz="9000" dirty="0">
                <a:latin typeface="Times New Roman" panose="02020603050405020304" pitchFamily="18" charset="0"/>
                <a:cs typeface="Times New Roman" panose="02020603050405020304" pitchFamily="18" charset="0"/>
              </a:rPr>
              <a:t>, </a:t>
            </a:r>
            <a:r>
              <a:rPr lang="tr-TR" sz="9000" dirty="0" smtClean="0">
                <a:latin typeface="Times New Roman" panose="02020603050405020304" pitchFamily="18" charset="0"/>
                <a:cs typeface="Times New Roman" panose="02020603050405020304" pitchFamily="18" charset="0"/>
              </a:rPr>
              <a:t>İhdas </a:t>
            </a:r>
            <a:r>
              <a:rPr lang="tr-TR" sz="9000" dirty="0">
                <a:latin typeface="Times New Roman" panose="02020603050405020304" pitchFamily="18" charset="0"/>
                <a:cs typeface="Times New Roman" panose="02020603050405020304" pitchFamily="18" charset="0"/>
              </a:rPr>
              <a:t>T</a:t>
            </a:r>
            <a:r>
              <a:rPr lang="tr-TR" sz="9000" dirty="0" smtClean="0">
                <a:latin typeface="Times New Roman" panose="02020603050405020304" pitchFamily="18" charset="0"/>
                <a:cs typeface="Times New Roman" panose="02020603050405020304" pitchFamily="18" charset="0"/>
              </a:rPr>
              <a:t>arihi </a:t>
            </a:r>
            <a:r>
              <a:rPr lang="tr-TR" sz="9000" dirty="0">
                <a:latin typeface="Times New Roman" panose="02020603050405020304" pitchFamily="18" charset="0"/>
                <a:cs typeface="Times New Roman" panose="02020603050405020304" pitchFamily="18" charset="0"/>
              </a:rPr>
              <a:t>ve </a:t>
            </a:r>
            <a:r>
              <a:rPr lang="tr-TR" sz="9000" dirty="0" smtClean="0">
                <a:latin typeface="Times New Roman" panose="02020603050405020304" pitchFamily="18" charset="0"/>
                <a:cs typeface="Times New Roman" panose="02020603050405020304" pitchFamily="18" charset="0"/>
              </a:rPr>
              <a:t>İktisap </a:t>
            </a:r>
            <a:r>
              <a:rPr lang="tr-TR" sz="9000" dirty="0">
                <a:latin typeface="Times New Roman" panose="02020603050405020304" pitchFamily="18" charset="0"/>
                <a:cs typeface="Times New Roman" panose="02020603050405020304" pitchFamily="18" charset="0"/>
              </a:rPr>
              <a:t>S</a:t>
            </a:r>
            <a:r>
              <a:rPr lang="tr-TR" sz="9000" dirty="0" smtClean="0">
                <a:latin typeface="Times New Roman" panose="02020603050405020304" pitchFamily="18" charset="0"/>
                <a:cs typeface="Times New Roman" panose="02020603050405020304" pitchFamily="18" charset="0"/>
              </a:rPr>
              <a:t>ebebi </a:t>
            </a:r>
            <a:r>
              <a:rPr lang="tr-TR" sz="9000" dirty="0">
                <a:latin typeface="Times New Roman" panose="02020603050405020304" pitchFamily="18" charset="0"/>
                <a:cs typeface="Times New Roman" panose="02020603050405020304" pitchFamily="18" charset="0"/>
              </a:rPr>
              <a:t>belirtilerek </a:t>
            </a:r>
            <a:r>
              <a:rPr lang="tr-TR" sz="9000" b="1" dirty="0">
                <a:latin typeface="Times New Roman" panose="02020603050405020304" pitchFamily="18" charset="0"/>
                <a:cs typeface="Times New Roman" panose="02020603050405020304" pitchFamily="18" charset="0"/>
              </a:rPr>
              <a:t>Tutanağın</a:t>
            </a:r>
            <a:r>
              <a:rPr lang="tr-TR" sz="9000" dirty="0">
                <a:latin typeface="Times New Roman" panose="02020603050405020304" pitchFamily="18" charset="0"/>
                <a:cs typeface="Times New Roman" panose="02020603050405020304" pitchFamily="18" charset="0"/>
              </a:rPr>
              <a:t> ve </a:t>
            </a:r>
            <a:r>
              <a:rPr lang="tr-TR" sz="9000" b="1" dirty="0">
                <a:latin typeface="Times New Roman" panose="02020603050405020304" pitchFamily="18" charset="0"/>
                <a:cs typeface="Times New Roman" panose="02020603050405020304" pitchFamily="18" charset="0"/>
              </a:rPr>
              <a:t>Tapu Kütüğünün Beyanlar Hanesinde </a:t>
            </a:r>
            <a:r>
              <a:rPr lang="tr-TR" sz="9000" dirty="0">
                <a:latin typeface="Times New Roman" panose="02020603050405020304" pitchFamily="18" charset="0"/>
                <a:cs typeface="Times New Roman" panose="02020603050405020304" pitchFamily="18" charset="0"/>
              </a:rPr>
              <a:t>gösterilir. </a:t>
            </a:r>
          </a:p>
          <a:p>
            <a:pPr algn="just"/>
            <a:r>
              <a:rPr lang="tr-TR" sz="9000" dirty="0" smtClean="0">
                <a:latin typeface="Times New Roman" panose="02020603050405020304" pitchFamily="18" charset="0"/>
                <a:cs typeface="Times New Roman" panose="02020603050405020304" pitchFamily="18" charset="0"/>
              </a:rPr>
              <a:t>Böylece </a:t>
            </a:r>
            <a:r>
              <a:rPr lang="tr-TR" sz="9000" b="1" dirty="0" err="1">
                <a:latin typeface="Times New Roman" panose="02020603050405020304" pitchFamily="18" charset="0"/>
                <a:cs typeface="Times New Roman" panose="02020603050405020304" pitchFamily="18" charset="0"/>
              </a:rPr>
              <a:t>Muhdesat</a:t>
            </a:r>
            <a:r>
              <a:rPr lang="tr-TR" sz="9000" b="1" dirty="0">
                <a:latin typeface="Times New Roman" panose="02020603050405020304" pitchFamily="18" charset="0"/>
                <a:cs typeface="Times New Roman" panose="02020603050405020304" pitchFamily="18" charset="0"/>
              </a:rPr>
              <a:t> </a:t>
            </a:r>
            <a:r>
              <a:rPr lang="tr-TR" sz="9000" b="1" dirty="0" smtClean="0">
                <a:latin typeface="Times New Roman" panose="02020603050405020304" pitchFamily="18" charset="0"/>
                <a:cs typeface="Times New Roman" panose="02020603050405020304" pitchFamily="18" charset="0"/>
              </a:rPr>
              <a:t>Sahibinin, </a:t>
            </a:r>
            <a:r>
              <a:rPr lang="tr-TR" sz="9000" b="1" i="1" dirty="0">
                <a:latin typeface="Times New Roman" panose="02020603050405020304" pitchFamily="18" charset="0"/>
                <a:cs typeface="Times New Roman" panose="02020603050405020304" pitchFamily="18" charset="0"/>
              </a:rPr>
              <a:t>MK </a:t>
            </a:r>
            <a:r>
              <a:rPr lang="tr-TR" sz="9000" b="1" i="1" dirty="0" smtClean="0">
                <a:latin typeface="Times New Roman" panose="02020603050405020304" pitchFamily="18" charset="0"/>
                <a:cs typeface="Times New Roman" panose="02020603050405020304" pitchFamily="18" charset="0"/>
              </a:rPr>
              <a:t>m. 723</a:t>
            </a:r>
            <a:r>
              <a:rPr lang="tr-TR" sz="9000" dirty="0">
                <a:latin typeface="Times New Roman" panose="02020603050405020304" pitchFamily="18" charset="0"/>
                <a:cs typeface="Times New Roman" panose="02020603050405020304" pitchFamily="18" charset="0"/>
              </a:rPr>
              <a:t>, </a:t>
            </a:r>
            <a:r>
              <a:rPr lang="tr-TR" sz="9000" b="1" i="1" dirty="0" smtClean="0">
                <a:latin typeface="Times New Roman" panose="02020603050405020304" pitchFamily="18" charset="0"/>
                <a:cs typeface="Times New Roman" panose="02020603050405020304" pitchFamily="18" charset="0"/>
              </a:rPr>
              <a:t>m. 724 </a:t>
            </a:r>
            <a:r>
              <a:rPr lang="tr-TR" sz="9000" dirty="0">
                <a:latin typeface="Times New Roman" panose="02020603050405020304" pitchFamily="18" charset="0"/>
                <a:cs typeface="Times New Roman" panose="02020603050405020304" pitchFamily="18" charset="0"/>
              </a:rPr>
              <a:t>ve </a:t>
            </a:r>
            <a:r>
              <a:rPr lang="tr-TR" sz="9000" b="1" i="1" dirty="0" smtClean="0">
                <a:latin typeface="Times New Roman" panose="02020603050405020304" pitchFamily="18" charset="0"/>
                <a:cs typeface="Times New Roman" panose="02020603050405020304" pitchFamily="18" charset="0"/>
              </a:rPr>
              <a:t>m.729 </a:t>
            </a:r>
            <a:r>
              <a:rPr lang="tr-TR" sz="9000" b="1" i="1" dirty="0" smtClean="0">
                <a:latin typeface="Times New Roman" panose="02020603050405020304" pitchFamily="18" charset="0"/>
                <a:cs typeface="Times New Roman" panose="02020603050405020304" pitchFamily="18" charset="0"/>
              </a:rPr>
              <a:t>hükümlerinden </a:t>
            </a:r>
            <a:r>
              <a:rPr lang="tr-TR" sz="9000" b="1" i="1" dirty="0">
                <a:latin typeface="Times New Roman" panose="02020603050405020304" pitchFamily="18" charset="0"/>
                <a:cs typeface="Times New Roman" panose="02020603050405020304" pitchFamily="18" charset="0"/>
              </a:rPr>
              <a:t>doğan Talep Haklarının kaybolması</a:t>
            </a:r>
            <a:r>
              <a:rPr lang="tr-TR" sz="9000" dirty="0">
                <a:latin typeface="Times New Roman" panose="02020603050405020304" pitchFamily="18" charset="0"/>
                <a:cs typeface="Times New Roman" panose="02020603050405020304" pitchFamily="18" charset="0"/>
              </a:rPr>
              <a:t> </a:t>
            </a:r>
            <a:r>
              <a:rPr lang="tr-TR" sz="9000" b="1" dirty="0">
                <a:latin typeface="Times New Roman" panose="02020603050405020304" pitchFamily="18" charset="0"/>
                <a:cs typeface="Times New Roman" panose="02020603050405020304" pitchFamily="18" charset="0"/>
              </a:rPr>
              <a:t>önlenmiş olmaktadır. </a:t>
            </a:r>
            <a:endParaRPr lang="tr-TR" sz="9000" b="1" dirty="0" smtClean="0">
              <a:latin typeface="Times New Roman" panose="02020603050405020304" pitchFamily="18" charset="0"/>
              <a:cs typeface="Times New Roman" panose="02020603050405020304" pitchFamily="18" charset="0"/>
            </a:endParaRPr>
          </a:p>
          <a:p>
            <a:pPr algn="just"/>
            <a:r>
              <a:rPr lang="tr-TR" i="1" dirty="0" smtClean="0">
                <a:latin typeface="Times New Roman" panose="02020603050405020304" pitchFamily="18" charset="0"/>
                <a:cs typeface="Times New Roman" panose="02020603050405020304" pitchFamily="18" charset="0"/>
              </a:rPr>
              <a:t>(</a:t>
            </a:r>
            <a:r>
              <a:rPr lang="tr-TR" sz="7000" b="1" i="1" dirty="0" smtClean="0">
                <a:latin typeface="Times New Roman" panose="02020603050405020304" pitchFamily="18" charset="0"/>
                <a:cs typeface="Times New Roman" panose="02020603050405020304" pitchFamily="18" charset="0"/>
              </a:rPr>
              <a:t>Akman</a:t>
            </a:r>
            <a:r>
              <a:rPr lang="tr-TR" sz="7000" i="1" dirty="0">
                <a:latin typeface="Times New Roman" panose="02020603050405020304" pitchFamily="18" charset="0"/>
                <a:cs typeface="Times New Roman" panose="02020603050405020304" pitchFamily="18" charset="0"/>
              </a:rPr>
              <a:t>, Kadastro Kanunu, s. </a:t>
            </a:r>
            <a:r>
              <a:rPr lang="tr-TR" sz="7000" i="1" dirty="0" smtClean="0">
                <a:latin typeface="Times New Roman" panose="02020603050405020304" pitchFamily="18" charset="0"/>
                <a:cs typeface="Times New Roman" panose="02020603050405020304" pitchFamily="18" charset="0"/>
              </a:rPr>
              <a:t>76</a:t>
            </a:r>
            <a:r>
              <a:rPr lang="tr-TR" sz="7000" i="1" dirty="0" smtClean="0">
                <a:latin typeface="Times New Roman" panose="02020603050405020304" pitchFamily="18" charset="0"/>
                <a:cs typeface="Times New Roman" panose="02020603050405020304" pitchFamily="18" charset="0"/>
              </a:rPr>
              <a:t>; </a:t>
            </a:r>
            <a:r>
              <a:rPr lang="tr-TR" sz="7000" b="1" i="1" dirty="0" smtClean="0">
                <a:latin typeface="Times New Roman" panose="02020603050405020304" pitchFamily="18" charset="0"/>
                <a:cs typeface="Times New Roman" panose="02020603050405020304" pitchFamily="18" charset="0"/>
              </a:rPr>
              <a:t>Sirmen,</a:t>
            </a:r>
            <a:r>
              <a:rPr lang="tr-TR" sz="7000" i="1" dirty="0" smtClean="0">
                <a:latin typeface="Times New Roman" panose="02020603050405020304" pitchFamily="18" charset="0"/>
                <a:cs typeface="Times New Roman" panose="02020603050405020304" pitchFamily="18" charset="0"/>
              </a:rPr>
              <a:t> Eşya H., 7. B., s. 164)</a:t>
            </a:r>
            <a:endParaRPr lang="tr-TR" sz="7000"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8836979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Taşınmazların Sınırlandırılmasında Uygulanacak Esaslar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4400" b="1" dirty="0">
                <a:latin typeface="Times New Roman" panose="02020603050405020304" pitchFamily="18" charset="0"/>
                <a:cs typeface="Times New Roman" panose="02020603050405020304" pitchFamily="18" charset="0"/>
              </a:rPr>
              <a:t>Henüz </a:t>
            </a:r>
            <a:r>
              <a:rPr lang="tr-TR" sz="4400" b="1" dirty="0" smtClean="0">
                <a:latin typeface="Times New Roman" panose="02020603050405020304" pitchFamily="18" charset="0"/>
                <a:cs typeface="Times New Roman" panose="02020603050405020304" pitchFamily="18" charset="0"/>
              </a:rPr>
              <a:t>Kadastro Görmemiş Taşınmazlarda, </a:t>
            </a:r>
            <a:r>
              <a:rPr lang="tr-TR" sz="4400" b="1" i="1" dirty="0" smtClean="0">
                <a:latin typeface="Times New Roman" panose="02020603050405020304" pitchFamily="18" charset="0"/>
                <a:cs typeface="Times New Roman" panose="02020603050405020304" pitchFamily="18" charset="0"/>
              </a:rPr>
              <a:t>Yatay Sınırların </a:t>
            </a:r>
            <a:r>
              <a:rPr lang="tr-TR" sz="4400" dirty="0">
                <a:latin typeface="Times New Roman" panose="02020603050405020304" pitchFamily="18" charset="0"/>
                <a:cs typeface="Times New Roman" panose="02020603050405020304" pitchFamily="18" charset="0"/>
              </a:rPr>
              <a:t>nasıl belirleneceğine ilişkin </a:t>
            </a:r>
            <a:r>
              <a:rPr lang="tr-TR" sz="4400" dirty="0" smtClean="0">
                <a:latin typeface="Times New Roman" panose="02020603050405020304" pitchFamily="18" charset="0"/>
                <a:cs typeface="Times New Roman" panose="02020603050405020304" pitchFamily="18" charset="0"/>
              </a:rPr>
              <a:t>kurallar, </a:t>
            </a:r>
            <a:r>
              <a:rPr lang="tr-TR" sz="4400" b="1" dirty="0">
                <a:latin typeface="Times New Roman" panose="02020603050405020304" pitchFamily="18" charset="0"/>
                <a:cs typeface="Times New Roman" panose="02020603050405020304" pitchFamily="18" charset="0"/>
              </a:rPr>
              <a:t>KK 20’de </a:t>
            </a:r>
            <a:r>
              <a:rPr lang="tr-TR" sz="4400" dirty="0">
                <a:latin typeface="Times New Roman" panose="02020603050405020304" pitchFamily="18" charset="0"/>
                <a:cs typeface="Times New Roman" panose="02020603050405020304" pitchFamily="18" charset="0"/>
              </a:rPr>
              <a:t>düzenlenmiştir. </a:t>
            </a:r>
          </a:p>
          <a:p>
            <a:pPr algn="just"/>
            <a:r>
              <a:rPr lang="tr-TR" sz="4400" b="1" dirty="0">
                <a:latin typeface="Times New Roman" panose="02020603050405020304" pitchFamily="18" charset="0"/>
                <a:cs typeface="Times New Roman" panose="02020603050405020304" pitchFamily="18" charset="0"/>
              </a:rPr>
              <a:t>KK </a:t>
            </a:r>
            <a:r>
              <a:rPr lang="tr-TR" sz="4400" b="1" dirty="0" smtClean="0">
                <a:latin typeface="Times New Roman" panose="02020603050405020304" pitchFamily="18" charset="0"/>
                <a:cs typeface="Times New Roman" panose="02020603050405020304" pitchFamily="18" charset="0"/>
              </a:rPr>
              <a:t>m. 33 </a:t>
            </a:r>
            <a:r>
              <a:rPr lang="tr-TR" sz="4400" b="1" dirty="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III</a:t>
            </a:r>
            <a:r>
              <a:rPr lang="tr-TR" sz="4400" b="1" dirty="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hükmüne </a:t>
            </a:r>
            <a:r>
              <a:rPr lang="tr-TR" sz="4400" b="1" dirty="0">
                <a:latin typeface="Times New Roman" panose="02020603050405020304" pitchFamily="18" charset="0"/>
                <a:cs typeface="Times New Roman" panose="02020603050405020304" pitchFamily="18" charset="0"/>
              </a:rPr>
              <a:t>göre</a:t>
            </a:r>
            <a:r>
              <a:rPr lang="tr-TR" sz="4400" dirty="0">
                <a:latin typeface="Times New Roman" panose="02020603050405020304" pitchFamily="18" charset="0"/>
                <a:cs typeface="Times New Roman" panose="02020603050405020304" pitchFamily="18" charset="0"/>
              </a:rPr>
              <a:t>, sözü geçen 20. madde hükmü </a:t>
            </a:r>
            <a:r>
              <a:rPr lang="tr-TR" sz="4400" dirty="0" smtClean="0">
                <a:latin typeface="Times New Roman" panose="02020603050405020304" pitchFamily="18" charset="0"/>
                <a:cs typeface="Times New Roman" panose="02020603050405020304" pitchFamily="18" charset="0"/>
              </a:rPr>
              <a:t>Kadastro Dışında </a:t>
            </a:r>
            <a:r>
              <a:rPr lang="tr-TR" sz="4400" dirty="0">
                <a:latin typeface="Times New Roman" panose="02020603050405020304" pitchFamily="18" charset="0"/>
                <a:cs typeface="Times New Roman" panose="02020603050405020304" pitchFamily="18" charset="0"/>
              </a:rPr>
              <a:t>da uygulanacaktır. </a:t>
            </a:r>
          </a:p>
        </p:txBody>
      </p:sp>
    </p:spTree>
    <p:extLst>
      <p:ext uri="{BB962C8B-B14F-4D97-AF65-F5344CB8AC3E}">
        <p14:creationId xmlns:p14="http://schemas.microsoft.com/office/powerpoint/2010/main" val="317417446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Buna göre, Tapu Kayıtları ile Diğer Belgelerin kapsadığı yeri tayinde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Kayıt ve belgeler, harita, plan ve krokiye dayanmakta ve bunların yerlerine uygulanması mümkün bulunmakta ise, harita, plan ve krokideki sınırlara itibar olunur</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20 </a:t>
            </a:r>
            <a:r>
              <a:rPr lang="tr-TR" sz="3200" i="1" dirty="0">
                <a:latin typeface="Times New Roman" panose="02020603050405020304" pitchFamily="18" charset="0"/>
                <a:cs typeface="Times New Roman" panose="02020603050405020304" pitchFamily="18" charset="0"/>
              </a:rPr>
              <a:t>/ A). </a:t>
            </a:r>
          </a:p>
          <a:p>
            <a:pPr algn="just"/>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Harita, plan ve krokiye dayanmayan kayıt ve belgelerde belirtilen sınırlar mahalline uygulanabiliyor ve bu sınırlar içinde kalan yer hak sahibi tarafından kullanılıyor ise, kayıt ve belgelerde gösterilen sınırlar esas alınarak tespit yapılır” (KK </a:t>
            </a:r>
            <a:r>
              <a:rPr lang="tr-TR" sz="3200" i="1" dirty="0" smtClean="0">
                <a:latin typeface="Times New Roman" panose="02020603050405020304" pitchFamily="18" charset="0"/>
                <a:cs typeface="Times New Roman" panose="02020603050405020304" pitchFamily="18" charset="0"/>
              </a:rPr>
              <a:t>m. 20 </a:t>
            </a:r>
            <a:r>
              <a:rPr lang="tr-TR" sz="3200" i="1" dirty="0">
                <a:latin typeface="Times New Roman" panose="02020603050405020304" pitchFamily="18" charset="0"/>
                <a:cs typeface="Times New Roman" panose="02020603050405020304" pitchFamily="18" charset="0"/>
              </a:rPr>
              <a:t>/ B). </a:t>
            </a:r>
            <a:endParaRPr lang="tr-TR" sz="3200" dirty="0">
              <a:latin typeface="Times New Roman" panose="02020603050405020304" pitchFamily="18" charset="0"/>
              <a:cs typeface="Times New Roman" panose="02020603050405020304" pitchFamily="18" charset="0"/>
            </a:endParaRPr>
          </a:p>
          <a:p>
            <a:pPr marL="0" indent="0" algn="just">
              <a:buNone/>
            </a:pPr>
            <a:endParaRPr lang="tr-TR" i="1" dirty="0"/>
          </a:p>
          <a:p>
            <a:endParaRPr lang="tr-TR" dirty="0"/>
          </a:p>
          <a:p>
            <a:pPr marL="0" indent="0">
              <a:buNone/>
            </a:pPr>
            <a:endParaRPr lang="tr-TR" dirty="0"/>
          </a:p>
        </p:txBody>
      </p:sp>
    </p:spTree>
    <p:extLst>
      <p:ext uri="{BB962C8B-B14F-4D97-AF65-F5344CB8AC3E}">
        <p14:creationId xmlns:p14="http://schemas.microsoft.com/office/powerpoint/2010/main" val="251097312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i="1" dirty="0" smtClean="0"/>
              <a:t>«</a:t>
            </a:r>
            <a:r>
              <a:rPr lang="tr-TR" sz="3600" i="1" dirty="0" smtClean="0">
                <a:latin typeface="Times New Roman" panose="02020603050405020304" pitchFamily="18" charset="0"/>
                <a:cs typeface="Times New Roman" panose="02020603050405020304" pitchFamily="18" charset="0"/>
              </a:rPr>
              <a:t>Harita</a:t>
            </a:r>
            <a:r>
              <a:rPr lang="tr-TR" sz="3600" i="1" dirty="0">
                <a:latin typeface="Times New Roman" panose="02020603050405020304" pitchFamily="18" charset="0"/>
                <a:cs typeface="Times New Roman" panose="02020603050405020304" pitchFamily="18" charset="0"/>
              </a:rPr>
              <a:t>, plan ve krokiye dayanmayan belgelerde belirtilen sınırlar, değişebilir ve genişlemeye elverişli nitelikte ise, bunlarda gösterilen miktara itibar olunur. </a:t>
            </a:r>
            <a:endParaRPr lang="tr-TR" sz="3600" dirty="0">
              <a:latin typeface="Times New Roman" panose="02020603050405020304" pitchFamily="18" charset="0"/>
              <a:cs typeface="Times New Roman" panose="02020603050405020304" pitchFamily="18" charset="0"/>
            </a:endParaRPr>
          </a:p>
          <a:p>
            <a:pPr algn="just"/>
            <a:r>
              <a:rPr lang="tr-TR" sz="3600" i="1" dirty="0">
                <a:latin typeface="Times New Roman" panose="02020603050405020304" pitchFamily="18" charset="0"/>
                <a:cs typeface="Times New Roman" panose="02020603050405020304" pitchFamily="18" charset="0"/>
              </a:rPr>
              <a:t>Ancak değişebilir ve genişlemeye elverişli sınırlardaki taşınmaz malların kayıtları, fizik yapıları ve konumları itibarıyla belli bir yeri kapsıyorsa, tespit o sınır esas alınarak yapılır.”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KK. m. 20 / C)</a:t>
            </a:r>
          </a:p>
          <a:p>
            <a:pPr marL="0" indent="0">
              <a:buNone/>
            </a:pPr>
            <a:endParaRPr lang="tr-TR" sz="3600" dirty="0"/>
          </a:p>
        </p:txBody>
      </p:sp>
    </p:spTree>
    <p:extLst>
      <p:ext uri="{BB962C8B-B14F-4D97-AF65-F5344CB8AC3E}">
        <p14:creationId xmlns:p14="http://schemas.microsoft.com/office/powerpoint/2010/main" val="3890369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ARAZİ</a:t>
            </a:r>
            <a:endParaRPr lang="tr-TR" dirty="0">
              <a:latin typeface="+mn-lt"/>
            </a:endParaRPr>
          </a:p>
        </p:txBody>
      </p:sp>
      <p:sp>
        <p:nvSpPr>
          <p:cNvPr id="3" name="İçerik Yer Tutucusu 2"/>
          <p:cNvSpPr>
            <a:spLocks noGrp="1"/>
          </p:cNvSpPr>
          <p:nvPr>
            <p:ph idx="1"/>
          </p:nvPr>
        </p:nvSpPr>
        <p:spPr/>
        <p:txBody>
          <a:bodyPr>
            <a:normAutofit/>
          </a:bodyPr>
          <a:lstStyle/>
          <a:p>
            <a:pPr algn="just"/>
            <a:r>
              <a:rPr lang="tr-TR" sz="3600" dirty="0" smtClean="0"/>
              <a:t> </a:t>
            </a:r>
            <a:r>
              <a:rPr lang="tr-TR" sz="3600" b="1" dirty="0" smtClean="0">
                <a:latin typeface="Times New Roman" panose="02020603050405020304" pitchFamily="18" charset="0"/>
                <a:cs typeface="Times New Roman" panose="02020603050405020304" pitchFamily="18" charset="0"/>
              </a:rPr>
              <a:t>Medeni Kanun’da Arazinin tanımı yoktur. </a:t>
            </a:r>
            <a:r>
              <a:rPr lang="tr-TR" sz="3600" dirty="0" smtClean="0">
                <a:latin typeface="Times New Roman" panose="02020603050405020304" pitchFamily="18" charset="0"/>
                <a:cs typeface="Times New Roman" panose="02020603050405020304" pitchFamily="18" charset="0"/>
              </a:rPr>
              <a:t>Buna karşın, </a:t>
            </a:r>
            <a:r>
              <a:rPr lang="tr-TR" sz="3600" b="1" dirty="0" smtClean="0">
                <a:latin typeface="Times New Roman" panose="02020603050405020304" pitchFamily="18" charset="0"/>
                <a:cs typeface="Times New Roman" panose="02020603050405020304" pitchFamily="18" charset="0"/>
              </a:rPr>
              <a:t>eski Tapu Sicili </a:t>
            </a:r>
            <a:r>
              <a:rPr lang="tr-TR" sz="3600" b="1" dirty="0" err="1" smtClean="0">
                <a:latin typeface="Times New Roman" panose="02020603050405020304" pitchFamily="18" charset="0"/>
                <a:cs typeface="Times New Roman" panose="02020603050405020304" pitchFamily="18" charset="0"/>
              </a:rPr>
              <a:t>Nizamnamesi’nin</a:t>
            </a:r>
            <a:r>
              <a:rPr lang="tr-TR" sz="3600" b="1" dirty="0" smtClean="0">
                <a:latin typeface="Times New Roman" panose="02020603050405020304" pitchFamily="18" charset="0"/>
                <a:cs typeface="Times New Roman" panose="02020603050405020304" pitchFamily="18" charset="0"/>
              </a:rPr>
              <a:t> 3. maddesi </a:t>
            </a:r>
            <a:r>
              <a:rPr lang="tr-TR" sz="3600" dirty="0" smtClean="0">
                <a:latin typeface="Times New Roman" panose="02020603050405020304" pitchFamily="18" charset="0"/>
                <a:cs typeface="Times New Roman" panose="02020603050405020304" pitchFamily="18" charset="0"/>
              </a:rPr>
              <a:t>ile </a:t>
            </a:r>
            <a:r>
              <a:rPr lang="tr-TR" sz="3600" b="1" dirty="0" smtClean="0">
                <a:latin typeface="Times New Roman" panose="02020603050405020304" pitchFamily="18" charset="0"/>
                <a:cs typeface="Times New Roman" panose="02020603050405020304" pitchFamily="18" charset="0"/>
              </a:rPr>
              <a:t>Tapu Sicil Tüzüğü’nün 9. maddesinde «Arazi»</a:t>
            </a:r>
            <a:r>
              <a:rPr lang="tr-TR" sz="3600" dirty="0" smtClean="0">
                <a:latin typeface="Times New Roman" panose="02020603050405020304" pitchFamily="18" charset="0"/>
                <a:cs typeface="Times New Roman" panose="02020603050405020304" pitchFamily="18" charset="0"/>
              </a:rPr>
              <a:t> tanımlanmıştır. </a:t>
            </a:r>
          </a:p>
          <a:p>
            <a:pPr algn="just"/>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8.10.1930 tarihli ve 10012 sayılı Tapu Sicili </a:t>
            </a:r>
            <a:r>
              <a:rPr lang="tr-TR" sz="3600" b="1" dirty="0" err="1" smtClean="0">
                <a:latin typeface="Times New Roman" panose="02020603050405020304" pitchFamily="18" charset="0"/>
                <a:cs typeface="Times New Roman" panose="02020603050405020304" pitchFamily="18" charset="0"/>
              </a:rPr>
              <a:t>Nizamnamesi’nin</a:t>
            </a:r>
            <a:r>
              <a:rPr lang="tr-TR" sz="3600" b="1" dirty="0" smtClean="0">
                <a:latin typeface="Times New Roman" panose="02020603050405020304" pitchFamily="18" charset="0"/>
                <a:cs typeface="Times New Roman" panose="02020603050405020304" pitchFamily="18" charset="0"/>
              </a:rPr>
              <a:t> 3. maddesinde </a:t>
            </a:r>
            <a:r>
              <a:rPr lang="tr-TR" sz="3600" b="1" i="1" dirty="0" smtClean="0">
                <a:latin typeface="Times New Roman" panose="02020603050405020304" pitchFamily="18" charset="0"/>
                <a:cs typeface="Times New Roman" panose="02020603050405020304" pitchFamily="18" charset="0"/>
              </a:rPr>
              <a:t>Arazi,</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hudutları tefrika kafi vasıtalar ile tahdit ve tayin edilmiş bilumum sathı zemindir” </a:t>
            </a:r>
            <a:r>
              <a:rPr lang="tr-TR" sz="3600" dirty="0" smtClean="0">
                <a:latin typeface="Times New Roman" panose="02020603050405020304" pitchFamily="18" charset="0"/>
                <a:cs typeface="Times New Roman" panose="02020603050405020304" pitchFamily="18" charset="0"/>
              </a:rPr>
              <a:t>biçiminde tanımlanmıştı. </a:t>
            </a:r>
          </a:p>
          <a:p>
            <a:pPr marL="0" indent="0">
              <a:buNone/>
            </a:pPr>
            <a:endParaRPr lang="tr-TR" sz="3600" dirty="0" smtClean="0"/>
          </a:p>
          <a:p>
            <a:pPr marL="0" indent="0">
              <a:buNone/>
            </a:pPr>
            <a:endParaRPr lang="tr-TR" dirty="0"/>
          </a:p>
        </p:txBody>
      </p:sp>
    </p:spTree>
    <p:extLst>
      <p:ext uri="{BB962C8B-B14F-4D97-AF65-F5344CB8AC3E}">
        <p14:creationId xmlns:p14="http://schemas.microsoft.com/office/powerpoint/2010/main" val="186192873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Değişebilir nitelikteki sınırlardan kasıt</a:t>
            </a:r>
            <a:r>
              <a:rPr lang="tr-TR" sz="3200" dirty="0">
                <a:latin typeface="Times New Roman" panose="02020603050405020304" pitchFamily="18" charset="0"/>
                <a:cs typeface="Times New Roman" panose="02020603050405020304" pitchFamily="18" charset="0"/>
              </a:rPr>
              <a:t>, zamanın etkisine dayanamayan veya mahiyet gereği Sınır İşareti olmaya elverişli bulunmayan ya da nereden başladığı tayin edilemeyen Sınırlardır. </a:t>
            </a:r>
          </a:p>
          <a:p>
            <a:pPr algn="just"/>
            <a:r>
              <a:rPr lang="tr-TR" sz="3200" dirty="0">
                <a:latin typeface="Times New Roman" panose="02020603050405020304" pitchFamily="18" charset="0"/>
                <a:cs typeface="Times New Roman" panose="02020603050405020304" pitchFamily="18" charset="0"/>
              </a:rPr>
              <a:t>Belirli bir Sınır yönünden, Taşınmaza bitişik olan başka bir Taşınmazdan o Taşınmaza yer kazandırılması mümkün ise, </a:t>
            </a:r>
            <a:r>
              <a:rPr lang="tr-TR" sz="3200" b="1" dirty="0">
                <a:latin typeface="Times New Roman" panose="02020603050405020304" pitchFamily="18" charset="0"/>
                <a:cs typeface="Times New Roman" panose="02020603050405020304" pitchFamily="18" charset="0"/>
              </a:rPr>
              <a:t>Değişebilir, Genişletilmeye Elverişli Sınır </a:t>
            </a:r>
            <a:r>
              <a:rPr lang="tr-TR" sz="3200" dirty="0">
                <a:latin typeface="Times New Roman" panose="02020603050405020304" pitchFamily="18" charset="0"/>
                <a:cs typeface="Times New Roman" panose="02020603050405020304" pitchFamily="18" charset="0"/>
              </a:rPr>
              <a:t>söz konusudur. </a:t>
            </a:r>
            <a:r>
              <a:rPr lang="tr-TR" sz="3200"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Zevkliler, Aydın; Gayrimenkul Sınır İhtilafları, Ankara 1976, s. 209)</a:t>
            </a:r>
          </a:p>
          <a:p>
            <a:pPr marL="0" indent="0">
              <a:buNone/>
            </a:pPr>
            <a:endParaRPr lang="tr-TR" dirty="0"/>
          </a:p>
        </p:txBody>
      </p:sp>
    </p:spTree>
    <p:extLst>
      <p:ext uri="{BB962C8B-B14F-4D97-AF65-F5344CB8AC3E}">
        <p14:creationId xmlns:p14="http://schemas.microsoft.com/office/powerpoint/2010/main" val="107857085"/>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Sınırın değişebilir olması durumunda, Tapu Kaydı ve Belgelerdeki Yüzölçümüne ilişkin Bilgilere geçerlilik tanınacaktır. </a:t>
            </a:r>
          </a:p>
          <a:p>
            <a:pPr algn="just"/>
            <a:r>
              <a:rPr lang="tr-TR" sz="4000" b="1" dirty="0">
                <a:latin typeface="Times New Roman" panose="02020603050405020304" pitchFamily="18" charset="0"/>
                <a:cs typeface="Times New Roman" panose="02020603050405020304" pitchFamily="18" charset="0"/>
              </a:rPr>
              <a:t>Uygulamada,</a:t>
            </a:r>
            <a:r>
              <a:rPr lang="tr-TR" sz="4000" dirty="0">
                <a:latin typeface="Times New Roman" panose="02020603050405020304" pitchFamily="18" charset="0"/>
                <a:cs typeface="Times New Roman" panose="02020603050405020304" pitchFamily="18" charset="0"/>
              </a:rPr>
              <a:t> kuru dere, dağ, tepe, mezarlık, hendek, Orman olarak gösterilen Sınırlar, Değişebilir Sınır sayılmaktadır.  </a:t>
            </a:r>
            <a:endParaRPr lang="tr-TR" sz="4000" dirty="0" smtClean="0">
              <a:latin typeface="Times New Roman" panose="02020603050405020304" pitchFamily="18" charset="0"/>
              <a:cs typeface="Times New Roman" panose="02020603050405020304" pitchFamily="18" charset="0"/>
            </a:endParaRPr>
          </a:p>
          <a:p>
            <a:pPr marL="0" indent="0" algn="just">
              <a:buNone/>
            </a:pPr>
            <a:r>
              <a:rPr lang="tr-TR" sz="4000"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Akman, Kadastro Kanunu</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s. 93) </a:t>
            </a:r>
          </a:p>
          <a:p>
            <a:endParaRPr lang="tr-TR" dirty="0"/>
          </a:p>
        </p:txBody>
      </p:sp>
    </p:spTree>
    <p:extLst>
      <p:ext uri="{BB962C8B-B14F-4D97-AF65-F5344CB8AC3E}">
        <p14:creationId xmlns:p14="http://schemas.microsoft.com/office/powerpoint/2010/main" val="117574815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Komşu Taşınmazdan o Taşınmaza yer kazandırılması mümkün değilse, </a:t>
            </a:r>
            <a:r>
              <a:rPr lang="tr-TR" sz="3200" b="1" dirty="0">
                <a:latin typeface="Times New Roman" panose="02020603050405020304" pitchFamily="18" charset="0"/>
                <a:cs typeface="Times New Roman" panose="02020603050405020304" pitchFamily="18" charset="0"/>
              </a:rPr>
              <a:t>Sabit Sınır</a:t>
            </a:r>
            <a:r>
              <a:rPr lang="tr-TR" sz="3200" dirty="0">
                <a:latin typeface="Times New Roman" panose="02020603050405020304" pitchFamily="18" charset="0"/>
                <a:cs typeface="Times New Roman" panose="02020603050405020304" pitchFamily="18" charset="0"/>
              </a:rPr>
              <a:t> söz konusudur.</a:t>
            </a:r>
          </a:p>
          <a:p>
            <a:pPr algn="just"/>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Sınırlardan biri denizse, Sınır doğal kültür arazisinin bitip Kıyı Alanının başladığı yer olarak kabul edilir</a:t>
            </a:r>
            <a:r>
              <a:rPr lang="tr-TR" sz="3200" dirty="0" smtClean="0">
                <a:latin typeface="Times New Roman" panose="02020603050405020304" pitchFamily="18" charset="0"/>
                <a:cs typeface="Times New Roman" panose="02020603050405020304" pitchFamily="18" charset="0"/>
              </a:rPr>
              <a:t>.</a:t>
            </a:r>
          </a:p>
          <a:p>
            <a:pPr algn="just"/>
            <a:r>
              <a:rPr lang="tr-TR" sz="3200" dirty="0" smtClean="0">
                <a:latin typeface="Times New Roman" panose="02020603050405020304" pitchFamily="18" charset="0"/>
                <a:cs typeface="Times New Roman" panose="02020603050405020304" pitchFamily="18" charset="0"/>
              </a:rPr>
              <a:t>Dolayısıyla bu örnekte, Sabit Sınır </a:t>
            </a:r>
            <a:r>
              <a:rPr lang="tr-TR" sz="3200" dirty="0">
                <a:latin typeface="Times New Roman" panose="02020603050405020304" pitchFamily="18" charset="0"/>
                <a:cs typeface="Times New Roman" panose="02020603050405020304" pitchFamily="18" charset="0"/>
              </a:rPr>
              <a:t>vardır. </a:t>
            </a:r>
          </a:p>
          <a:p>
            <a:pPr algn="just"/>
            <a:r>
              <a:rPr lang="tr-TR" sz="3200" b="1" dirty="0">
                <a:latin typeface="Times New Roman" panose="02020603050405020304" pitchFamily="18" charset="0"/>
                <a:cs typeface="Times New Roman" panose="02020603050405020304" pitchFamily="18" charset="0"/>
              </a:rPr>
              <a:t>Sınırlardan biri sabitse</a:t>
            </a:r>
            <a:r>
              <a:rPr lang="tr-TR" sz="3200" dirty="0">
                <a:latin typeface="Times New Roman" panose="02020603050405020304" pitchFamily="18" charset="0"/>
                <a:cs typeface="Times New Roman" panose="02020603050405020304" pitchFamily="18" charset="0"/>
              </a:rPr>
              <a:t>, miktara göre sınırın belirlenmesi, o sınırdan başlamak suretiyle yapılacak ölçüyle gerçekleştirilir.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77959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latin typeface="Times New Roman" panose="02020603050405020304" pitchFamily="18" charset="0"/>
                <a:cs typeface="Times New Roman" panose="02020603050405020304" pitchFamily="18" charset="0"/>
              </a:rPr>
              <a:t>Kadastro Kanunu’nun 20. maddesinin son fıkrası uyarınca:</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Bu maddede yazılı taşınmaz mallarda meydana gelen fazlalıklar hakkında şartlar uygun bulunduğu takdirde, 14. ve 17. madde hükümleri uygulanır.”</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Buna </a:t>
            </a:r>
            <a:r>
              <a:rPr lang="tr-TR" dirty="0" smtClean="0">
                <a:latin typeface="Times New Roman" panose="02020603050405020304" pitchFamily="18" charset="0"/>
                <a:cs typeface="Times New Roman" panose="02020603050405020304" pitchFamily="18" charset="0"/>
              </a:rPr>
              <a:t>göre, </a:t>
            </a:r>
            <a:r>
              <a:rPr lang="tr-TR" b="1" dirty="0" smtClean="0">
                <a:latin typeface="Times New Roman" panose="02020603050405020304" pitchFamily="18" charset="0"/>
                <a:cs typeface="Times New Roman" panose="02020603050405020304" pitchFamily="18" charset="0"/>
              </a:rPr>
              <a:t>Tapu Kaydının Dışında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alan Kısım</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KK 14 veya 17 uyarınca</a:t>
            </a:r>
            <a:r>
              <a:rPr lang="tr-TR" b="1"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Zilyet </a:t>
            </a:r>
            <a:r>
              <a:rPr lang="tr-TR" dirty="0">
                <a:latin typeface="Times New Roman" panose="02020603050405020304" pitchFamily="18" charset="0"/>
                <a:cs typeface="Times New Roman" panose="02020603050405020304" pitchFamily="18" charset="0"/>
              </a:rPr>
              <a:t>adına tescil edilecektir. </a:t>
            </a:r>
          </a:p>
          <a:p>
            <a:pPr algn="just"/>
            <a:r>
              <a:rPr lang="tr-TR" dirty="0" smtClean="0">
                <a:latin typeface="Times New Roman" panose="02020603050405020304" pitchFamily="18" charset="0"/>
                <a:cs typeface="Times New Roman" panose="02020603050405020304" pitchFamily="18" charset="0"/>
              </a:rPr>
              <a:t>Fakat, </a:t>
            </a:r>
            <a:r>
              <a:rPr lang="tr-TR" dirty="0">
                <a:latin typeface="Times New Roman" panose="02020603050405020304" pitchFamily="18" charset="0"/>
                <a:cs typeface="Times New Roman" panose="02020603050405020304" pitchFamily="18" charset="0"/>
              </a:rPr>
              <a:t>söz konusu hükümlerin öngördüğü iktisap şartları mevcut değilse, fazlalık Hazine adına tescil edilecektir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m.17</a:t>
            </a:r>
            <a:r>
              <a:rPr lang="tr-TR" i="1"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27412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Miktar fazlasının ifrazına ilişkin olarak, KK </a:t>
            </a:r>
            <a:r>
              <a:rPr lang="tr-TR" sz="3600" b="1" dirty="0" smtClean="0">
                <a:latin typeface="Times New Roman" panose="02020603050405020304" pitchFamily="18" charset="0"/>
                <a:cs typeface="Times New Roman" panose="02020603050405020304" pitchFamily="18" charset="0"/>
              </a:rPr>
              <a:t>m. 21 hükmünde </a:t>
            </a:r>
            <a:r>
              <a:rPr lang="tr-TR" sz="3600" b="1" dirty="0">
                <a:latin typeface="Times New Roman" panose="02020603050405020304" pitchFamily="18" charset="0"/>
                <a:cs typeface="Times New Roman" panose="02020603050405020304" pitchFamily="18" charset="0"/>
              </a:rPr>
              <a:t>çeşitli olasılıkları göz önünde tutan hükümler yer almaktadır</a:t>
            </a:r>
            <a:r>
              <a:rPr lang="tr-TR" sz="3600" dirty="0">
                <a:latin typeface="Times New Roman" panose="02020603050405020304" pitchFamily="18" charset="0"/>
                <a:cs typeface="Times New Roman" panose="02020603050405020304" pitchFamily="18" charset="0"/>
              </a:rPr>
              <a:t>.</a:t>
            </a:r>
          </a:p>
          <a:p>
            <a:pPr algn="just"/>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Buna göre: </a:t>
            </a:r>
            <a:endParaRPr lang="tr-TR" sz="3600" b="1"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Kayıt ve belgelerde yazılı miktara itibar edilmesi</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gereken hallerde, kayıt ve belgeler değişebilen ve genişletilmeye elverişli sınırı ihtiva ediyorsa, miktar fazlası o taraftan ifraz edilir.” </a:t>
            </a:r>
            <a:r>
              <a:rPr lang="tr-TR" sz="3600" dirty="0">
                <a:latin typeface="Times New Roman" panose="02020603050405020304" pitchFamily="18" charset="0"/>
                <a:cs typeface="Times New Roman" panose="02020603050405020304" pitchFamily="18" charset="0"/>
              </a:rPr>
              <a:t>(</a:t>
            </a:r>
            <a:r>
              <a:rPr lang="tr-TR" sz="3600" b="1" i="1" dirty="0">
                <a:latin typeface="Times New Roman" panose="02020603050405020304" pitchFamily="18" charset="0"/>
                <a:cs typeface="Times New Roman" panose="02020603050405020304" pitchFamily="18" charset="0"/>
              </a:rPr>
              <a:t>KK </a:t>
            </a:r>
            <a:r>
              <a:rPr lang="tr-TR" sz="3600" b="1" i="1" dirty="0" smtClean="0">
                <a:latin typeface="Times New Roman" panose="02020603050405020304" pitchFamily="18" charset="0"/>
                <a:cs typeface="Times New Roman" panose="02020603050405020304" pitchFamily="18" charset="0"/>
              </a:rPr>
              <a:t>m. 21 </a:t>
            </a:r>
            <a:r>
              <a:rPr lang="tr-TR" sz="3600" b="1" i="1" dirty="0">
                <a:latin typeface="Times New Roman" panose="02020603050405020304" pitchFamily="18" charset="0"/>
                <a:cs typeface="Times New Roman" panose="02020603050405020304" pitchFamily="18" charset="0"/>
              </a:rPr>
              <a:t>/ I). </a:t>
            </a:r>
          </a:p>
          <a:p>
            <a:pPr marL="0" indent="0" algn="just">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11353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Değişmeyen ve genişletilmeye elverişli olmayan sınırlı kayıt ve belgelere dayanan tespitlerde, miktara itibar edilmesi gerektiği takdirde, miktar fazlası zilyedin göstereceği taraftan ifraz edilir.”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KK </a:t>
            </a:r>
            <a:r>
              <a:rPr lang="tr-TR" sz="3600" i="1" dirty="0" smtClean="0">
                <a:latin typeface="Times New Roman" panose="02020603050405020304" pitchFamily="18" charset="0"/>
                <a:cs typeface="Times New Roman" panose="02020603050405020304" pitchFamily="18" charset="0"/>
              </a:rPr>
              <a:t>m. 21 </a:t>
            </a:r>
            <a:r>
              <a:rPr lang="tr-TR" sz="3600" i="1" dirty="0">
                <a:latin typeface="Times New Roman" panose="02020603050405020304" pitchFamily="18" charset="0"/>
                <a:cs typeface="Times New Roman" panose="02020603050405020304" pitchFamily="18" charset="0"/>
              </a:rPr>
              <a:t>/ II). </a:t>
            </a:r>
          </a:p>
          <a:p>
            <a:pPr algn="just"/>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Zilyet tespit sırasında hazır bulunmaz veya tercih hakkını kullanmaktan kaçınırsa ifraz, zilyedin yararına uygun düşen taraftan yapılır.”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KK </a:t>
            </a:r>
            <a:r>
              <a:rPr lang="tr-TR" sz="3600" b="1" i="1" dirty="0" smtClean="0">
                <a:latin typeface="Times New Roman" panose="02020603050405020304" pitchFamily="18" charset="0"/>
                <a:cs typeface="Times New Roman" panose="02020603050405020304" pitchFamily="18" charset="0"/>
              </a:rPr>
              <a:t>m. 21 </a:t>
            </a:r>
            <a:r>
              <a:rPr lang="tr-TR" sz="3600" b="1" i="1" dirty="0">
                <a:latin typeface="Times New Roman" panose="02020603050405020304" pitchFamily="18" charset="0"/>
                <a:cs typeface="Times New Roman" panose="02020603050405020304" pitchFamily="18" charset="0"/>
              </a:rPr>
              <a:t>/ III). </a:t>
            </a:r>
          </a:p>
        </p:txBody>
      </p:sp>
    </p:spTree>
    <p:extLst>
      <p:ext uri="{BB962C8B-B14F-4D97-AF65-F5344CB8AC3E}">
        <p14:creationId xmlns:p14="http://schemas.microsoft.com/office/powerpoint/2010/main" val="272853878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Hazinece, özel kanunları hükümlerine göre değişmez ve genişlemeye elverişli olmayan sınırlarla miktar üzerinden satılan, tefviz veya tahsis veya parasız dağıtılan taşınmaz mallarda çıkan fazlalık için </a:t>
            </a:r>
            <a:r>
              <a:rPr lang="tr-TR" sz="3200" b="1" dirty="0">
                <a:latin typeface="Times New Roman" panose="02020603050405020304" pitchFamily="18" charset="0"/>
                <a:cs typeface="Times New Roman" panose="02020603050405020304" pitchFamily="18" charset="0"/>
              </a:rPr>
              <a:t>Kadastro Kanunu’nun 20. maddesinin (D) </a:t>
            </a:r>
            <a:r>
              <a:rPr lang="tr-TR" sz="3200" b="1" dirty="0" smtClean="0">
                <a:latin typeface="Times New Roman" panose="02020603050405020304" pitchFamily="18" charset="0"/>
                <a:cs typeface="Times New Roman" panose="02020603050405020304" pitchFamily="18" charset="0"/>
              </a:rPr>
              <a:t>bendinde, </a:t>
            </a:r>
            <a:r>
              <a:rPr lang="tr-TR" sz="3200" dirty="0">
                <a:latin typeface="Times New Roman" panose="02020603050405020304" pitchFamily="18" charset="0"/>
                <a:cs typeface="Times New Roman" panose="02020603050405020304" pitchFamily="18" charset="0"/>
              </a:rPr>
              <a:t>ayrı bir hüküm bulunmaktadır. </a:t>
            </a:r>
          </a:p>
          <a:p>
            <a:pPr algn="just"/>
            <a:r>
              <a:rPr lang="tr-TR" sz="3200" b="1" dirty="0">
                <a:latin typeface="Times New Roman" panose="02020603050405020304" pitchFamily="18" charset="0"/>
                <a:cs typeface="Times New Roman" panose="02020603050405020304" pitchFamily="18" charset="0"/>
              </a:rPr>
              <a:t>Buna göre, söz konusu taşınmaz mallarda çıkan fazlalık</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taşınmaz malla birlikte satış, tefviz, tahsis ve dağıtım tarihinden itibaren on yıl geçmiş ise, miktarına bakılmaksızın kayıt sahibi adına tespit edilir</a:t>
            </a:r>
            <a:r>
              <a:rPr lang="tr-TR" sz="3200" i="1" dirty="0" smtClean="0">
                <a:latin typeface="Times New Roman" panose="02020603050405020304" pitchFamily="18" charset="0"/>
                <a:cs typeface="Times New Roman" panose="02020603050405020304" pitchFamily="18" charset="0"/>
              </a:rPr>
              <a:t>.”</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280262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Tapusuz taşınmazların sınırlarının ne şekilde tespit edileceği konusunda Kadastro Kanununda bir hüküm yoktur. </a:t>
            </a:r>
          </a:p>
          <a:p>
            <a:pPr algn="just"/>
            <a:r>
              <a:rPr lang="tr-TR" sz="3600" dirty="0">
                <a:latin typeface="Times New Roman" panose="02020603050405020304" pitchFamily="18" charset="0"/>
                <a:cs typeface="Times New Roman" panose="02020603050405020304" pitchFamily="18" charset="0"/>
              </a:rPr>
              <a:t>Bu durumda </a:t>
            </a:r>
            <a:r>
              <a:rPr lang="tr-TR" sz="3600" b="1" dirty="0">
                <a:latin typeface="Times New Roman" panose="02020603050405020304" pitchFamily="18" charset="0"/>
                <a:cs typeface="Times New Roman" panose="02020603050405020304" pitchFamily="18" charset="0"/>
              </a:rPr>
              <a:t>KK </a:t>
            </a:r>
            <a:r>
              <a:rPr lang="tr-TR" sz="3600" b="1" dirty="0" smtClean="0">
                <a:latin typeface="Times New Roman" panose="02020603050405020304" pitchFamily="18" charset="0"/>
                <a:cs typeface="Times New Roman" panose="02020603050405020304" pitchFamily="18" charset="0"/>
              </a:rPr>
              <a:t>m. 7 </a:t>
            </a:r>
            <a:r>
              <a:rPr lang="tr-TR" sz="3600" b="1" dirty="0">
                <a:latin typeface="Times New Roman" panose="02020603050405020304" pitchFamily="18" charset="0"/>
                <a:cs typeface="Times New Roman" panose="02020603050405020304" pitchFamily="18" charset="0"/>
              </a:rPr>
              <a:t>vd</a:t>
            </a:r>
            <a:r>
              <a:rPr lang="tr-TR" sz="3600" dirty="0">
                <a:latin typeface="Times New Roman" panose="02020603050405020304" pitchFamily="18" charset="0"/>
                <a:cs typeface="Times New Roman" panose="02020603050405020304" pitchFamily="18" charset="0"/>
              </a:rPr>
              <a:t>. h</a:t>
            </a:r>
            <a:r>
              <a:rPr lang="tr-TR" sz="3600" b="1" dirty="0">
                <a:latin typeface="Times New Roman" panose="02020603050405020304" pitchFamily="18" charset="0"/>
                <a:cs typeface="Times New Roman" panose="02020603050405020304" pitchFamily="18" charset="0"/>
              </a:rPr>
              <a:t>ükümleri</a:t>
            </a:r>
            <a:r>
              <a:rPr lang="tr-TR" sz="3600" dirty="0">
                <a:latin typeface="Times New Roman" panose="02020603050405020304" pitchFamily="18" charset="0"/>
                <a:cs typeface="Times New Roman" panose="02020603050405020304" pitchFamily="18" charset="0"/>
              </a:rPr>
              <a:t> uygulanacak ve </a:t>
            </a:r>
            <a:r>
              <a:rPr lang="tr-TR" sz="3600" b="1" dirty="0">
                <a:latin typeface="Times New Roman" panose="02020603050405020304" pitchFamily="18" charset="0"/>
                <a:cs typeface="Times New Roman" panose="02020603050405020304" pitchFamily="18" charset="0"/>
              </a:rPr>
              <a:t>KK </a:t>
            </a:r>
            <a:r>
              <a:rPr lang="tr-TR" sz="3600" b="1" dirty="0" smtClean="0">
                <a:latin typeface="Times New Roman" panose="02020603050405020304" pitchFamily="18" charset="0"/>
                <a:cs typeface="Times New Roman" panose="02020603050405020304" pitchFamily="18" charset="0"/>
              </a:rPr>
              <a:t>m. 14 hükmü gereğince, </a:t>
            </a:r>
            <a:r>
              <a:rPr lang="tr-TR" sz="3600" dirty="0">
                <a:latin typeface="Times New Roman" panose="02020603050405020304" pitchFamily="18" charset="0"/>
                <a:cs typeface="Times New Roman" panose="02020603050405020304" pitchFamily="18" charset="0"/>
              </a:rPr>
              <a:t>Zilyetliğin İspatına yarayan Deliller, Sınırların belirlenmesinde de, göz önünde bulundurulacaktır.  </a:t>
            </a:r>
            <a:endParaRPr lang="tr-TR" sz="3600" dirty="0" smtClean="0">
              <a:latin typeface="Times New Roman" panose="02020603050405020304" pitchFamily="18" charset="0"/>
              <a:cs typeface="Times New Roman" panose="02020603050405020304" pitchFamily="18" charset="0"/>
            </a:endParaRPr>
          </a:p>
          <a:p>
            <a:pPr marL="0" indent="0" algn="just">
              <a:buNone/>
            </a:pP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Akman, Kadastro Kanunu, s. 96- 97</a:t>
            </a:r>
            <a:r>
              <a:rPr lang="tr-TR" sz="3200" dirty="0">
                <a:latin typeface="Times New Roman" panose="02020603050405020304" pitchFamily="18" charset="0"/>
                <a:cs typeface="Times New Roman" panose="02020603050405020304" pitchFamily="18" charset="0"/>
              </a:rPr>
              <a:t>) </a:t>
            </a:r>
          </a:p>
          <a:p>
            <a:pPr marL="0" indent="0">
              <a:buNone/>
            </a:pPr>
            <a:endParaRPr lang="tr-TR" dirty="0"/>
          </a:p>
          <a:p>
            <a:endParaRPr lang="tr-TR" dirty="0"/>
          </a:p>
        </p:txBody>
      </p:sp>
    </p:spTree>
    <p:extLst>
      <p:ext uri="{BB962C8B-B14F-4D97-AF65-F5344CB8AC3E}">
        <p14:creationId xmlns:p14="http://schemas.microsoft.com/office/powerpoint/2010/main" val="276944506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Kadastro Teknisyenleri yaptıkları incelemeler sonunda her Taşınmaz için bir Kadastro Tutanağı düzenlerler. </a:t>
            </a:r>
          </a:p>
          <a:p>
            <a:pPr algn="just"/>
            <a:r>
              <a:rPr lang="tr-TR" sz="4000" dirty="0">
                <a:latin typeface="Times New Roman" panose="02020603050405020304" pitchFamily="18" charset="0"/>
                <a:cs typeface="Times New Roman" panose="02020603050405020304" pitchFamily="18" charset="0"/>
              </a:rPr>
              <a:t>Bu konuda </a:t>
            </a:r>
            <a:r>
              <a:rPr lang="tr-TR" sz="4000" b="1" dirty="0">
                <a:latin typeface="Times New Roman" panose="02020603050405020304" pitchFamily="18" charset="0"/>
                <a:cs typeface="Times New Roman" panose="02020603050405020304" pitchFamily="18" charset="0"/>
              </a:rPr>
              <a:t>Taşınmaz Malların Sınırlandırma, Tespit ve Kontrol İşleri Hakkında Yönetmelik</a:t>
            </a:r>
            <a:r>
              <a:rPr lang="tr-TR" sz="4000"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RG. 28. 10. 1987, s. 19618</a:t>
            </a:r>
            <a:r>
              <a:rPr lang="tr-TR" sz="3600" dirty="0" smtClean="0">
                <a:latin typeface="Times New Roman" panose="02020603050405020304" pitchFamily="18" charset="0"/>
                <a:cs typeface="Times New Roman" panose="02020603050405020304" pitchFamily="18" charset="0"/>
              </a:rPr>
              <a:t>)</a:t>
            </a:r>
            <a:r>
              <a:rPr lang="tr-TR" sz="4000" dirty="0" smtClean="0">
                <a:latin typeface="Times New Roman" panose="02020603050405020304" pitchFamily="18" charset="0"/>
                <a:cs typeface="Times New Roman" panose="02020603050405020304" pitchFamily="18" charset="0"/>
              </a:rPr>
              <a:t> ve Ekinde </a:t>
            </a:r>
            <a:r>
              <a:rPr lang="tr-TR" sz="4000" dirty="0">
                <a:latin typeface="Times New Roman" panose="02020603050405020304" pitchFamily="18" charset="0"/>
                <a:cs typeface="Times New Roman" panose="02020603050405020304" pitchFamily="18" charset="0"/>
              </a:rPr>
              <a:t>ayrıntılı düzenlemeler yer almaktadır. </a:t>
            </a:r>
          </a:p>
          <a:p>
            <a:pPr marL="0" indent="0">
              <a:buNone/>
            </a:pPr>
            <a:endParaRPr lang="tr-TR" dirty="0"/>
          </a:p>
        </p:txBody>
      </p:sp>
    </p:spTree>
    <p:extLst>
      <p:ext uri="{BB962C8B-B14F-4D97-AF65-F5344CB8AC3E}">
        <p14:creationId xmlns:p14="http://schemas.microsoft.com/office/powerpoint/2010/main" val="278283384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dirty="0">
                <a:latin typeface="Times New Roman" panose="02020603050405020304" pitchFamily="18" charset="0"/>
                <a:cs typeface="Times New Roman" panose="02020603050405020304" pitchFamily="18" charset="0"/>
              </a:rPr>
              <a:t>Bu Tutanak, Taşınmazın Kadastroya tabi tutulduğunu belirten, Taşınmazın hukuki ve geometrik durumunun tayin usulünü ve dayanaklarını gösteren, Kadastro Faaliyeti aşamasında itiraz edilmişse, itiraz edenleri bildiren Resmi bir Belgedir. </a:t>
            </a:r>
          </a:p>
          <a:p>
            <a:pPr algn="just"/>
            <a:r>
              <a:rPr lang="tr-TR" sz="3200" dirty="0">
                <a:latin typeface="Times New Roman" panose="02020603050405020304" pitchFamily="18" charset="0"/>
                <a:cs typeface="Times New Roman" panose="02020603050405020304" pitchFamily="18" charset="0"/>
              </a:rPr>
              <a:t>Düzenlenen Tutanaklar, Teknisyenler, Muhtar ve Bilirkişiler, varsa düşünce ve tanıklığına başvurulan kimseler tarafından imzalanır.  </a:t>
            </a:r>
            <a:endParaRPr lang="tr-TR" sz="3200" dirty="0" smtClean="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Bkz. Taşınmaz Malların Sınırlanması, Tespit ve Kontrol İşleri Hakkında Yönetmelik m. 6) </a:t>
            </a:r>
          </a:p>
          <a:p>
            <a:pPr marL="0" indent="0">
              <a:buNone/>
            </a:pPr>
            <a:endParaRPr lang="tr-TR" dirty="0"/>
          </a:p>
        </p:txBody>
      </p:sp>
    </p:spTree>
    <p:extLst>
      <p:ext uri="{BB962C8B-B14F-4D97-AF65-F5344CB8AC3E}">
        <p14:creationId xmlns:p14="http://schemas.microsoft.com/office/powerpoint/2010/main" val="1939359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Yürürlükte olan Tapu Sicili Tüzüğü’nün 9. maddesine göre,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Arazi,</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sınırları hukuki ve geometrik yöntemlerle belirlenmiş yeryüzü parçasıdır.”</a:t>
            </a:r>
            <a:endParaRPr lang="tr-TR" sz="3200" dirty="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Bu Tanımları birleştirdiğimizde, </a:t>
            </a:r>
            <a:r>
              <a:rPr lang="tr-TR" sz="3200" b="1" dirty="0">
                <a:latin typeface="Times New Roman" panose="02020603050405020304" pitchFamily="18" charset="0"/>
                <a:cs typeface="Times New Roman" panose="02020603050405020304" pitchFamily="18" charset="0"/>
              </a:rPr>
              <a:t>Arazide en önemli unsurun “</a:t>
            </a:r>
            <a:r>
              <a:rPr lang="tr-TR" sz="3200" b="1" i="1" dirty="0" err="1">
                <a:latin typeface="Times New Roman" panose="02020603050405020304" pitchFamily="18" charset="0"/>
                <a:cs typeface="Times New Roman" panose="02020603050405020304" pitchFamily="18" charset="0"/>
              </a:rPr>
              <a:t>Sınırlandırılmışlık</a:t>
            </a:r>
            <a:r>
              <a:rPr lang="tr-TR" sz="3200" b="1" i="1" dirty="0">
                <a:latin typeface="Times New Roman" panose="02020603050405020304" pitchFamily="18" charset="0"/>
                <a:cs typeface="Times New Roman" panose="02020603050405020304" pitchFamily="18" charset="0"/>
              </a:rPr>
              <a:t>”</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olduğu anlaşılmaktadır. </a:t>
            </a:r>
          </a:p>
          <a:p>
            <a:pPr algn="just"/>
            <a:r>
              <a:rPr lang="tr-TR" sz="3200" b="1" u="sng" dirty="0">
                <a:latin typeface="Times New Roman" panose="02020603050405020304" pitchFamily="18" charset="0"/>
                <a:cs typeface="Times New Roman" panose="02020603050405020304" pitchFamily="18" charset="0"/>
              </a:rPr>
              <a:t> Arazinin Sınırları</a:t>
            </a:r>
            <a:r>
              <a:rPr lang="tr-TR" sz="3200" u="sng"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onu ayırt etmeye yetecek kadar belli edilmiş olmalıdır. </a:t>
            </a:r>
          </a:p>
        </p:txBody>
      </p:sp>
    </p:spTree>
    <p:extLst>
      <p:ext uri="{BB962C8B-B14F-4D97-AF65-F5344CB8AC3E}">
        <p14:creationId xmlns:p14="http://schemas.microsoft.com/office/powerpoint/2010/main" val="138623773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3402 sayılı Kanun’un 8. maddesine göre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Kadastro Çalışmaları esnasında Tutanak ve bunları tamamlayan Belgeler üzerinde </a:t>
            </a:r>
            <a:r>
              <a:rPr lang="tr-TR" dirty="0">
                <a:latin typeface="Times New Roman" panose="02020603050405020304" pitchFamily="18" charset="0"/>
                <a:cs typeface="Times New Roman" panose="02020603050405020304" pitchFamily="18" charset="0"/>
              </a:rPr>
              <a:t>ve gerektiğinde Arazide Kontrol Elemanları tarafından yapılan incelemede </a:t>
            </a:r>
            <a:r>
              <a:rPr lang="tr-TR" b="1" dirty="0">
                <a:latin typeface="Times New Roman" panose="02020603050405020304" pitchFamily="18" charset="0"/>
                <a:cs typeface="Times New Roman" panose="02020603050405020304" pitchFamily="18" charset="0"/>
              </a:rPr>
              <a:t>tespit edilen teknik, idari ve hukuki noksan ve </a:t>
            </a:r>
            <a:r>
              <a:rPr lang="tr-TR" b="1" dirty="0" smtClean="0">
                <a:latin typeface="Times New Roman" panose="02020603050405020304" pitchFamily="18" charset="0"/>
                <a:cs typeface="Times New Roman" panose="02020603050405020304" pitchFamily="18" charset="0"/>
              </a:rPr>
              <a:t>yanlışlıklar, </a:t>
            </a:r>
            <a:r>
              <a:rPr lang="tr-TR" b="1" i="1" dirty="0">
                <a:latin typeface="Times New Roman" panose="02020603050405020304" pitchFamily="18" charset="0"/>
                <a:cs typeface="Times New Roman" panose="02020603050405020304" pitchFamily="18" charset="0"/>
              </a:rPr>
              <a:t>Kadastro Ekibine </a:t>
            </a:r>
            <a:r>
              <a:rPr lang="tr-TR" dirty="0">
                <a:latin typeface="Times New Roman" panose="02020603050405020304" pitchFamily="18" charset="0"/>
                <a:cs typeface="Times New Roman" panose="02020603050405020304" pitchFamily="18" charset="0"/>
              </a:rPr>
              <a:t>tamamlattırılır veya düzelttirilir. </a:t>
            </a:r>
          </a:p>
          <a:p>
            <a:pPr algn="just"/>
            <a:r>
              <a:rPr lang="tr-TR" b="1" dirty="0">
                <a:latin typeface="Times New Roman" panose="02020603050405020304" pitchFamily="18" charset="0"/>
                <a:cs typeface="Times New Roman" panose="02020603050405020304" pitchFamily="18" charset="0"/>
              </a:rPr>
              <a:t>Yapılan işlem, ilgililerin haklarını etkilemekte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Kontrol Elemanları ile Kadastro Teknisyenleri arasında görüş ayrılığı bulunmakta ise</a:t>
            </a:r>
            <a:r>
              <a:rPr lang="tr-TR" dirty="0">
                <a:latin typeface="Times New Roman" panose="02020603050405020304" pitchFamily="18" charset="0"/>
                <a:cs typeface="Times New Roman" panose="02020603050405020304" pitchFamily="18" charset="0"/>
              </a:rPr>
              <a:t>, Tutanak Ekleri ile birlikte </a:t>
            </a:r>
            <a:r>
              <a:rPr lang="tr-TR" b="1" dirty="0">
                <a:latin typeface="Times New Roman" panose="02020603050405020304" pitchFamily="18" charset="0"/>
                <a:cs typeface="Times New Roman" panose="02020603050405020304" pitchFamily="18" charset="0"/>
              </a:rPr>
              <a:t>Kadastro Komisyonuna </a:t>
            </a:r>
            <a:r>
              <a:rPr lang="tr-TR" dirty="0">
                <a:latin typeface="Times New Roman" panose="02020603050405020304" pitchFamily="18" charset="0"/>
                <a:cs typeface="Times New Roman" panose="02020603050405020304" pitchFamily="18" charset="0"/>
              </a:rPr>
              <a:t>gönderilir. </a:t>
            </a:r>
          </a:p>
          <a:p>
            <a:pPr marL="0" indent="0">
              <a:buNone/>
            </a:pPr>
            <a:endParaRPr lang="tr-TR" dirty="0"/>
          </a:p>
        </p:txBody>
      </p:sp>
    </p:spTree>
    <p:extLst>
      <p:ext uri="{BB962C8B-B14F-4D97-AF65-F5344CB8AC3E}">
        <p14:creationId xmlns:p14="http://schemas.microsoft.com/office/powerpoint/2010/main" val="908809211"/>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Kadastro Tespitine İtiraz </a:t>
            </a:r>
            <a:endParaRPr lang="tr-TR" b="1" dirty="0">
              <a:latin typeface="+mn-lt"/>
            </a:endParaRPr>
          </a:p>
        </p:txBody>
      </p:sp>
      <p:sp>
        <p:nvSpPr>
          <p:cNvPr id="3" name="İçerik Yer Tutucusu 2"/>
          <p:cNvSpPr>
            <a:spLocks noGrp="1"/>
          </p:cNvSpPr>
          <p:nvPr>
            <p:ph idx="1"/>
          </p:nvPr>
        </p:nvSpPr>
        <p:spPr/>
        <p:txBody>
          <a:bodyPr>
            <a:normAutofit fontScale="92500"/>
          </a:bodyPr>
          <a:lstStyle/>
          <a:p>
            <a:pPr algn="just"/>
            <a:r>
              <a:rPr lang="tr-TR" sz="3200" dirty="0" smtClean="0">
                <a:latin typeface="Times New Roman" panose="02020603050405020304" pitchFamily="18" charset="0"/>
                <a:cs typeface="Times New Roman" panose="02020603050405020304" pitchFamily="18" charset="0"/>
              </a:rPr>
              <a:t>Kadastro Tutanağı </a:t>
            </a:r>
            <a:r>
              <a:rPr lang="tr-TR" sz="3200" dirty="0">
                <a:latin typeface="Times New Roman" panose="02020603050405020304" pitchFamily="18" charset="0"/>
                <a:cs typeface="Times New Roman" panose="02020603050405020304" pitchFamily="18" charset="0"/>
              </a:rPr>
              <a:t>düzenlendikten sonra </a:t>
            </a:r>
            <a:r>
              <a:rPr lang="tr-TR" sz="3200" dirty="0" smtClean="0">
                <a:latin typeface="Times New Roman" panose="02020603050405020304" pitchFamily="18" charset="0"/>
                <a:cs typeface="Times New Roman" panose="02020603050405020304" pitchFamily="18" charset="0"/>
              </a:rPr>
              <a:t>Kadastro Ekibi </a:t>
            </a:r>
            <a:r>
              <a:rPr lang="tr-TR" sz="3200" dirty="0">
                <a:latin typeface="Times New Roman" panose="02020603050405020304" pitchFamily="18" charset="0"/>
                <a:cs typeface="Times New Roman" panose="02020603050405020304" pitchFamily="18" charset="0"/>
              </a:rPr>
              <a:t>o çalışma alanında işlerini bitirinceye kadar </a:t>
            </a:r>
            <a:r>
              <a:rPr lang="tr-TR" sz="3200" dirty="0" smtClean="0">
                <a:latin typeface="Times New Roman" panose="02020603050405020304" pitchFamily="18" charset="0"/>
                <a:cs typeface="Times New Roman" panose="02020603050405020304" pitchFamily="18" charset="0"/>
              </a:rPr>
              <a:t>Kadastro Teknisyenliğine </a:t>
            </a:r>
            <a:r>
              <a:rPr lang="tr-TR" sz="3200" dirty="0">
                <a:latin typeface="Times New Roman" panose="02020603050405020304" pitchFamily="18" charset="0"/>
                <a:cs typeface="Times New Roman" panose="02020603050405020304" pitchFamily="18" charset="0"/>
              </a:rPr>
              <a:t>veya </a:t>
            </a:r>
            <a:r>
              <a:rPr lang="tr-TR" sz="3200" dirty="0" smtClean="0">
                <a:latin typeface="Times New Roman" panose="02020603050405020304" pitchFamily="18" charset="0"/>
                <a:cs typeface="Times New Roman" panose="02020603050405020304" pitchFamily="18" charset="0"/>
              </a:rPr>
              <a:t>Kadastro Müdürlüğüne </a:t>
            </a:r>
            <a:r>
              <a:rPr lang="tr-TR" sz="3200" dirty="0">
                <a:latin typeface="Times New Roman" panose="02020603050405020304" pitchFamily="18" charset="0"/>
                <a:cs typeface="Times New Roman" panose="02020603050405020304" pitchFamily="18" charset="0"/>
              </a:rPr>
              <a:t>itirazda bulunulabilir. </a:t>
            </a:r>
          </a:p>
          <a:p>
            <a:pPr algn="just"/>
            <a:r>
              <a:rPr lang="tr-TR" sz="3200" b="1" dirty="0" smtClean="0">
                <a:latin typeface="Times New Roman" panose="02020603050405020304" pitchFamily="18" charset="0"/>
                <a:cs typeface="Times New Roman" panose="02020603050405020304" pitchFamily="18" charset="0"/>
              </a:rPr>
              <a:t>İtiraz, </a:t>
            </a:r>
            <a:r>
              <a:rPr lang="tr-TR" sz="3200" b="1" dirty="0">
                <a:latin typeface="Times New Roman" panose="02020603050405020304" pitchFamily="18" charset="0"/>
                <a:cs typeface="Times New Roman" panose="02020603050405020304" pitchFamily="18" charset="0"/>
              </a:rPr>
              <a:t>sadece uygulanan </a:t>
            </a:r>
            <a:r>
              <a:rPr lang="tr-TR" sz="3200" b="1" dirty="0" smtClean="0">
                <a:latin typeface="Times New Roman" panose="02020603050405020304" pitchFamily="18" charset="0"/>
                <a:cs typeface="Times New Roman" panose="02020603050405020304" pitchFamily="18" charset="0"/>
              </a:rPr>
              <a:t>Belgelerin Geçerliliği </a:t>
            </a:r>
            <a:r>
              <a:rPr lang="tr-TR" sz="3200" b="1" dirty="0">
                <a:latin typeface="Times New Roman" panose="02020603050405020304" pitchFamily="18" charset="0"/>
                <a:cs typeface="Times New Roman" panose="02020603050405020304" pitchFamily="18" charset="0"/>
              </a:rPr>
              <a:t>hakkında yapılabilir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a:p>
            <a:r>
              <a:rPr lang="tr-TR" sz="3200" dirty="0" smtClean="0">
                <a:latin typeface="Times New Roman" panose="02020603050405020304" pitchFamily="18" charset="0"/>
                <a:cs typeface="Times New Roman" panose="02020603050405020304" pitchFamily="18" charset="0"/>
              </a:rPr>
              <a:t>Bir Belgeye Dayanmayan İtirazlar </a:t>
            </a:r>
            <a:r>
              <a:rPr lang="tr-TR" sz="3200" dirty="0">
                <a:latin typeface="Times New Roman" panose="02020603050405020304" pitchFamily="18" charset="0"/>
                <a:cs typeface="Times New Roman" panose="02020603050405020304" pitchFamily="18" charset="0"/>
              </a:rPr>
              <a:t>incelenmez. </a:t>
            </a:r>
          </a:p>
          <a:p>
            <a:r>
              <a:rPr lang="tr-TR" sz="3200" b="1" dirty="0">
                <a:latin typeface="Times New Roman" panose="02020603050405020304" pitchFamily="18" charset="0"/>
                <a:cs typeface="Times New Roman" panose="02020603050405020304" pitchFamily="18" charset="0"/>
              </a:rPr>
              <a:t>İtiraz </a:t>
            </a:r>
            <a:r>
              <a:rPr lang="tr-TR" sz="3200" b="1" dirty="0" smtClean="0">
                <a:latin typeface="Times New Roman" panose="02020603050405020304" pitchFamily="18" charset="0"/>
                <a:cs typeface="Times New Roman" panose="02020603050405020304" pitchFamily="18" charset="0"/>
              </a:rPr>
              <a:t>Edenin </a:t>
            </a:r>
            <a:r>
              <a:rPr lang="tr-TR" sz="3200" b="1" i="1" dirty="0">
                <a:latin typeface="Times New Roman" panose="02020603050405020304" pitchFamily="18" charset="0"/>
                <a:cs typeface="Times New Roman" panose="02020603050405020304" pitchFamily="18" charset="0"/>
              </a:rPr>
              <a:t>ilan süresi içinde </a:t>
            </a:r>
            <a:r>
              <a:rPr lang="tr-TR" sz="3200" b="1" dirty="0" smtClean="0">
                <a:latin typeface="Times New Roman" panose="02020603050405020304" pitchFamily="18" charset="0"/>
                <a:cs typeface="Times New Roman" panose="02020603050405020304" pitchFamily="18" charset="0"/>
              </a:rPr>
              <a:t>Dava Açma Hakkı </a:t>
            </a:r>
            <a:r>
              <a:rPr lang="tr-TR" sz="3200" b="1" dirty="0">
                <a:latin typeface="Times New Roman" panose="02020603050405020304" pitchFamily="18" charset="0"/>
                <a:cs typeface="Times New Roman" panose="02020603050405020304" pitchFamily="18" charset="0"/>
              </a:rPr>
              <a:t>saklıdır</a:t>
            </a:r>
            <a:r>
              <a:rPr lang="tr-TR" sz="3200" b="1" dirty="0" smtClean="0">
                <a:latin typeface="Times New Roman" panose="02020603050405020304" pitchFamily="18" charset="0"/>
                <a:cs typeface="Times New Roman" panose="02020603050405020304" pitchFamily="18" charset="0"/>
              </a:rPr>
              <a:t>.</a:t>
            </a:r>
          </a:p>
          <a:p>
            <a:pPr algn="just"/>
            <a:r>
              <a:rPr lang="tr-TR" sz="3200" dirty="0" smtClean="0">
                <a:latin typeface="Times New Roman" panose="02020603050405020304" pitchFamily="18" charset="0"/>
                <a:cs typeface="Times New Roman" panose="02020603050405020304" pitchFamily="18" charset="0"/>
              </a:rPr>
              <a:t>İtirazla </a:t>
            </a:r>
            <a:r>
              <a:rPr lang="tr-TR" sz="3200" dirty="0">
                <a:latin typeface="Times New Roman" panose="02020603050405020304" pitchFamily="18" charset="0"/>
                <a:cs typeface="Times New Roman" panose="02020603050405020304" pitchFamily="18" charset="0"/>
              </a:rPr>
              <a:t>ilgili </a:t>
            </a:r>
            <a:r>
              <a:rPr lang="tr-TR" sz="3200" dirty="0" smtClean="0">
                <a:latin typeface="Times New Roman" panose="02020603050405020304" pitchFamily="18" charset="0"/>
                <a:cs typeface="Times New Roman" panose="02020603050405020304" pitchFamily="18" charset="0"/>
              </a:rPr>
              <a:t>Tutanak </a:t>
            </a:r>
            <a:r>
              <a:rPr lang="tr-TR" sz="3200" dirty="0">
                <a:latin typeface="Times New Roman" panose="02020603050405020304" pitchFamily="18" charset="0"/>
                <a:cs typeface="Times New Roman" panose="02020603050405020304" pitchFamily="18" charset="0"/>
              </a:rPr>
              <a:t>veya ekleri en geç on gün içinde </a:t>
            </a:r>
            <a:r>
              <a:rPr lang="tr-TR" sz="3200" dirty="0" smtClean="0">
                <a:latin typeface="Times New Roman" panose="02020603050405020304" pitchFamily="18" charset="0"/>
                <a:cs typeface="Times New Roman" panose="02020603050405020304" pitchFamily="18" charset="0"/>
              </a:rPr>
              <a:t>Kadastro Komisyonuna </a:t>
            </a:r>
            <a:r>
              <a:rPr lang="tr-TR" sz="3200" dirty="0">
                <a:latin typeface="Times New Roman" panose="02020603050405020304" pitchFamily="18" charset="0"/>
                <a:cs typeface="Times New Roman" panose="02020603050405020304" pitchFamily="18" charset="0"/>
              </a:rPr>
              <a:t>intikal ettirilir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9</a:t>
            </a:r>
            <a:r>
              <a:rPr lang="tr-TR" sz="3200" i="1" dirty="0">
                <a:latin typeface="Times New Roman" panose="02020603050405020304" pitchFamily="18" charset="0"/>
                <a:cs typeface="Times New Roman" panose="02020603050405020304" pitchFamily="18" charset="0"/>
              </a:rPr>
              <a:t>). </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224117268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Komisyon, kendisine intikal eden işler ile İtirazlı Tutanakları, intikal tarihinden itibaren en geç bir ay içinde veya gerekçe göstermek suretiyle </a:t>
            </a:r>
            <a:r>
              <a:rPr lang="tr-TR" sz="3600" b="1" dirty="0" smtClean="0">
                <a:latin typeface="Times New Roman" panose="02020603050405020304" pitchFamily="18" charset="0"/>
                <a:cs typeface="Times New Roman" panose="02020603050405020304" pitchFamily="18" charset="0"/>
              </a:rPr>
              <a:t>Kadastro Ekibinin </a:t>
            </a:r>
            <a:r>
              <a:rPr lang="tr-TR" sz="3600" dirty="0" smtClean="0">
                <a:latin typeface="Times New Roman" panose="02020603050405020304" pitchFamily="18" charset="0"/>
                <a:cs typeface="Times New Roman" panose="02020603050405020304" pitchFamily="18" charset="0"/>
              </a:rPr>
              <a:t>çalışma alanındaki faaliyetleri sona erinceye kadar incelemek zorundadır.</a:t>
            </a:r>
          </a:p>
          <a:p>
            <a:pPr algn="just"/>
            <a:r>
              <a:rPr lang="tr-TR" sz="3600" dirty="0">
                <a:latin typeface="Times New Roman" panose="02020603050405020304" pitchFamily="18" charset="0"/>
                <a:cs typeface="Times New Roman" panose="02020603050405020304" pitchFamily="18" charset="0"/>
              </a:rPr>
              <a:t>Bu incelemeleri sonucunda </a:t>
            </a:r>
            <a:r>
              <a:rPr lang="tr-TR" sz="3600" dirty="0" smtClean="0">
                <a:latin typeface="Times New Roman" panose="02020603050405020304" pitchFamily="18" charset="0"/>
                <a:cs typeface="Times New Roman" panose="02020603050405020304" pitchFamily="18" charset="0"/>
              </a:rPr>
              <a:t>Komisyon, </a:t>
            </a:r>
            <a:r>
              <a:rPr lang="tr-TR" sz="3600" dirty="0">
                <a:latin typeface="Times New Roman" panose="02020603050405020304" pitchFamily="18" charset="0"/>
                <a:cs typeface="Times New Roman" panose="02020603050405020304" pitchFamily="18" charset="0"/>
              </a:rPr>
              <a:t>gerekirse muhtar ve bilirkişileri de dinleyerek hak sahibini belirleyici yeni bir </a:t>
            </a:r>
            <a:r>
              <a:rPr lang="tr-TR" sz="3600" dirty="0" smtClean="0">
                <a:latin typeface="Times New Roman" panose="02020603050405020304" pitchFamily="18" charset="0"/>
                <a:cs typeface="Times New Roman" panose="02020603050405020304" pitchFamily="18" charset="0"/>
              </a:rPr>
              <a:t>Tutanak </a:t>
            </a:r>
            <a:r>
              <a:rPr lang="tr-TR" sz="3600" dirty="0">
                <a:latin typeface="Times New Roman" panose="02020603050405020304" pitchFamily="18" charset="0"/>
                <a:cs typeface="Times New Roman" panose="02020603050405020304" pitchFamily="18" charset="0"/>
              </a:rPr>
              <a:t>düzenler. </a:t>
            </a:r>
          </a:p>
        </p:txBody>
      </p:sp>
    </p:spTree>
    <p:extLst>
      <p:ext uri="{BB962C8B-B14F-4D97-AF65-F5344CB8AC3E}">
        <p14:creationId xmlns:p14="http://schemas.microsoft.com/office/powerpoint/2010/main" val="1348765588"/>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Belgelere karşı şahit dinleyemeyen Komisyon, tam üye sayısı ile toplanarak oy çokluğuyla karar verir. Sonuç askı ilanıyla duyurulur. </a:t>
            </a:r>
          </a:p>
          <a:p>
            <a:pPr algn="just"/>
            <a:r>
              <a:rPr lang="tr-TR" sz="3200" dirty="0">
                <a:latin typeface="Times New Roman" panose="02020603050405020304" pitchFamily="18" charset="0"/>
                <a:cs typeface="Times New Roman" panose="02020603050405020304" pitchFamily="18" charset="0"/>
              </a:rPr>
              <a:t>Aynı kuvvet ve mahiyetteki belgelerin uygulanmasında sonuca varılamayan veya çözümü kanunlarla mahkemelerin takdirine bırakılan konular, Kadastro Komisyonu tarafından gerekçe gösterilmek suretiyle Tutanak ve ekleri ile birlikte Kadastro Mahkemesine devredilir (</a:t>
            </a:r>
            <a:r>
              <a:rPr lang="tr-TR" sz="3200" i="1" dirty="0">
                <a:latin typeface="Times New Roman" panose="02020603050405020304" pitchFamily="18" charset="0"/>
                <a:cs typeface="Times New Roman" panose="02020603050405020304" pitchFamily="18" charset="0"/>
              </a:rPr>
              <a:t>KK m. 10). </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13799023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Kadastro Tutanaklarının İlanı ve Kadastro Tutanaklarının Kesinleşmes</a:t>
            </a:r>
            <a:r>
              <a:rPr lang="tr-TR" b="1" dirty="0">
                <a:latin typeface="+mn-lt"/>
              </a:rPr>
              <a:t>i</a:t>
            </a: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Kadastro Müdürü, Tutanaklara göre yapılan tespitlere dayanarak askı cetvelleri düzenler ve bunlar ile pafta örneklerini müdüriyette, ayrıca muhtarın çalışma yerinde otuz gün süreyle ilan ettirir; itirazı olanların ilan süresi içinde Kadastro Mahkemesinde dava açabilecekleri belirtilir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11 </a:t>
            </a:r>
            <a:r>
              <a:rPr lang="tr-TR" sz="3200" i="1" dirty="0">
                <a:latin typeface="Times New Roman" panose="02020603050405020304" pitchFamily="18" charset="0"/>
                <a:cs typeface="Times New Roman" panose="02020603050405020304" pitchFamily="18" charset="0"/>
              </a:rPr>
              <a:t>/1). </a:t>
            </a:r>
            <a:endParaRPr lang="tr-TR" sz="3200" dirty="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Kadastro Müdürü, bu işlemleri Kadastro Ekibinin Çalışma Alanındaki işini bitirdiği tarihten itibaren en geç üç ay içinde yapmak zorundadır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11 </a:t>
            </a:r>
            <a:r>
              <a:rPr lang="tr-TR" sz="3200" i="1" dirty="0">
                <a:latin typeface="Times New Roman" panose="02020603050405020304" pitchFamily="18" charset="0"/>
                <a:cs typeface="Times New Roman" panose="02020603050405020304" pitchFamily="18" charset="0"/>
              </a:rPr>
              <a:t>/ II).</a:t>
            </a:r>
            <a:r>
              <a:rPr lang="tr-TR" sz="3200" dirty="0">
                <a:latin typeface="Times New Roman" panose="02020603050405020304" pitchFamily="18" charset="0"/>
                <a:cs typeface="Times New Roman" panose="02020603050405020304" pitchFamily="18" charset="0"/>
              </a:rPr>
              <a:t>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855475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69244" y="1825625"/>
            <a:ext cx="10515600" cy="4351338"/>
          </a:xfrm>
        </p:spPr>
        <p:txBody>
          <a:bodyPr>
            <a:normAutofit/>
          </a:bodyPr>
          <a:lstStyle/>
          <a:p>
            <a:pPr algn="just"/>
            <a:r>
              <a:rPr lang="tr-TR" sz="3200" b="1" dirty="0">
                <a:latin typeface="Times New Roman" panose="02020603050405020304" pitchFamily="18" charset="0"/>
                <a:cs typeface="Times New Roman" panose="02020603050405020304" pitchFamily="18" charset="0"/>
              </a:rPr>
              <a:t>Kadastro Tutanaklarının ilanından sonra süresi içinde dava açılmadığı takdirde, Kadastro Tutanaklarına ait sınırlandırma ve tespitler kesinleşir</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12 </a:t>
            </a:r>
            <a:r>
              <a:rPr lang="tr-TR" sz="3200" i="1" dirty="0">
                <a:latin typeface="Times New Roman" panose="02020603050405020304" pitchFamily="18" charset="0"/>
                <a:cs typeface="Times New Roman" panose="02020603050405020304" pitchFamily="18" charset="0"/>
              </a:rPr>
              <a:t>/ I). </a:t>
            </a:r>
          </a:p>
          <a:p>
            <a:pPr algn="just"/>
            <a:r>
              <a:rPr lang="tr-TR" sz="3200" b="1" dirty="0">
                <a:latin typeface="Times New Roman" panose="02020603050405020304" pitchFamily="18" charset="0"/>
                <a:cs typeface="Times New Roman" panose="02020603050405020304" pitchFamily="18" charset="0"/>
              </a:rPr>
              <a:t>Kadastro Müdürü tarafından onaylanarak kesinleşen Tutanaklar ile Kadastro Mahkemesinin kesinleşmiş kararları</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kesinleşme tarihleri tescil tarihi olarak gösterilmek suretiyle </a:t>
            </a:r>
            <a:r>
              <a:rPr lang="tr-TR" sz="3200" b="1" i="1" dirty="0">
                <a:latin typeface="Times New Roman" panose="02020603050405020304" pitchFamily="18" charset="0"/>
                <a:cs typeface="Times New Roman" panose="02020603050405020304" pitchFamily="18" charset="0"/>
              </a:rPr>
              <a:t>en geç üç ay içinde </a:t>
            </a:r>
            <a:r>
              <a:rPr lang="tr-TR" sz="3200" b="1" dirty="0">
                <a:latin typeface="Times New Roman" panose="02020603050405020304" pitchFamily="18" charset="0"/>
                <a:cs typeface="Times New Roman" panose="02020603050405020304" pitchFamily="18" charset="0"/>
              </a:rPr>
              <a:t>Tapu Kütüklerine kaydedilir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12 </a:t>
            </a:r>
            <a:r>
              <a:rPr lang="tr-TR" sz="3200" i="1" dirty="0">
                <a:latin typeface="Times New Roman" panose="02020603050405020304" pitchFamily="18" charset="0"/>
                <a:cs typeface="Times New Roman" panose="02020603050405020304" pitchFamily="18" charset="0"/>
              </a:rPr>
              <a:t>/ II). </a:t>
            </a:r>
          </a:p>
          <a:p>
            <a:pPr marL="0" indent="0">
              <a:buNone/>
            </a:pP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447259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İtirazlı olup, itiraz Kadastro Mahkemesine intikal etmiş Taşınmazlar için Tapu Kütüğünde boş sayfa bırakılarak, her Taşınmaza parsel numarası sırasına göre Kütükte bir sayfa açılır, ilgililere Tapu Senedi verilir ve Kütüklere Tutanaklar mahalli Tapu İdarelerine devir ve teslim edilir. </a:t>
            </a:r>
          </a:p>
          <a:p>
            <a:pPr algn="just"/>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Bkz. Taşınmaz Malların Sınırlandırma, Tespit ve Kontrol İşleri Hakkında Yönetmelik m. 26). </a:t>
            </a:r>
          </a:p>
          <a:p>
            <a:pPr marL="0" indent="0">
              <a:buNone/>
            </a:pPr>
            <a:endParaRPr lang="tr-TR" dirty="0"/>
          </a:p>
        </p:txBody>
      </p:sp>
    </p:spTree>
    <p:extLst>
      <p:ext uri="{BB962C8B-B14F-4D97-AF65-F5344CB8AC3E}">
        <p14:creationId xmlns:p14="http://schemas.microsoft.com/office/powerpoint/2010/main" val="120474480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Kadastro Mahkemesi</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Kadastro Kanunu’nun uygulanmasıyla ilgili dava ve işlere bakmak üzere her </a:t>
            </a:r>
            <a:r>
              <a:rPr lang="tr-TR" b="1" dirty="0">
                <a:latin typeface="Times New Roman" panose="02020603050405020304" pitchFamily="18" charset="0"/>
                <a:cs typeface="Times New Roman" panose="02020603050405020304" pitchFamily="18" charset="0"/>
              </a:rPr>
              <a:t>Kadastro Bölgesinde</a:t>
            </a:r>
            <a:r>
              <a:rPr lang="tr-TR" dirty="0">
                <a:latin typeface="Times New Roman" panose="02020603050405020304" pitchFamily="18" charset="0"/>
                <a:cs typeface="Times New Roman" panose="02020603050405020304" pitchFamily="18" charset="0"/>
              </a:rPr>
              <a:t> tek hakimli ve Asliye Mahkemesi sıfatını haiz yeter sayıda </a:t>
            </a:r>
            <a:r>
              <a:rPr lang="tr-TR" b="1" dirty="0">
                <a:latin typeface="Times New Roman" panose="02020603050405020304" pitchFamily="18" charset="0"/>
                <a:cs typeface="Times New Roman" panose="02020603050405020304" pitchFamily="18" charset="0"/>
              </a:rPr>
              <a:t>Kadastro Mahkemesi</a:t>
            </a:r>
            <a:r>
              <a:rPr lang="tr-TR" dirty="0">
                <a:latin typeface="Times New Roman" panose="02020603050405020304" pitchFamily="18" charset="0"/>
                <a:cs typeface="Times New Roman" panose="02020603050405020304" pitchFamily="18" charset="0"/>
              </a:rPr>
              <a:t> kurulur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24</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Kadastro Mahkemeleri</a:t>
            </a:r>
            <a:r>
              <a:rPr lang="tr-TR" dirty="0">
                <a:latin typeface="Times New Roman" panose="02020603050405020304" pitchFamily="18" charset="0"/>
                <a:cs typeface="Times New Roman" panose="02020603050405020304" pitchFamily="18" charset="0"/>
              </a:rPr>
              <a:t>, bulunduğu bölgelerin idari sınırları içinde, her taşınmaz için kadastro tutanağının düzenlendiği tarihten itibaren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26</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Kadastro İşlemlerinin bu bölgede tamamlanması veya iş hacmi bakımından Kadastro Mahkemesinin devamına ihtiyaç kalmadığının anlaşılması üzerine Adalet Bakanlığının mahkemeyi kaldırarak dava dosyalarını taşınmaz malların bulunduğu mahallin asliye hukuk mahkemelerine devredinceye kadar görevlidir.</a:t>
            </a:r>
          </a:p>
          <a:p>
            <a:pPr marL="0" indent="0">
              <a:buNone/>
            </a:pP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083512719"/>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Kadastro Kanunu’na 6352 sayılı Kanunla eklenen 33 / A maddesine göre, </a:t>
            </a:r>
            <a:r>
              <a:rPr lang="tr-TR" sz="3200" dirty="0" smtClean="0">
                <a:latin typeface="Times New Roman" panose="02020603050405020304" pitchFamily="18" charset="0"/>
                <a:cs typeface="Times New Roman" panose="02020603050405020304" pitchFamily="18" charset="0"/>
              </a:rPr>
              <a:t>iş yoğunluğu ve coğrafi durum dikkate alınarak bir kadastro mahkemesinin kaldırılmasına ve başka bir kadastro mahkemesinin yargı çevresine dahil edilmesine, Adalet Bakanlığının teklifi üzerine Hakimler ve Savcılar Yüksek Kurulu tarafından karar verilebilir. </a:t>
            </a:r>
          </a:p>
          <a:p>
            <a:pPr algn="just"/>
            <a:r>
              <a:rPr lang="tr-TR" sz="3200" dirty="0" smtClean="0">
                <a:latin typeface="Times New Roman" panose="02020603050405020304" pitchFamily="18" charset="0"/>
                <a:cs typeface="Times New Roman" panose="02020603050405020304" pitchFamily="18" charset="0"/>
              </a:rPr>
              <a:t>Bu süre içinde </a:t>
            </a:r>
            <a:r>
              <a:rPr lang="tr-TR" sz="3200" b="1" dirty="0" smtClean="0">
                <a:latin typeface="Times New Roman" panose="02020603050405020304" pitchFamily="18" charset="0"/>
                <a:cs typeface="Times New Roman" panose="02020603050405020304" pitchFamily="18" charset="0"/>
              </a:rPr>
              <a:t>Kadastro Mahkemesince </a:t>
            </a:r>
            <a:r>
              <a:rPr lang="tr-TR" sz="3200" dirty="0" smtClean="0">
                <a:latin typeface="Times New Roman" panose="02020603050405020304" pitchFamily="18" charset="0"/>
                <a:cs typeface="Times New Roman" panose="02020603050405020304" pitchFamily="18" charset="0"/>
              </a:rPr>
              <a:t>sonuçlandırılamayan dava dosyaları </a:t>
            </a:r>
            <a:r>
              <a:rPr lang="tr-TR" sz="3200" b="1" dirty="0" smtClean="0">
                <a:latin typeface="Times New Roman" panose="02020603050405020304" pitchFamily="18" charset="0"/>
                <a:cs typeface="Times New Roman" panose="02020603050405020304" pitchFamily="18" charset="0"/>
              </a:rPr>
              <a:t>Kadastro Kanunundaki</a:t>
            </a:r>
            <a:r>
              <a:rPr lang="tr-TR" sz="3200" dirty="0" smtClean="0">
                <a:latin typeface="Times New Roman" panose="02020603050405020304" pitchFamily="18" charset="0"/>
                <a:cs typeface="Times New Roman" panose="02020603050405020304" pitchFamily="18" charset="0"/>
              </a:rPr>
              <a:t> usulle genel görevli mahkemelerce karara bağlanır (</a:t>
            </a:r>
            <a:r>
              <a:rPr lang="tr-TR" sz="3200" i="1" dirty="0" smtClean="0">
                <a:latin typeface="Times New Roman" panose="02020603050405020304" pitchFamily="18" charset="0"/>
                <a:cs typeface="Times New Roman" panose="02020603050405020304" pitchFamily="18" charset="0"/>
              </a:rPr>
              <a:t>KK m. 33 /1). </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buNone/>
            </a:pPr>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7113812"/>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Kadastro mahkemesi görev süresi içinde şu dava ve işleri inceleyerek karara bağlar: </a:t>
            </a:r>
            <a:endParaRPr lang="tr-TR" sz="3200" dirty="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a)</a:t>
            </a:r>
            <a:r>
              <a:rPr lang="tr-TR" sz="3200" dirty="0">
                <a:latin typeface="Times New Roman" panose="02020603050405020304" pitchFamily="18" charset="0"/>
                <a:cs typeface="Times New Roman" panose="02020603050405020304" pitchFamily="18" charset="0"/>
              </a:rPr>
              <a:t>10. maddeye göre kadastro komisyonu tarafından gönderilen tutanaklara ait davalar, </a:t>
            </a:r>
          </a:p>
          <a:p>
            <a:r>
              <a:rPr lang="tr-TR" sz="3200" b="1" dirty="0">
                <a:latin typeface="Times New Roman" panose="02020603050405020304" pitchFamily="18" charset="0"/>
                <a:cs typeface="Times New Roman" panose="02020603050405020304" pitchFamily="18" charset="0"/>
              </a:rPr>
              <a:t>b)</a:t>
            </a:r>
            <a:r>
              <a:rPr lang="tr-TR" sz="3200" dirty="0">
                <a:latin typeface="Times New Roman" panose="02020603050405020304" pitchFamily="18" charset="0"/>
                <a:cs typeface="Times New Roman" panose="02020603050405020304" pitchFamily="18" charset="0"/>
              </a:rPr>
              <a:t>11. maddede belirtilen ilan süresi içinde açılan davalar,</a:t>
            </a:r>
          </a:p>
          <a:p>
            <a:pPr algn="just"/>
            <a:r>
              <a:rPr lang="tr-TR" sz="3200" b="1" dirty="0">
                <a:latin typeface="Times New Roman" panose="02020603050405020304" pitchFamily="18" charset="0"/>
                <a:cs typeface="Times New Roman" panose="02020603050405020304" pitchFamily="18" charset="0"/>
              </a:rPr>
              <a:t>c)</a:t>
            </a:r>
            <a:r>
              <a:rPr lang="tr-TR" sz="3200" dirty="0">
                <a:latin typeface="Times New Roman" panose="02020603050405020304" pitchFamily="18" charset="0"/>
                <a:cs typeface="Times New Roman" panose="02020603050405020304" pitchFamily="18" charset="0"/>
              </a:rPr>
              <a:t>Mahalli hukuk mahkemelerinden 27. madde uyarınca </a:t>
            </a:r>
            <a:r>
              <a:rPr lang="tr-TR" sz="3200" dirty="0" smtClean="0">
                <a:latin typeface="Times New Roman" panose="02020603050405020304" pitchFamily="18" charset="0"/>
                <a:cs typeface="Times New Roman" panose="02020603050405020304" pitchFamily="18" charset="0"/>
              </a:rPr>
              <a:t>Kadastro Mahkemesine </a:t>
            </a:r>
            <a:r>
              <a:rPr lang="tr-TR" sz="3200" dirty="0">
                <a:latin typeface="Times New Roman" panose="02020603050405020304" pitchFamily="18" charset="0"/>
                <a:cs typeface="Times New Roman" panose="02020603050405020304" pitchFamily="18" charset="0"/>
              </a:rPr>
              <a:t>devredilen dava ve dosyalar,</a:t>
            </a:r>
          </a:p>
          <a:p>
            <a:pPr marL="0" indent="0">
              <a:buNone/>
            </a:pPr>
            <a:endParaRPr lang="tr-TR" dirty="0"/>
          </a:p>
        </p:txBody>
      </p:sp>
    </p:spTree>
    <p:extLst>
      <p:ext uri="{BB962C8B-B14F-4D97-AF65-F5344CB8AC3E}">
        <p14:creationId xmlns:p14="http://schemas.microsoft.com/office/powerpoint/2010/main" val="787491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Gerçekten </a:t>
            </a:r>
            <a:r>
              <a:rPr lang="tr-TR" b="1" dirty="0" smtClean="0">
                <a:latin typeface="Times New Roman" panose="02020603050405020304" pitchFamily="18" charset="0"/>
                <a:cs typeface="Times New Roman" panose="02020603050405020304" pitchFamily="18" charset="0"/>
              </a:rPr>
              <a:t>Arazi</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ancak toprak yüzeyinin sınırlandırılması suretiyle hukuki hâkimiyetin kurulması için zorunlu olan belirliliği ve bütünlüğü kazanıp </a:t>
            </a:r>
            <a:r>
              <a:rPr lang="tr-TR" b="1" dirty="0" smtClean="0">
                <a:latin typeface="Times New Roman" panose="02020603050405020304" pitchFamily="18" charset="0"/>
                <a:cs typeface="Times New Roman" panose="02020603050405020304" pitchFamily="18" charset="0"/>
              </a:rPr>
              <a:t>Eşya</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niteliğini alır.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*Ancak, Sınırların </a:t>
            </a:r>
            <a:r>
              <a:rPr lang="tr-TR" dirty="0">
                <a:latin typeface="Times New Roman" panose="02020603050405020304" pitchFamily="18" charset="0"/>
                <a:cs typeface="Times New Roman" panose="02020603050405020304" pitchFamily="18" charset="0"/>
              </a:rPr>
              <a:t>ölçme ve işaretleme suretiyle belirlenmiş olması şart değildir; belirlenebilir olması yeterlidir. </a:t>
            </a:r>
          </a:p>
          <a:p>
            <a:pPr algn="just"/>
            <a:r>
              <a:rPr lang="tr-TR" b="1" dirty="0">
                <a:latin typeface="Times New Roman" panose="02020603050405020304" pitchFamily="18" charset="0"/>
                <a:cs typeface="Times New Roman" panose="02020603050405020304" pitchFamily="18" charset="0"/>
              </a:rPr>
              <a:t>Kadastrosu yapılmış </a:t>
            </a:r>
            <a:r>
              <a:rPr lang="tr-TR" b="1" dirty="0" smtClean="0">
                <a:latin typeface="Times New Roman" panose="02020603050405020304" pitchFamily="18" charset="0"/>
                <a:cs typeface="Times New Roman" panose="02020603050405020304" pitchFamily="18" charset="0"/>
              </a:rPr>
              <a:t>yerlerde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Sınırlandırma,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Kadastro Planına </a:t>
            </a:r>
            <a:r>
              <a:rPr lang="tr-TR" b="1" dirty="0">
                <a:latin typeface="Times New Roman" panose="02020603050405020304" pitchFamily="18" charset="0"/>
                <a:cs typeface="Times New Roman" panose="02020603050405020304" pitchFamily="18" charset="0"/>
              </a:rPr>
              <a:t>dayanır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bu biçimde sınırlandırılmış </a:t>
            </a:r>
            <a:r>
              <a:rPr lang="tr-TR" b="1" dirty="0" smtClean="0">
                <a:latin typeface="Times New Roman" panose="02020603050405020304" pitchFamily="18" charset="0"/>
                <a:cs typeface="Times New Roman" panose="02020603050405020304" pitchFamily="18" charset="0"/>
              </a:rPr>
              <a:t>Tapuya Kayıtlı Taşınmazlardan </a:t>
            </a:r>
            <a:r>
              <a:rPr lang="tr-TR" b="1" dirty="0">
                <a:latin typeface="Times New Roman" panose="02020603050405020304" pitchFamily="18" charset="0"/>
                <a:cs typeface="Times New Roman" panose="02020603050405020304" pitchFamily="18" charset="0"/>
              </a:rPr>
              <a:t>her </a:t>
            </a:r>
            <a:r>
              <a:rPr lang="tr-TR" b="1" dirty="0" smtClean="0">
                <a:latin typeface="Times New Roman" panose="02020603050405020304" pitchFamily="18" charset="0"/>
                <a:cs typeface="Times New Roman" panose="02020603050405020304" pitchFamily="18" charset="0"/>
              </a:rPr>
              <a:t>birine,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Parsel”</a:t>
            </a:r>
            <a:r>
              <a:rPr lang="tr-TR" dirty="0">
                <a:latin typeface="Times New Roman" panose="02020603050405020304" pitchFamily="18" charset="0"/>
                <a:cs typeface="Times New Roman" panose="02020603050405020304" pitchFamily="18" charset="0"/>
              </a:rPr>
              <a:t> denir. </a:t>
            </a:r>
          </a:p>
          <a:p>
            <a:pPr marL="0" indent="0">
              <a:buNone/>
            </a:pPr>
            <a:endParaRPr lang="tr-TR" dirty="0"/>
          </a:p>
        </p:txBody>
      </p:sp>
    </p:spTree>
    <p:extLst>
      <p:ext uri="{BB962C8B-B14F-4D97-AF65-F5344CB8AC3E}">
        <p14:creationId xmlns:p14="http://schemas.microsoft.com/office/powerpoint/2010/main" val="2577245496"/>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d)</a:t>
            </a:r>
            <a:r>
              <a:rPr lang="tr-TR" sz="3200" dirty="0">
                <a:latin typeface="Times New Roman" panose="02020603050405020304" pitchFamily="18" charset="0"/>
                <a:cs typeface="Times New Roman" panose="02020603050405020304" pitchFamily="18" charset="0"/>
              </a:rPr>
              <a:t>Kadastro Mahkemelerine dava açıldıktan sonra, tespitten önceki haklara dayanarak, asli müdahil olarak katılanların iddialarına dair uyuşmazlıklar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26</a:t>
            </a:r>
            <a:r>
              <a:rPr lang="tr-TR" sz="3200" i="1"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Ayrıca </a:t>
            </a:r>
            <a:r>
              <a:rPr lang="tr-TR" sz="3200" b="1" dirty="0">
                <a:latin typeface="Times New Roman" panose="02020603050405020304" pitchFamily="18" charset="0"/>
                <a:cs typeface="Times New Roman" panose="02020603050405020304" pitchFamily="18" charset="0"/>
              </a:rPr>
              <a:t>6831 sayılı Orman Kanunu’nun 11. maddesine göre,</a:t>
            </a:r>
            <a:r>
              <a:rPr lang="tr-TR" sz="3200" dirty="0">
                <a:latin typeface="Times New Roman" panose="02020603050405020304" pitchFamily="18" charset="0"/>
                <a:cs typeface="Times New Roman" panose="02020603050405020304" pitchFamily="18" charset="0"/>
              </a:rPr>
              <a:t> Orman Kadastrosuna itiraz davalarını </a:t>
            </a:r>
            <a:r>
              <a:rPr lang="tr-TR" sz="3200" b="1" dirty="0">
                <a:latin typeface="Times New Roman" panose="02020603050405020304" pitchFamily="18" charset="0"/>
                <a:cs typeface="Times New Roman" panose="02020603050405020304" pitchFamily="18" charset="0"/>
              </a:rPr>
              <a:t>Kadastro Mahkemesi </a:t>
            </a:r>
            <a:r>
              <a:rPr lang="tr-TR" sz="3200" dirty="0">
                <a:latin typeface="Times New Roman" panose="02020603050405020304" pitchFamily="18" charset="0"/>
                <a:cs typeface="Times New Roman" panose="02020603050405020304" pitchFamily="18" charset="0"/>
              </a:rPr>
              <a:t>karara bağlar. </a:t>
            </a:r>
          </a:p>
          <a:p>
            <a:pPr algn="just"/>
            <a:r>
              <a:rPr lang="tr-TR" sz="3200" dirty="0">
                <a:latin typeface="Times New Roman" panose="02020603050405020304" pitchFamily="18" charset="0"/>
                <a:cs typeface="Times New Roman" panose="02020603050405020304" pitchFamily="18" charset="0"/>
              </a:rPr>
              <a:t>Görüldüğü gibi, Kadastro Mahkemesi, Taşınmazın Kadastro Tespiti günündeki hukuki durumuyla ilgilenmektedir. </a:t>
            </a:r>
          </a:p>
          <a:p>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885389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dirty="0">
                <a:latin typeface="Times New Roman" panose="02020603050405020304" pitchFamily="18" charset="0"/>
                <a:cs typeface="Times New Roman" panose="02020603050405020304" pitchFamily="18" charset="0"/>
              </a:rPr>
              <a:t>Kadastro Tutanağının düzenlenmesi gününden, Tutanak sonradan tamamlanmış ve düzeltilmiş ise, o günden sonra doğan haklara ait istekler, </a:t>
            </a:r>
            <a:r>
              <a:rPr lang="tr-TR" sz="3200" b="1" dirty="0">
                <a:latin typeface="Times New Roman" panose="02020603050405020304" pitchFamily="18" charset="0"/>
                <a:cs typeface="Times New Roman" panose="02020603050405020304" pitchFamily="18" charset="0"/>
              </a:rPr>
              <a:t>Kadastro Mahkemesinin görevi dışındadır. </a:t>
            </a:r>
          </a:p>
          <a:p>
            <a:pPr algn="just"/>
            <a:r>
              <a:rPr lang="tr-TR" sz="3200" dirty="0">
                <a:latin typeface="Times New Roman" panose="02020603050405020304" pitchFamily="18" charset="0"/>
                <a:cs typeface="Times New Roman" panose="02020603050405020304" pitchFamily="18" charset="0"/>
              </a:rPr>
              <a:t> Keza, </a:t>
            </a:r>
            <a:r>
              <a:rPr lang="tr-TR" sz="3200" dirty="0" smtClean="0">
                <a:latin typeface="Times New Roman" panose="02020603050405020304" pitchFamily="18" charset="0"/>
                <a:cs typeface="Times New Roman" panose="02020603050405020304" pitchFamily="18" charset="0"/>
              </a:rPr>
              <a:t>Taksim</a:t>
            </a:r>
            <a:r>
              <a:rPr lang="tr-TR" sz="3200" dirty="0">
                <a:latin typeface="Times New Roman" panose="02020603050405020304" pitchFamily="18" charset="0"/>
                <a:cs typeface="Times New Roman" panose="02020603050405020304" pitchFamily="18" charset="0"/>
              </a:rPr>
              <a:t>, şüyuun giderilmesi veya </a:t>
            </a:r>
            <a:r>
              <a:rPr lang="tr-TR" sz="3200" dirty="0" err="1">
                <a:latin typeface="Times New Roman" panose="02020603050405020304" pitchFamily="18" charset="0"/>
                <a:cs typeface="Times New Roman" panose="02020603050405020304" pitchFamily="18" charset="0"/>
              </a:rPr>
              <a:t>Muhdesata</a:t>
            </a:r>
            <a:r>
              <a:rPr lang="tr-TR" sz="3200" dirty="0">
                <a:latin typeface="Times New Roman" panose="02020603050405020304" pitchFamily="18" charset="0"/>
                <a:cs typeface="Times New Roman" panose="02020603050405020304" pitchFamily="18" charset="0"/>
              </a:rPr>
              <a:t> bağlı olarak Taşınmaz Malı iktisap, </a:t>
            </a:r>
            <a:r>
              <a:rPr lang="tr-TR" sz="3200" dirty="0" err="1">
                <a:latin typeface="Times New Roman" panose="02020603050405020304" pitchFamily="18" charset="0"/>
                <a:cs typeface="Times New Roman" panose="02020603050405020304" pitchFamily="18" charset="0"/>
              </a:rPr>
              <a:t>Muhdesatın</a:t>
            </a:r>
            <a:r>
              <a:rPr lang="tr-TR" sz="3200" dirty="0">
                <a:latin typeface="Times New Roman" panose="02020603050405020304" pitchFamily="18" charset="0"/>
                <a:cs typeface="Times New Roman" panose="02020603050405020304" pitchFamily="18" charset="0"/>
              </a:rPr>
              <a:t> yıkılıp kaldırılması ve benzeri nitelikte olan ve Mahkemeden yenilik doğuran karar almayı gerektiren davayla ilgili isteklerin incelenmesi de </a:t>
            </a:r>
            <a:r>
              <a:rPr lang="tr-TR" sz="3200" b="1" dirty="0">
                <a:latin typeface="Times New Roman" panose="02020603050405020304" pitchFamily="18" charset="0"/>
                <a:cs typeface="Times New Roman" panose="02020603050405020304" pitchFamily="18" charset="0"/>
              </a:rPr>
              <a:t>Kadastro Mahkemesinin görevi dışındadır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25 </a:t>
            </a:r>
            <a:r>
              <a:rPr lang="tr-TR" sz="3200" i="1" dirty="0">
                <a:latin typeface="Times New Roman" panose="02020603050405020304" pitchFamily="18" charset="0"/>
                <a:cs typeface="Times New Roman" panose="02020603050405020304" pitchFamily="18" charset="0"/>
              </a:rPr>
              <a:t>/ III). </a:t>
            </a:r>
            <a:endParaRPr lang="tr-TR" sz="3200" i="1" dirty="0" smtClean="0">
              <a:latin typeface="Times New Roman" panose="02020603050405020304" pitchFamily="18"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326168552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Kadastro Mahkemesinde izlenecek Usul, KK. 28 vd. maddelerinde gösterilmiştir. </a:t>
            </a:r>
            <a:endParaRPr lang="tr-TR" sz="4000" dirty="0">
              <a:latin typeface="Times New Roman" panose="02020603050405020304" pitchFamily="18" charset="0"/>
              <a:cs typeface="Times New Roman" panose="02020603050405020304" pitchFamily="18" charset="0"/>
            </a:endParaRPr>
          </a:p>
          <a:p>
            <a:pPr algn="just"/>
            <a:r>
              <a:rPr lang="tr-TR" sz="4000" dirty="0">
                <a:latin typeface="Times New Roman" panose="02020603050405020304" pitchFamily="18" charset="0"/>
                <a:cs typeface="Times New Roman" panose="02020603050405020304" pitchFamily="18" charset="0"/>
              </a:rPr>
              <a:t>Bu maddeler bağlamında hâkim, tarafların delillerini topladıktan sonra </a:t>
            </a:r>
            <a:r>
              <a:rPr lang="tr-TR" sz="4000" dirty="0" err="1">
                <a:latin typeface="Times New Roman" panose="02020603050405020304" pitchFamily="18" charset="0"/>
                <a:cs typeface="Times New Roman" panose="02020603050405020304" pitchFamily="18" charset="0"/>
              </a:rPr>
              <a:t>re’sen</a:t>
            </a:r>
            <a:r>
              <a:rPr lang="tr-TR" sz="4000" dirty="0">
                <a:latin typeface="Times New Roman" panose="02020603050405020304" pitchFamily="18" charset="0"/>
                <a:cs typeface="Times New Roman" panose="02020603050405020304" pitchFamily="18" charset="0"/>
              </a:rPr>
              <a:t> tahkikatı genişletmek, gerekli gördüğü diğer delilleri toplamak yetkisine haizdir.</a:t>
            </a:r>
          </a:p>
          <a:p>
            <a:pPr marL="0" indent="0">
              <a:buNone/>
            </a:pP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767598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4400" b="1" dirty="0" smtClean="0">
                <a:latin typeface="Times New Roman" panose="02020603050405020304" pitchFamily="18" charset="0"/>
                <a:cs typeface="Times New Roman" panose="02020603050405020304" pitchFamily="18" charset="0"/>
              </a:rPr>
              <a:t>Yargıtay </a:t>
            </a:r>
            <a:r>
              <a:rPr lang="tr-TR" sz="4400" b="1" dirty="0">
                <a:latin typeface="Times New Roman" panose="02020603050405020304" pitchFamily="18" charset="0"/>
                <a:cs typeface="Times New Roman" panose="02020603050405020304" pitchFamily="18" charset="0"/>
              </a:rPr>
              <a:t>Kararlarında</a:t>
            </a:r>
            <a:r>
              <a:rPr lang="tr-TR" sz="4400" dirty="0">
                <a:latin typeface="Times New Roman" panose="02020603050405020304" pitchFamily="18" charset="0"/>
                <a:cs typeface="Times New Roman" panose="02020603050405020304" pitchFamily="18" charset="0"/>
              </a:rPr>
              <a:t>, teknik bilirkişiler vasıtası ile taşınmazın varsa harita ve diğer belgelerle kapsamının belirlenmesi, kapsam bu şekilde belirlenemiyorsa komşu taşınmazlarla ilgili kayıt ve belgelerin göz önünde </a:t>
            </a:r>
            <a:r>
              <a:rPr lang="tr-TR" sz="4400" dirty="0" smtClean="0">
                <a:latin typeface="Times New Roman" panose="02020603050405020304" pitchFamily="18" charset="0"/>
                <a:cs typeface="Times New Roman" panose="02020603050405020304" pitchFamily="18" charset="0"/>
              </a:rPr>
              <a:t>bulundurulması</a:t>
            </a:r>
            <a:r>
              <a:rPr lang="tr-TR" sz="4400" dirty="0">
                <a:latin typeface="Times New Roman" panose="02020603050405020304" pitchFamily="18" charset="0"/>
                <a:cs typeface="Times New Roman" panose="02020603050405020304" pitchFamily="18" charset="0"/>
              </a:rPr>
              <a:t> </a:t>
            </a:r>
            <a:r>
              <a:rPr lang="tr-TR" sz="4400" dirty="0" smtClean="0">
                <a:latin typeface="Times New Roman" panose="02020603050405020304" pitchFamily="18" charset="0"/>
                <a:cs typeface="Times New Roman" panose="02020603050405020304" pitchFamily="18" charset="0"/>
              </a:rPr>
              <a:t>aranmaktadır.  </a:t>
            </a:r>
          </a:p>
        </p:txBody>
      </p:sp>
    </p:spTree>
    <p:extLst>
      <p:ext uri="{BB962C8B-B14F-4D97-AF65-F5344CB8AC3E}">
        <p14:creationId xmlns:p14="http://schemas.microsoft.com/office/powerpoint/2010/main" val="3858840044"/>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Ayrıca bu </a:t>
            </a:r>
            <a:r>
              <a:rPr lang="tr-TR" dirty="0" smtClean="0">
                <a:latin typeface="Times New Roman" panose="02020603050405020304" pitchFamily="18" charset="0"/>
                <a:cs typeface="Times New Roman" panose="02020603050405020304" pitchFamily="18" charset="0"/>
              </a:rPr>
              <a:t>Kararlarda</a:t>
            </a:r>
            <a:r>
              <a:rPr lang="tr-TR" dirty="0">
                <a:latin typeface="Times New Roman" panose="02020603050405020304" pitchFamily="18" charset="0"/>
                <a:cs typeface="Times New Roman" panose="02020603050405020304" pitchFamily="18" charset="0"/>
              </a:rPr>
              <a:t>, tapusuz taşınmazlarda yerel bilirkişiler vasıtası ile taşınmazın önceden beri kullanım şeklinin ve kimin nasıl yararlandığının araştırılması, zilyetlik veya imar ihyanın hangi fiili olgulara dayandığının, zilyetliğin şeklinin, süresinin başlangıcının duraksamaya yer vermeyecek şekilde belirlenmesi aranmaktadır. </a:t>
            </a:r>
            <a:endParaRPr lang="tr-TR" dirty="0" smtClean="0">
              <a:latin typeface="Times New Roman" panose="02020603050405020304" pitchFamily="18" charset="0"/>
              <a:cs typeface="Times New Roman" panose="02020603050405020304" pitchFamily="18" charset="0"/>
            </a:endParaRPr>
          </a:p>
          <a:p>
            <a:pPr algn="just"/>
            <a:r>
              <a:rPr lang="tr-TR" i="1" dirty="0" smtClean="0"/>
              <a:t>(</a:t>
            </a:r>
            <a:r>
              <a:rPr lang="tr-TR" sz="2400" i="1" dirty="0" err="1" smtClean="0">
                <a:latin typeface="Times New Roman" panose="02020603050405020304" pitchFamily="18" charset="0"/>
                <a:cs typeface="Times New Roman" panose="02020603050405020304" pitchFamily="18" charset="0"/>
              </a:rPr>
              <a:t>Oğuzman</a:t>
            </a:r>
            <a:r>
              <a:rPr lang="tr-TR" sz="2400" i="1" dirty="0" smtClean="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Seliçi</a:t>
            </a:r>
            <a:r>
              <a:rPr lang="tr-TR" sz="2400" i="1" dirty="0">
                <a:latin typeface="Times New Roman" panose="02020603050405020304" pitchFamily="18" charset="0"/>
                <a:cs typeface="Times New Roman" panose="02020603050405020304" pitchFamily="18" charset="0"/>
              </a:rPr>
              <a:t> / Oktay- Özdemir, Eşya H., 17. B., s. 183 ve aynı sayfada </a:t>
            </a:r>
            <a:r>
              <a:rPr lang="tr-TR" sz="2400" i="1" dirty="0" err="1">
                <a:latin typeface="Times New Roman" panose="02020603050405020304" pitchFamily="18" charset="0"/>
                <a:cs typeface="Times New Roman" panose="02020603050405020304" pitchFamily="18" charset="0"/>
              </a:rPr>
              <a:t>dn</a:t>
            </a:r>
            <a:r>
              <a:rPr lang="tr-TR" sz="2400" i="1" dirty="0">
                <a:latin typeface="Times New Roman" panose="02020603050405020304" pitchFamily="18" charset="0"/>
                <a:cs typeface="Times New Roman" panose="02020603050405020304" pitchFamily="18" charset="0"/>
              </a:rPr>
              <a:t>. 552’de yer alan Yargıtay kararları. Bkz. </a:t>
            </a:r>
            <a:r>
              <a:rPr lang="tr-TR" sz="2400" i="1" dirty="0" err="1">
                <a:latin typeface="Times New Roman" panose="02020603050405020304" pitchFamily="18" charset="0"/>
                <a:cs typeface="Times New Roman" panose="02020603050405020304" pitchFamily="18" charset="0"/>
              </a:rPr>
              <a:t>Yarg</a:t>
            </a:r>
            <a:r>
              <a:rPr lang="tr-TR" sz="2400" i="1" dirty="0">
                <a:latin typeface="Times New Roman" panose="02020603050405020304" pitchFamily="18" charset="0"/>
                <a:cs typeface="Times New Roman" panose="02020603050405020304" pitchFamily="18" charset="0"/>
              </a:rPr>
              <a:t>. 16. HD. 22. 12. 2003, 12721 / 12233 (YKD. 2005 /2, s. 235); </a:t>
            </a:r>
            <a:r>
              <a:rPr lang="tr-TR" sz="2400" i="1" dirty="0" err="1">
                <a:latin typeface="Times New Roman" panose="02020603050405020304" pitchFamily="18" charset="0"/>
                <a:cs typeface="Times New Roman" panose="02020603050405020304" pitchFamily="18" charset="0"/>
              </a:rPr>
              <a:t>Yarg</a:t>
            </a:r>
            <a:r>
              <a:rPr lang="tr-TR" sz="2400" i="1" dirty="0">
                <a:latin typeface="Times New Roman" panose="02020603050405020304" pitchFamily="18" charset="0"/>
                <a:cs typeface="Times New Roman" panose="02020603050405020304" pitchFamily="18" charset="0"/>
              </a:rPr>
              <a:t>. 16. HD. 26.4.2004, 4385 / 6341 (YKD. 2005 /1, s. 71 vd.); </a:t>
            </a:r>
            <a:r>
              <a:rPr lang="tr-TR" sz="2400" i="1" dirty="0" err="1">
                <a:latin typeface="Times New Roman" panose="02020603050405020304" pitchFamily="18" charset="0"/>
                <a:cs typeface="Times New Roman" panose="02020603050405020304" pitchFamily="18" charset="0"/>
              </a:rPr>
              <a:t>Yarg</a:t>
            </a:r>
            <a:r>
              <a:rPr lang="tr-TR" sz="2400" i="1" dirty="0">
                <a:latin typeface="Times New Roman" panose="02020603050405020304" pitchFamily="18" charset="0"/>
                <a:cs typeface="Times New Roman" panose="02020603050405020304" pitchFamily="18" charset="0"/>
              </a:rPr>
              <a:t>. 16.HD., 18.3.2004, 2544 / 3658 (YKD 2004 / 11, s. 1723 vd.) </a:t>
            </a:r>
          </a:p>
          <a:p>
            <a:pPr marL="0" indent="0">
              <a:buNone/>
            </a:pPr>
            <a:endParaRPr lang="tr-TR" sz="2400" i="1" dirty="0"/>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marL="0" indent="0" algn="just">
              <a:buNone/>
            </a:pPr>
            <a:endParaRPr lang="tr-TR"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144166064"/>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a:t>Ayrıca, hâkim, askı süresi içinde açılacak davalar ve </a:t>
            </a:r>
            <a:r>
              <a:rPr lang="tr-TR" dirty="0" smtClean="0"/>
              <a:t>Kadastro Müdürü </a:t>
            </a:r>
            <a:r>
              <a:rPr lang="tr-TR" dirty="0"/>
              <a:t>tarafından </a:t>
            </a:r>
            <a:r>
              <a:rPr lang="tr-TR" dirty="0" smtClean="0"/>
              <a:t>Mahkemeye </a:t>
            </a:r>
            <a:r>
              <a:rPr lang="tr-TR" dirty="0"/>
              <a:t>tevdi edilecek </a:t>
            </a:r>
            <a:r>
              <a:rPr lang="tr-TR" dirty="0" smtClean="0"/>
              <a:t>Kadastro Tutanakları </a:t>
            </a:r>
            <a:r>
              <a:rPr lang="tr-TR" dirty="0"/>
              <a:t>ve mahalli hukuk mahkemelerinden devredilen işler hakkında dava dosyası açar </a:t>
            </a:r>
            <a:r>
              <a:rPr lang="tr-TR" i="1" dirty="0"/>
              <a:t>(m. 28). </a:t>
            </a:r>
          </a:p>
          <a:p>
            <a:pPr algn="just"/>
            <a:r>
              <a:rPr lang="tr-TR" dirty="0"/>
              <a:t>Kadastro </a:t>
            </a:r>
            <a:r>
              <a:rPr lang="tr-TR" dirty="0" smtClean="0"/>
              <a:t>Komisyonlarından </a:t>
            </a:r>
            <a:r>
              <a:rPr lang="tr-TR" dirty="0"/>
              <a:t>gönderilen </a:t>
            </a:r>
            <a:r>
              <a:rPr lang="tr-TR" dirty="0" smtClean="0"/>
              <a:t>Tutanaklar </a:t>
            </a:r>
            <a:r>
              <a:rPr lang="tr-TR" dirty="0"/>
              <a:t>ile </a:t>
            </a:r>
            <a:r>
              <a:rPr lang="tr-TR" dirty="0" smtClean="0"/>
              <a:t>Mahalli Mahkemelerden </a:t>
            </a:r>
            <a:r>
              <a:rPr lang="tr-TR" dirty="0"/>
              <a:t>devredilen dosyaların içeriğinden malik tespit edilemediği veya dava açan mirasçının dışında başka mirasçıların da bulunduğu anlaşıldığı takdirde, hâkim gerekli gördüğü delilleri toplayarak, </a:t>
            </a:r>
            <a:r>
              <a:rPr lang="tr-TR" dirty="0" smtClean="0"/>
              <a:t>Taşınmazın </a:t>
            </a:r>
            <a:r>
              <a:rPr lang="tr-TR" dirty="0"/>
              <a:t>kimin adına tescil edileceğine karar vermekle yükümlüdür. </a:t>
            </a:r>
          </a:p>
          <a:p>
            <a:pPr algn="just"/>
            <a:r>
              <a:rPr lang="tr-TR" dirty="0"/>
              <a:t>Taşınmazın ölü bir kişiye ait olduğu anlaşılır ve mirasçıları da tespit edilemezse, ölü olduğu yazılmak suretiyle o kişi adına tescil kararı verilir </a:t>
            </a:r>
            <a:r>
              <a:rPr lang="tr-TR" i="1" dirty="0"/>
              <a:t>(KK 30/ II). </a:t>
            </a:r>
          </a:p>
          <a:p>
            <a:pPr marL="0" indent="0">
              <a:buNone/>
            </a:pPr>
            <a:endParaRPr lang="tr-TR" dirty="0"/>
          </a:p>
        </p:txBody>
      </p:sp>
    </p:spTree>
    <p:extLst>
      <p:ext uri="{BB962C8B-B14F-4D97-AF65-F5344CB8AC3E}">
        <p14:creationId xmlns:p14="http://schemas.microsoft.com/office/powerpoint/2010/main" val="151933597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600" b="1" dirty="0">
                <a:latin typeface="Times New Roman" panose="02020603050405020304" pitchFamily="18" charset="0"/>
                <a:cs typeface="Times New Roman" panose="02020603050405020304" pitchFamily="18" charset="0"/>
              </a:rPr>
              <a:t>Kadastro Mahkemesi Kararları</a:t>
            </a:r>
            <a:r>
              <a:rPr lang="tr-TR" sz="3600" dirty="0">
                <a:latin typeface="Times New Roman" panose="02020603050405020304" pitchFamily="18" charset="0"/>
                <a:cs typeface="Times New Roman" panose="02020603050405020304" pitchFamily="18" charset="0"/>
              </a:rPr>
              <a:t>, davada taraf olanlar ile taraflar dışında hak iddia ederek davaya müdahil sıfatıyla katılanların leh ve aleyhinde </a:t>
            </a:r>
            <a:r>
              <a:rPr lang="tr-TR" sz="3600" b="1" dirty="0">
                <a:latin typeface="Times New Roman" panose="02020603050405020304" pitchFamily="18" charset="0"/>
                <a:cs typeface="Times New Roman" panose="02020603050405020304" pitchFamily="18" charset="0"/>
              </a:rPr>
              <a:t>Kesin Hüküm </a:t>
            </a:r>
            <a:r>
              <a:rPr lang="tr-TR" sz="3600" dirty="0">
                <a:latin typeface="Times New Roman" panose="02020603050405020304" pitchFamily="18" charset="0"/>
                <a:cs typeface="Times New Roman" panose="02020603050405020304" pitchFamily="18" charset="0"/>
              </a:rPr>
              <a:t>teşkil eder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34</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Mahkeme, kesinleşen ilamları dayanakları olan dava dosyaları ile birlikte tescil edilmek üzere ilgili Kadastro veya Tapu Sicil Müdürlüğüne devreder </a:t>
            </a:r>
            <a:r>
              <a:rPr lang="tr-TR" sz="3200" dirty="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KK m.  </a:t>
            </a:r>
            <a:r>
              <a:rPr lang="tr-TR" sz="3200" i="1" dirty="0">
                <a:latin typeface="Times New Roman" panose="02020603050405020304" pitchFamily="18" charset="0"/>
                <a:cs typeface="Times New Roman" panose="02020603050405020304" pitchFamily="18" charset="0"/>
              </a:rPr>
              <a:t>32 / II). </a:t>
            </a:r>
            <a:endParaRPr lang="tr-TR" sz="3200" dirty="0">
              <a:latin typeface="Times New Roman" panose="02020603050405020304" pitchFamily="18" charset="0"/>
              <a:cs typeface="Times New Roman" panose="02020603050405020304" pitchFamily="18" charset="0"/>
            </a:endParaRPr>
          </a:p>
          <a:p>
            <a:pPr marL="0" indent="0">
              <a:buNone/>
            </a:pPr>
            <a:r>
              <a:rPr lang="tr-TR" sz="36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221248772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Dava Açma İmkânı ve Hak Düşürücü Süre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Süresi </a:t>
            </a:r>
            <a:r>
              <a:rPr lang="tr-TR" sz="3200" b="1" dirty="0">
                <a:latin typeface="Times New Roman" panose="02020603050405020304" pitchFamily="18" charset="0"/>
                <a:cs typeface="Times New Roman" panose="02020603050405020304" pitchFamily="18" charset="0"/>
              </a:rPr>
              <a:t>içinde itiraz edilmediği ya da </a:t>
            </a:r>
            <a:r>
              <a:rPr lang="tr-TR" sz="3200" b="1" dirty="0" smtClean="0">
                <a:latin typeface="Times New Roman" panose="02020603050405020304" pitchFamily="18" charset="0"/>
                <a:cs typeface="Times New Roman" panose="02020603050405020304" pitchFamily="18" charset="0"/>
              </a:rPr>
              <a:t>Kadastro Mahkemesine </a:t>
            </a:r>
            <a:r>
              <a:rPr lang="tr-TR" sz="3200" b="1" dirty="0">
                <a:latin typeface="Times New Roman" panose="02020603050405020304" pitchFamily="18" charset="0"/>
                <a:cs typeface="Times New Roman" panose="02020603050405020304" pitchFamily="18" charset="0"/>
              </a:rPr>
              <a:t>başvurulmadığı için kesinleşen </a:t>
            </a:r>
            <a:r>
              <a:rPr lang="tr-TR" sz="3200" b="1" dirty="0" smtClean="0">
                <a:latin typeface="Times New Roman" panose="02020603050405020304" pitchFamily="18" charset="0"/>
                <a:cs typeface="Times New Roman" panose="02020603050405020304" pitchFamily="18" charset="0"/>
              </a:rPr>
              <a:t>Tutanaklar </a:t>
            </a:r>
            <a:r>
              <a:rPr lang="tr-TR" sz="3200" b="1" dirty="0">
                <a:latin typeface="Times New Roman" panose="02020603050405020304" pitchFamily="18" charset="0"/>
                <a:cs typeface="Times New Roman" panose="02020603050405020304" pitchFamily="18" charset="0"/>
              </a:rPr>
              <a:t>uyarınca yapılan tesciller, hak sahibi olarak görünen kişiler lehine bir </a:t>
            </a:r>
            <a:r>
              <a:rPr lang="tr-TR" sz="3200" b="1" dirty="0" smtClean="0">
                <a:latin typeface="Times New Roman" panose="02020603050405020304" pitchFamily="18" charset="0"/>
                <a:cs typeface="Times New Roman" panose="02020603050405020304" pitchFamily="18" charset="0"/>
              </a:rPr>
              <a:t>Hak Karinesi </a:t>
            </a:r>
            <a:r>
              <a:rPr lang="tr-TR" sz="3200" b="1" dirty="0">
                <a:latin typeface="Times New Roman" panose="02020603050405020304" pitchFamily="18" charset="0"/>
                <a:cs typeface="Times New Roman" panose="02020603050405020304" pitchFamily="18" charset="0"/>
              </a:rPr>
              <a:t>yaratır. </a:t>
            </a:r>
            <a:endParaRPr lang="tr-TR" sz="3200" b="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Ancak </a:t>
            </a:r>
            <a:r>
              <a:rPr lang="tr-TR" sz="3200" dirty="0">
                <a:latin typeface="Times New Roman" panose="02020603050405020304" pitchFamily="18" charset="0"/>
                <a:cs typeface="Times New Roman" panose="02020603050405020304" pitchFamily="18" charset="0"/>
              </a:rPr>
              <a:t>bu </a:t>
            </a:r>
            <a:r>
              <a:rPr lang="tr-TR" sz="3200" dirty="0" smtClean="0">
                <a:latin typeface="Times New Roman" panose="02020603050405020304" pitchFamily="18" charset="0"/>
                <a:cs typeface="Times New Roman" panose="02020603050405020304" pitchFamily="18" charset="0"/>
              </a:rPr>
              <a:t>Karinenin </a:t>
            </a:r>
            <a:r>
              <a:rPr lang="tr-TR" sz="3200" dirty="0">
                <a:latin typeface="Times New Roman" panose="02020603050405020304" pitchFamily="18" charset="0"/>
                <a:cs typeface="Times New Roman" panose="02020603050405020304" pitchFamily="18" charset="0"/>
              </a:rPr>
              <a:t>aksinin ispat edilmesi suretiyle çürütülmesi mümkündür. </a:t>
            </a:r>
          </a:p>
          <a:p>
            <a:pPr algn="just"/>
            <a:r>
              <a:rPr lang="tr-TR" sz="3200" b="1" dirty="0" smtClean="0">
                <a:latin typeface="Times New Roman" panose="02020603050405020304" pitchFamily="18" charset="0"/>
                <a:cs typeface="Times New Roman" panose="02020603050405020304" pitchFamily="18" charset="0"/>
              </a:rPr>
              <a:t>Gerçek </a:t>
            </a:r>
            <a:r>
              <a:rPr lang="tr-TR" sz="3200" b="1" dirty="0">
                <a:latin typeface="Times New Roman" panose="02020603050405020304" pitchFamily="18" charset="0"/>
                <a:cs typeface="Times New Roman" panose="02020603050405020304" pitchFamily="18" charset="0"/>
              </a:rPr>
              <a:t>hak </a:t>
            </a:r>
            <a:r>
              <a:rPr lang="tr-TR" sz="3200" b="1" dirty="0" smtClean="0">
                <a:latin typeface="Times New Roman" panose="02020603050405020304" pitchFamily="18" charset="0"/>
                <a:cs typeface="Times New Roman" panose="02020603050405020304" pitchFamily="18" charset="0"/>
              </a:rPr>
              <a:t>sahibi, </a:t>
            </a:r>
            <a:r>
              <a:rPr lang="tr-TR" sz="3200" b="1" i="1" dirty="0" smtClean="0">
                <a:latin typeface="Times New Roman" panose="02020603050405020304" pitchFamily="18" charset="0"/>
                <a:cs typeface="Times New Roman" panose="02020603050405020304" pitchFamily="18" charset="0"/>
              </a:rPr>
              <a:t>Genel Mahkemede </a:t>
            </a:r>
            <a:r>
              <a:rPr lang="tr-TR" sz="3200" b="1" dirty="0">
                <a:latin typeface="Times New Roman" panose="02020603050405020304" pitchFamily="18" charset="0"/>
                <a:cs typeface="Times New Roman" panose="02020603050405020304" pitchFamily="18" charset="0"/>
              </a:rPr>
              <a:t>açacağı davayla </a:t>
            </a:r>
            <a:r>
              <a:rPr lang="tr-TR" sz="3200" b="1" dirty="0" smtClean="0">
                <a:latin typeface="Times New Roman" panose="02020603050405020304" pitchFamily="18" charset="0"/>
                <a:cs typeface="Times New Roman" panose="02020603050405020304" pitchFamily="18" charset="0"/>
              </a:rPr>
              <a:t>Kaydın Düzeltilmesini </a:t>
            </a:r>
            <a:r>
              <a:rPr lang="tr-TR" sz="3200" b="1" dirty="0">
                <a:latin typeface="Times New Roman" panose="02020603050405020304" pitchFamily="18" charset="0"/>
                <a:cs typeface="Times New Roman" panose="02020603050405020304" pitchFamily="18" charset="0"/>
              </a:rPr>
              <a:t>sağlayabilir. </a:t>
            </a:r>
            <a:endParaRPr lang="tr-TR" sz="3200" b="1" dirty="0" smtClean="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673651325"/>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Kadastro Kanunu’nun 12. maddesi, bu dava için bir Hak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üşürücü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üre öngörmüştür.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Buna göre, “</a:t>
            </a:r>
            <a:r>
              <a:rPr lang="tr-TR" i="1" dirty="0" smtClean="0">
                <a:latin typeface="Times New Roman" panose="02020603050405020304" pitchFamily="18" charset="0"/>
                <a:cs typeface="Times New Roman" panose="02020603050405020304" pitchFamily="18" charset="0"/>
              </a:rPr>
              <a:t>Tutanaklarda belirtilen haklara, sınırlandırma ve tespitlere ait tutanakların kesinleştiği tarihten itibaren on yıl geçtikten sonra kadastrodan önceki hukuki sebeplere dayanılarak itiraz olunamaz ve dava açılamaz</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(KK m. 12/ III). </a:t>
            </a:r>
          </a:p>
          <a:p>
            <a:pPr algn="just"/>
            <a:r>
              <a:rPr lang="tr-TR" dirty="0" smtClean="0">
                <a:latin typeface="Times New Roman" panose="02020603050405020304" pitchFamily="18" charset="0"/>
                <a:cs typeface="Times New Roman" panose="02020603050405020304" pitchFamily="18" charset="0"/>
              </a:rPr>
              <a:t>Böylece, </a:t>
            </a:r>
            <a:r>
              <a:rPr lang="tr-TR" b="1" dirty="0" smtClean="0">
                <a:latin typeface="Times New Roman" panose="02020603050405020304" pitchFamily="18" charset="0"/>
                <a:cs typeface="Times New Roman" panose="02020603050405020304" pitchFamily="18" charset="0"/>
              </a:rPr>
              <a:t>Kazandırıcı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712</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şartları aranmaksızın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Sicilin</a:t>
            </a:r>
            <a:r>
              <a:rPr lang="tr-TR" i="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Düzeltilmesi Davası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1025</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istisnaen</a:t>
            </a:r>
            <a:r>
              <a:rPr lang="tr-TR" dirty="0" smtClean="0">
                <a:latin typeface="Times New Roman" panose="02020603050405020304" pitchFamily="18" charset="0"/>
                <a:cs typeface="Times New Roman" panose="02020603050405020304" pitchFamily="18" charset="0"/>
              </a:rPr>
              <a:t> bir </a:t>
            </a:r>
            <a:r>
              <a:rPr lang="tr-TR" b="1" dirty="0" smtClean="0">
                <a:latin typeface="Times New Roman" panose="02020603050405020304" pitchFamily="18" charset="0"/>
                <a:cs typeface="Times New Roman" panose="02020603050405020304" pitchFamily="18" charset="0"/>
              </a:rPr>
              <a:t>Hak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üşürücü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üreye </a:t>
            </a:r>
            <a:r>
              <a:rPr lang="tr-TR" dirty="0" smtClean="0">
                <a:latin typeface="Times New Roman" panose="02020603050405020304" pitchFamily="18" charset="0"/>
                <a:cs typeface="Times New Roman" panose="02020603050405020304" pitchFamily="18" charset="0"/>
              </a:rPr>
              <a:t>bağlanmış olmaktadır.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215041765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766 sayılı Kanunda da yer alan bu esas, hükmün bir </a:t>
            </a:r>
            <a:r>
              <a:rPr lang="tr-TR" sz="4000" dirty="0" smtClean="0">
                <a:latin typeface="Times New Roman" panose="02020603050405020304" pitchFamily="18" charset="0"/>
                <a:cs typeface="Times New Roman" panose="02020603050405020304" pitchFamily="18" charset="0"/>
              </a:rPr>
              <a:t>Tasfiye Hükmü </a:t>
            </a:r>
            <a:r>
              <a:rPr lang="tr-TR" sz="4000" dirty="0">
                <a:latin typeface="Times New Roman" panose="02020603050405020304" pitchFamily="18" charset="0"/>
                <a:cs typeface="Times New Roman" panose="02020603050405020304" pitchFamily="18" charset="0"/>
              </a:rPr>
              <a:t>olmasıyla açıklanmaktadır. </a:t>
            </a:r>
          </a:p>
          <a:p>
            <a:pPr algn="just"/>
            <a:r>
              <a:rPr lang="tr-TR" sz="4000" b="1" dirty="0">
                <a:latin typeface="Times New Roman" panose="02020603050405020304" pitchFamily="18" charset="0"/>
                <a:cs typeface="Times New Roman" panose="02020603050405020304" pitchFamily="18" charset="0"/>
              </a:rPr>
              <a:t>On yıllık süre içinde </a:t>
            </a:r>
            <a:r>
              <a:rPr lang="tr-TR" sz="4000" b="1" dirty="0" smtClean="0">
                <a:latin typeface="Times New Roman" panose="02020603050405020304" pitchFamily="18" charset="0"/>
                <a:cs typeface="Times New Roman" panose="02020603050405020304" pitchFamily="18" charset="0"/>
              </a:rPr>
              <a:t>Yolsuz Tescile </a:t>
            </a:r>
            <a:r>
              <a:rPr lang="tr-TR" sz="4000" b="1" dirty="0">
                <a:latin typeface="Times New Roman" panose="02020603050405020304" pitchFamily="18" charset="0"/>
                <a:cs typeface="Times New Roman" panose="02020603050405020304" pitchFamily="18" charset="0"/>
              </a:rPr>
              <a:t>dayanarak </a:t>
            </a:r>
            <a:r>
              <a:rPr lang="tr-TR" sz="4000" b="1" dirty="0" smtClean="0">
                <a:latin typeface="Times New Roman" panose="02020603050405020304" pitchFamily="18" charset="0"/>
                <a:cs typeface="Times New Roman" panose="02020603050405020304" pitchFamily="18" charset="0"/>
              </a:rPr>
              <a:t>Ayni Hak </a:t>
            </a:r>
            <a:r>
              <a:rPr lang="tr-TR" sz="4000" b="1" dirty="0">
                <a:latin typeface="Times New Roman" panose="02020603050405020304" pitchFamily="18" charset="0"/>
                <a:cs typeface="Times New Roman" panose="02020603050405020304" pitchFamily="18" charset="0"/>
              </a:rPr>
              <a:t>kazanan </a:t>
            </a:r>
            <a:r>
              <a:rPr lang="tr-TR" sz="4000" b="1" dirty="0" smtClean="0">
                <a:latin typeface="Times New Roman" panose="02020603050405020304" pitchFamily="18" charset="0"/>
                <a:cs typeface="Times New Roman" panose="02020603050405020304" pitchFamily="18" charset="0"/>
              </a:rPr>
              <a:t>İyiniyetli Üçüncü Kişilerin </a:t>
            </a:r>
            <a:r>
              <a:rPr lang="tr-TR" sz="4000" b="1" dirty="0">
                <a:latin typeface="Times New Roman" panose="02020603050405020304" pitchFamily="18" charset="0"/>
                <a:cs typeface="Times New Roman" panose="02020603050405020304" pitchFamily="18" charset="0"/>
              </a:rPr>
              <a:t>bu edimleri korunur</a:t>
            </a:r>
            <a:r>
              <a:rPr lang="tr-TR" sz="40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MK </a:t>
            </a:r>
            <a:r>
              <a:rPr lang="tr-TR" sz="3600" i="1" dirty="0" smtClean="0">
                <a:latin typeface="Times New Roman" panose="02020603050405020304" pitchFamily="18" charset="0"/>
                <a:cs typeface="Times New Roman" panose="02020603050405020304" pitchFamily="18" charset="0"/>
              </a:rPr>
              <a:t>m. 1023</a:t>
            </a:r>
            <a:r>
              <a:rPr lang="tr-TR" sz="3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30562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Kadastrosu yapılmamış yerlerde hâkim kararıyla </a:t>
            </a:r>
            <a:r>
              <a:rPr lang="tr-TR" sz="3200" b="1" dirty="0" smtClean="0">
                <a:latin typeface="Times New Roman" panose="02020603050405020304" pitchFamily="18" charset="0"/>
                <a:cs typeface="Times New Roman" panose="02020603050405020304" pitchFamily="18" charset="0"/>
              </a:rPr>
              <a:t>Kütüğe </a:t>
            </a:r>
            <a:r>
              <a:rPr lang="tr-TR" sz="3200" b="1" dirty="0">
                <a:latin typeface="Times New Roman" panose="02020603050405020304" pitchFamily="18" charset="0"/>
                <a:cs typeface="Times New Roman" panose="02020603050405020304" pitchFamily="18" charset="0"/>
              </a:rPr>
              <a:t>geçirilmesi gereken </a:t>
            </a:r>
            <a:r>
              <a:rPr lang="tr-TR" sz="3200" b="1" dirty="0" smtClean="0">
                <a:latin typeface="Times New Roman" panose="02020603050405020304" pitchFamily="18" charset="0"/>
                <a:cs typeface="Times New Roman" panose="02020603050405020304" pitchFamily="18" charset="0"/>
              </a:rPr>
              <a:t>Taşınmazlarda ise, </a:t>
            </a:r>
            <a:r>
              <a:rPr lang="tr-TR" sz="3200" dirty="0">
                <a:latin typeface="Times New Roman" panose="02020603050405020304" pitchFamily="18" charset="0"/>
                <a:cs typeface="Times New Roman" panose="02020603050405020304" pitchFamily="18" charset="0"/>
              </a:rPr>
              <a:t>fen memurları veya mühendisleri tarafından yapılan </a:t>
            </a:r>
            <a:r>
              <a:rPr lang="tr-TR" sz="3200" dirty="0" smtClean="0">
                <a:latin typeface="Times New Roman" panose="02020603050405020304" pitchFamily="18" charset="0"/>
                <a:cs typeface="Times New Roman" panose="02020603050405020304" pitchFamily="18" charset="0"/>
              </a:rPr>
              <a:t>Haritalar </a:t>
            </a:r>
            <a:r>
              <a:rPr lang="tr-TR" sz="3200" dirty="0">
                <a:latin typeface="Times New Roman" panose="02020603050405020304" pitchFamily="18" charset="0"/>
                <a:cs typeface="Times New Roman" panose="02020603050405020304" pitchFamily="18" charset="0"/>
              </a:rPr>
              <a:t>ya da uzman kişiler tarafından hazırlanan </a:t>
            </a:r>
            <a:r>
              <a:rPr lang="tr-TR" sz="3200" dirty="0" smtClean="0">
                <a:latin typeface="Times New Roman" panose="02020603050405020304" pitchFamily="18" charset="0"/>
                <a:cs typeface="Times New Roman" panose="02020603050405020304" pitchFamily="18" charset="0"/>
              </a:rPr>
              <a:t>Krokiler, </a:t>
            </a:r>
            <a:r>
              <a:rPr lang="tr-TR" sz="3200" dirty="0">
                <a:latin typeface="Times New Roman" panose="02020603050405020304" pitchFamily="18" charset="0"/>
                <a:cs typeface="Times New Roman" panose="02020603050405020304" pitchFamily="18" charset="0"/>
              </a:rPr>
              <a:t>sınırları gösterir. </a:t>
            </a:r>
          </a:p>
          <a:p>
            <a:pPr algn="just"/>
            <a:r>
              <a:rPr lang="tr-TR" sz="3200" b="1" dirty="0">
                <a:latin typeface="Times New Roman" panose="02020603050405020304" pitchFamily="18" charset="0"/>
                <a:cs typeface="Times New Roman" panose="02020603050405020304" pitchFamily="18" charset="0"/>
              </a:rPr>
              <a:t>Böyle bir harita bulunmaksızın Zabıt Defterlerine kayıtlı Taşınmazların sınırları ise, </a:t>
            </a:r>
            <a:r>
              <a:rPr lang="tr-TR" sz="3200" dirty="0">
                <a:latin typeface="Times New Roman" panose="02020603050405020304" pitchFamily="18" charset="0"/>
                <a:cs typeface="Times New Roman" panose="02020603050405020304" pitchFamily="18" charset="0"/>
              </a:rPr>
              <a:t>Sicilde yazılı tasvir edici bilgiyle, Tapu Sicili Tüzüğünün geçici 1. maddesinde belirtildiği üzere “</a:t>
            </a:r>
            <a:r>
              <a:rPr lang="tr-TR" sz="3200" b="1" dirty="0">
                <a:latin typeface="Times New Roman" panose="02020603050405020304" pitchFamily="18" charset="0"/>
                <a:cs typeface="Times New Roman" panose="02020603050405020304" pitchFamily="18" charset="0"/>
              </a:rPr>
              <a:t>hudut komşuları yazılarak</a:t>
            </a:r>
            <a:r>
              <a:rPr lang="tr-TR" sz="3200" dirty="0">
                <a:latin typeface="Times New Roman" panose="02020603050405020304" pitchFamily="18" charset="0"/>
                <a:cs typeface="Times New Roman" panose="02020603050405020304" pitchFamily="18" charset="0"/>
              </a:rPr>
              <a:t>” belirlenir. </a:t>
            </a:r>
          </a:p>
          <a:p>
            <a:pPr marL="0" indent="0">
              <a:buNone/>
            </a:pPr>
            <a:endParaRPr lang="tr-TR" sz="3200" dirty="0"/>
          </a:p>
        </p:txBody>
      </p:sp>
    </p:spTree>
    <p:extLst>
      <p:ext uri="{BB962C8B-B14F-4D97-AF65-F5344CB8AC3E}">
        <p14:creationId xmlns:p14="http://schemas.microsoft.com/office/powerpoint/2010/main" val="1934330909"/>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On yıl içinde </a:t>
            </a:r>
            <a:r>
              <a:rPr lang="tr-TR" sz="3200" b="1" dirty="0">
                <a:latin typeface="Times New Roman" panose="02020603050405020304" pitchFamily="18" charset="0"/>
                <a:cs typeface="Times New Roman" panose="02020603050405020304" pitchFamily="18" charset="0"/>
              </a:rPr>
              <a:t>Kadastroya Dayanan Tescillerin </a:t>
            </a:r>
            <a:r>
              <a:rPr lang="tr-TR" sz="3200" dirty="0">
                <a:latin typeface="Times New Roman" panose="02020603050405020304" pitchFamily="18" charset="0"/>
                <a:cs typeface="Times New Roman" panose="02020603050405020304" pitchFamily="18" charset="0"/>
              </a:rPr>
              <a:t>Düzeltilmesi için açılacak Davalar da </a:t>
            </a:r>
            <a:r>
              <a:rPr lang="tr-TR" sz="3200" b="1" dirty="0">
                <a:latin typeface="Times New Roman" panose="02020603050405020304" pitchFamily="18" charset="0"/>
                <a:cs typeface="Times New Roman" panose="02020603050405020304" pitchFamily="18" charset="0"/>
              </a:rPr>
              <a:t>Kadastro Kanunu’nun </a:t>
            </a:r>
            <a:r>
              <a:rPr lang="tr-TR" sz="3200" dirty="0">
                <a:latin typeface="Times New Roman" panose="02020603050405020304" pitchFamily="18" charset="0"/>
                <a:cs typeface="Times New Roman" panose="02020603050405020304" pitchFamily="18" charset="0"/>
              </a:rPr>
              <a:t>Dördüncü Bölümündeki esaslara göre sonuçlandırılır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33 </a:t>
            </a:r>
            <a:r>
              <a:rPr lang="tr-TR" sz="3200" i="1" dirty="0">
                <a:latin typeface="Times New Roman" panose="02020603050405020304" pitchFamily="18" charset="0"/>
                <a:cs typeface="Times New Roman" panose="02020603050405020304" pitchFamily="18" charset="0"/>
              </a:rPr>
              <a:t>/ II). </a:t>
            </a:r>
          </a:p>
          <a:p>
            <a:pPr algn="just"/>
            <a:r>
              <a:rPr lang="tr-TR" sz="3200" b="1" dirty="0">
                <a:latin typeface="Times New Roman" panose="02020603050405020304" pitchFamily="18" charset="0"/>
                <a:cs typeface="Times New Roman" panose="02020603050405020304" pitchFamily="18" charset="0"/>
              </a:rPr>
              <a:t>Kadastro Kanunu’na 22.2. 2005 tarihli ve 5304 sayılı Kanunla eklenen ek 1. maddenin II. fıkrasına göre, </a:t>
            </a:r>
            <a:r>
              <a:rPr lang="tr-TR" sz="3200" dirty="0">
                <a:latin typeface="Times New Roman" panose="02020603050405020304" pitchFamily="18" charset="0"/>
                <a:cs typeface="Times New Roman" panose="02020603050405020304" pitchFamily="18" charset="0"/>
              </a:rPr>
              <a:t>Tapu Kayıtlarında </a:t>
            </a:r>
            <a:r>
              <a:rPr lang="tr-TR" sz="3200" dirty="0" err="1">
                <a:latin typeface="Times New Roman" panose="02020603050405020304" pitchFamily="18" charset="0"/>
                <a:cs typeface="Times New Roman" panose="02020603050405020304" pitchFamily="18" charset="0"/>
              </a:rPr>
              <a:t>icareteyn</a:t>
            </a:r>
            <a:r>
              <a:rPr lang="tr-TR" sz="3200" dirty="0">
                <a:latin typeface="Times New Roman" panose="02020603050405020304" pitchFamily="18" charset="0"/>
                <a:cs typeface="Times New Roman" panose="02020603050405020304" pitchFamily="18" charset="0"/>
              </a:rPr>
              <a:t> veya mukataalı olduğuna dair Vakıf Şerhi bulunan Taşınmazlarda </a:t>
            </a:r>
            <a:r>
              <a:rPr lang="tr-TR" sz="3200" b="1" dirty="0">
                <a:latin typeface="Times New Roman" panose="02020603050405020304" pitchFamily="18" charset="0"/>
                <a:cs typeface="Times New Roman" panose="02020603050405020304" pitchFamily="18" charset="0"/>
              </a:rPr>
              <a:t>KK </a:t>
            </a:r>
            <a:r>
              <a:rPr lang="tr-TR" sz="3200" b="1" dirty="0" smtClean="0">
                <a:latin typeface="Times New Roman" panose="02020603050405020304" pitchFamily="18" charset="0"/>
                <a:cs typeface="Times New Roman" panose="02020603050405020304" pitchFamily="18" charset="0"/>
              </a:rPr>
              <a:t>m. 12 </a:t>
            </a:r>
            <a:r>
              <a:rPr lang="tr-TR" sz="3200" b="1" dirty="0">
                <a:latin typeface="Times New Roman" panose="02020603050405020304" pitchFamily="18" charset="0"/>
                <a:cs typeface="Times New Roman" panose="02020603050405020304" pitchFamily="18" charset="0"/>
              </a:rPr>
              <a:t>/ III </a:t>
            </a:r>
            <a:r>
              <a:rPr lang="tr-TR" sz="3200" b="1" dirty="0" smtClean="0">
                <a:latin typeface="Times New Roman" panose="02020603050405020304" pitchFamily="18" charset="0"/>
                <a:cs typeface="Times New Roman" panose="02020603050405020304" pitchFamily="18" charset="0"/>
              </a:rPr>
              <a:t>hükmü </a:t>
            </a:r>
            <a:r>
              <a:rPr lang="tr-TR" sz="3200" dirty="0" smtClean="0">
                <a:latin typeface="Times New Roman" panose="02020603050405020304" pitchFamily="18" charset="0"/>
                <a:cs typeface="Times New Roman" panose="02020603050405020304" pitchFamily="18" charset="0"/>
              </a:rPr>
              <a:t>uygulanmayacaktır</a:t>
            </a:r>
            <a:r>
              <a:rPr lang="tr-TR" sz="32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768742805"/>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i="1" dirty="0" smtClean="0">
                <a:latin typeface="Times New Roman" panose="02020603050405020304" pitchFamily="18" charset="0"/>
                <a:cs typeface="Times New Roman" panose="02020603050405020304" pitchFamily="18" charset="0"/>
              </a:rPr>
              <a:t>25.2.2009 </a:t>
            </a:r>
            <a:r>
              <a:rPr lang="tr-TR" sz="3200" i="1" dirty="0">
                <a:latin typeface="Times New Roman" panose="02020603050405020304" pitchFamily="18" charset="0"/>
                <a:cs typeface="Times New Roman" panose="02020603050405020304" pitchFamily="18" charset="0"/>
              </a:rPr>
              <a:t>tarihli ve 5841 sayılı Kanunla </a:t>
            </a:r>
            <a:r>
              <a:rPr lang="tr-TR" sz="3200" b="1" dirty="0">
                <a:latin typeface="Times New Roman" panose="02020603050405020304" pitchFamily="18" charset="0"/>
                <a:cs typeface="Times New Roman" panose="02020603050405020304" pitchFamily="18" charset="0"/>
              </a:rPr>
              <a:t>Kadastro Kanunu’nun 12</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maddesinin III. fıkrasına eklenen hükme göre</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10 </a:t>
            </a:r>
            <a:r>
              <a:rPr lang="tr-TR" sz="3200" dirty="0">
                <a:latin typeface="Times New Roman" panose="02020603050405020304" pitchFamily="18" charset="0"/>
                <a:cs typeface="Times New Roman" panose="02020603050405020304" pitchFamily="18" charset="0"/>
              </a:rPr>
              <a:t>yıllık </a:t>
            </a:r>
            <a:r>
              <a:rPr lang="tr-TR" sz="3200" dirty="0" smtClean="0">
                <a:latin typeface="Times New Roman" panose="02020603050405020304" pitchFamily="18" charset="0"/>
                <a:cs typeface="Times New Roman" panose="02020603050405020304" pitchFamily="18" charset="0"/>
              </a:rPr>
              <a:t>Hak Düşürücü Süre, </a:t>
            </a:r>
            <a:r>
              <a:rPr lang="tr-TR" sz="3200" dirty="0">
                <a:latin typeface="Times New Roman" panose="02020603050405020304" pitchFamily="18" charset="0"/>
                <a:cs typeface="Times New Roman" panose="02020603050405020304" pitchFamily="18" charset="0"/>
              </a:rPr>
              <a:t>Devlete ve diğer </a:t>
            </a:r>
            <a:r>
              <a:rPr lang="tr-TR" sz="3200" dirty="0" smtClean="0">
                <a:latin typeface="Times New Roman" panose="02020603050405020304" pitchFamily="18" charset="0"/>
                <a:cs typeface="Times New Roman" panose="02020603050405020304" pitchFamily="18" charset="0"/>
              </a:rPr>
              <a:t>Kamu Tüzel Kişilerine </a:t>
            </a:r>
            <a:r>
              <a:rPr lang="tr-TR" sz="3200" dirty="0">
                <a:latin typeface="Times New Roman" panose="02020603050405020304" pitchFamily="18" charset="0"/>
                <a:cs typeface="Times New Roman" panose="02020603050405020304" pitchFamily="18" charset="0"/>
              </a:rPr>
              <a:t>ait </a:t>
            </a:r>
            <a:r>
              <a:rPr lang="tr-TR" sz="3200" dirty="0" smtClean="0">
                <a:latin typeface="Times New Roman" panose="02020603050405020304" pitchFamily="18" charset="0"/>
                <a:cs typeface="Times New Roman" panose="02020603050405020304" pitchFamily="18" charset="0"/>
              </a:rPr>
              <a:t>Taşınmazlar </a:t>
            </a:r>
            <a:r>
              <a:rPr lang="tr-TR" sz="3200" dirty="0">
                <a:latin typeface="Times New Roman" panose="02020603050405020304" pitchFamily="18" charset="0"/>
                <a:cs typeface="Times New Roman" panose="02020603050405020304" pitchFamily="18" charset="0"/>
              </a:rPr>
              <a:t>hakkında da uygulanır. </a:t>
            </a:r>
          </a:p>
          <a:p>
            <a:pPr algn="just"/>
            <a:r>
              <a:rPr lang="tr-TR" sz="3200" dirty="0">
                <a:latin typeface="Times New Roman" panose="02020603050405020304" pitchFamily="18" charset="0"/>
                <a:cs typeface="Times New Roman" panose="02020603050405020304" pitchFamily="18" charset="0"/>
              </a:rPr>
              <a:t>Hatta, </a:t>
            </a:r>
            <a:r>
              <a:rPr lang="tr-TR" sz="3200" b="1" dirty="0">
                <a:latin typeface="Times New Roman" panose="02020603050405020304" pitchFamily="18" charset="0"/>
                <a:cs typeface="Times New Roman" panose="02020603050405020304" pitchFamily="18" charset="0"/>
              </a:rPr>
              <a:t>Kadastro Kanunu’na 5841 sayılı Kanunla eklenen geçici madde </a:t>
            </a:r>
            <a:r>
              <a:rPr lang="tr-TR" sz="3200" b="1" dirty="0" smtClean="0">
                <a:latin typeface="Times New Roman" panose="02020603050405020304" pitchFamily="18" charset="0"/>
                <a:cs typeface="Times New Roman" panose="02020603050405020304" pitchFamily="18" charset="0"/>
              </a:rPr>
              <a:t>10 hükmünde </a:t>
            </a:r>
            <a:r>
              <a:rPr lang="tr-TR" sz="3200" dirty="0" smtClean="0">
                <a:latin typeface="Times New Roman" panose="02020603050405020304" pitchFamily="18" charset="0"/>
                <a:cs typeface="Times New Roman" panose="02020603050405020304" pitchFamily="18" charset="0"/>
              </a:rPr>
              <a:t>ise, Devletin </a:t>
            </a:r>
            <a:r>
              <a:rPr lang="tr-TR" sz="3200" dirty="0">
                <a:latin typeface="Times New Roman" panose="02020603050405020304" pitchFamily="18" charset="0"/>
                <a:cs typeface="Times New Roman" panose="02020603050405020304" pitchFamily="18" charset="0"/>
              </a:rPr>
              <a:t>hüküm ve tasarrufu altında olduğu iddiasıyla yürürlük tarihinden önce açılmış ve henüz kesin hükme bağlanmamış davalarda da 12. maddenin III. fıkrası hükmünün uygulanacağı belirtilmiştir. </a:t>
            </a:r>
          </a:p>
        </p:txBody>
      </p:sp>
    </p:spTree>
    <p:extLst>
      <p:ext uri="{BB962C8B-B14F-4D97-AF65-F5344CB8AC3E}">
        <p14:creationId xmlns:p14="http://schemas.microsoft.com/office/powerpoint/2010/main" val="1522330698"/>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Ancak, </a:t>
            </a:r>
            <a:r>
              <a:rPr lang="tr-TR" sz="3600" b="1" dirty="0">
                <a:latin typeface="Times New Roman" panose="02020603050405020304" pitchFamily="18" charset="0"/>
                <a:cs typeface="Times New Roman" panose="02020603050405020304" pitchFamily="18" charset="0"/>
              </a:rPr>
              <a:t>Anayasa Mahkemesi</a:t>
            </a:r>
            <a:r>
              <a:rPr lang="tr-TR" sz="3600" dirty="0">
                <a:latin typeface="Times New Roman" panose="02020603050405020304" pitchFamily="18" charset="0"/>
                <a:cs typeface="Times New Roman" panose="02020603050405020304" pitchFamily="18" charset="0"/>
              </a:rPr>
              <a:t>, gerek </a:t>
            </a:r>
            <a:r>
              <a:rPr lang="tr-TR" sz="3600" b="1" dirty="0">
                <a:latin typeface="Times New Roman" panose="02020603050405020304" pitchFamily="18" charset="0"/>
                <a:cs typeface="Times New Roman" panose="02020603050405020304" pitchFamily="18" charset="0"/>
              </a:rPr>
              <a:t>3402 sayılı Kadastro Kanunu’nun 12</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maddesinin III. fıkrasına eklenen cümlenin</a:t>
            </a:r>
            <a:r>
              <a:rPr lang="tr-TR" sz="3600" dirty="0">
                <a:latin typeface="Times New Roman" panose="02020603050405020304" pitchFamily="18" charset="0"/>
                <a:cs typeface="Times New Roman" panose="02020603050405020304" pitchFamily="18" charset="0"/>
              </a:rPr>
              <a:t>, gerek </a:t>
            </a:r>
            <a:r>
              <a:rPr lang="tr-TR" sz="3600" b="1" dirty="0">
                <a:latin typeface="Times New Roman" panose="02020603050405020304" pitchFamily="18" charset="0"/>
                <a:cs typeface="Times New Roman" panose="02020603050405020304" pitchFamily="18" charset="0"/>
              </a:rPr>
              <a:t>geçici 10. madde hükmünün</a:t>
            </a:r>
            <a:r>
              <a:rPr lang="tr-TR" sz="3600" dirty="0">
                <a:latin typeface="Times New Roman" panose="02020603050405020304" pitchFamily="18" charset="0"/>
                <a:cs typeface="Times New Roman" panose="02020603050405020304" pitchFamily="18" charset="0"/>
              </a:rPr>
              <a:t> Anayasaya aykırı olduğuna ve iptaline karar vermiştir. </a:t>
            </a:r>
          </a:p>
          <a:p>
            <a:pPr algn="just"/>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Bkz. Anayasa Mahkemesi, 12. 5. 2011, 2009 / 31, 2011 / 77 - RG. 23. 7. 2011, S. 28003 -) .</a:t>
            </a:r>
          </a:p>
          <a:p>
            <a:pPr marL="0" indent="0">
              <a:buNone/>
            </a:pPr>
            <a:endParaRPr lang="tr-TR" sz="2600" i="1" dirty="0"/>
          </a:p>
        </p:txBody>
      </p:sp>
    </p:spTree>
    <p:extLst>
      <p:ext uri="{BB962C8B-B14F-4D97-AF65-F5344CB8AC3E}">
        <p14:creationId xmlns:p14="http://schemas.microsoft.com/office/powerpoint/2010/main" val="4081125157"/>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Kadastro Kanunu’nun 12. maddesinin son fıkrasına göre</a:t>
            </a:r>
            <a:r>
              <a:rPr lang="tr-TR" sz="3200" dirty="0">
                <a:latin typeface="Times New Roman" panose="02020603050405020304" pitchFamily="18" charset="0"/>
                <a:cs typeface="Times New Roman" panose="02020603050405020304" pitchFamily="18" charset="0"/>
              </a:rPr>
              <a:t>, Kesinleşmemiş Tutanaklar herhangi bir nedenle Tapuya tescil edilmişse, iddia ve Taşınmazın niteliğine bakılmaksızın, Taşınmazı tescil tarihinden itibaren </a:t>
            </a:r>
            <a:r>
              <a:rPr lang="tr-TR" sz="3200" b="1" dirty="0">
                <a:latin typeface="Times New Roman" panose="02020603050405020304" pitchFamily="18" charset="0"/>
                <a:cs typeface="Times New Roman" panose="02020603050405020304" pitchFamily="18" charset="0"/>
              </a:rPr>
              <a:t>20 yıl</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müddetle malik sıfatıyla zilyetliğinde bulunduranlar</a:t>
            </a:r>
            <a:r>
              <a:rPr lang="tr-TR" sz="3200" dirty="0">
                <a:latin typeface="Times New Roman" panose="02020603050405020304" pitchFamily="18" charset="0"/>
                <a:cs typeface="Times New Roman" panose="02020603050405020304" pitchFamily="18" charset="0"/>
              </a:rPr>
              <a:t> ile bunların akdi ve kanuni halefleri açılmış ve açılacak olan davalarda Medeni Kanun’un </a:t>
            </a:r>
            <a:r>
              <a:rPr lang="tr-TR" sz="3200" b="1" dirty="0">
                <a:latin typeface="Times New Roman" panose="02020603050405020304" pitchFamily="18" charset="0"/>
                <a:cs typeface="Times New Roman" panose="02020603050405020304" pitchFamily="18" charset="0"/>
              </a:rPr>
              <a:t>Tapuya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Güven İlkesinden </a:t>
            </a:r>
            <a:r>
              <a:rPr lang="tr-TR" sz="3200" dirty="0">
                <a:latin typeface="Times New Roman" panose="02020603050405020304" pitchFamily="18" charset="0"/>
                <a:cs typeface="Times New Roman" panose="02020603050405020304" pitchFamily="18" charset="0"/>
              </a:rPr>
              <a:t>yararlanacaklardır. </a:t>
            </a:r>
          </a:p>
        </p:txBody>
      </p:sp>
    </p:spTree>
    <p:extLst>
      <p:ext uri="{BB962C8B-B14F-4D97-AF65-F5344CB8AC3E}">
        <p14:creationId xmlns:p14="http://schemas.microsoft.com/office/powerpoint/2010/main" val="225999629"/>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Ancak, burada </a:t>
            </a:r>
            <a:r>
              <a:rPr lang="tr-TR" sz="3200" b="1" dirty="0">
                <a:latin typeface="Times New Roman" panose="02020603050405020304" pitchFamily="18" charset="0"/>
                <a:cs typeface="Times New Roman" panose="02020603050405020304" pitchFamily="18" charset="0"/>
              </a:rPr>
              <a:t>Olağanüstü Zamanaşımı Yoluyla Kazanma </a:t>
            </a:r>
            <a:r>
              <a:rPr lang="tr-TR" sz="3200" dirty="0">
                <a:latin typeface="Times New Roman" panose="02020603050405020304" pitchFamily="18" charset="0"/>
                <a:cs typeface="Times New Roman" panose="02020603050405020304" pitchFamily="18" charset="0"/>
              </a:rPr>
              <a:t>kurumuna benzer bir düzenleme yapılmak istenmişse de, söz konusu hükmün gerçekte </a:t>
            </a:r>
            <a:r>
              <a:rPr lang="tr-TR" sz="3200" b="1" dirty="0">
                <a:latin typeface="Times New Roman" panose="02020603050405020304" pitchFamily="18" charset="0"/>
                <a:cs typeface="Times New Roman" panose="02020603050405020304" pitchFamily="18" charset="0"/>
              </a:rPr>
              <a:t>Sicile Güven İlkesiyle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MK </a:t>
            </a:r>
            <a:r>
              <a:rPr lang="tr-TR" sz="3200" i="1" dirty="0" smtClean="0">
                <a:latin typeface="Times New Roman" panose="02020603050405020304" pitchFamily="18" charset="0"/>
                <a:cs typeface="Times New Roman" panose="02020603050405020304" pitchFamily="18" charset="0"/>
              </a:rPr>
              <a:t>m. 1023</a:t>
            </a:r>
            <a:r>
              <a:rPr lang="tr-TR" sz="3200" dirty="0">
                <a:latin typeface="Times New Roman" panose="02020603050405020304" pitchFamily="18" charset="0"/>
                <a:cs typeface="Times New Roman" panose="02020603050405020304" pitchFamily="18" charset="0"/>
              </a:rPr>
              <a:t>) bir ilgisi yoktur. </a:t>
            </a:r>
          </a:p>
          <a:p>
            <a:pPr algn="just"/>
            <a:r>
              <a:rPr lang="tr-TR" sz="3200" b="1" dirty="0">
                <a:latin typeface="Times New Roman" panose="02020603050405020304" pitchFamily="18" charset="0"/>
                <a:cs typeface="Times New Roman" panose="02020603050405020304" pitchFamily="18" charset="0"/>
              </a:rPr>
              <a:t>İyiniyetli cüz’i halefler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20 yıl geçmeden önce 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Sicile Güven İlkesinden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yararlanma olanağına sahiptirler. </a:t>
            </a:r>
            <a:endParaRPr lang="tr-TR" sz="3200" dirty="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Yirmi yılın dolması, </a:t>
            </a:r>
            <a:r>
              <a:rPr lang="tr-TR" sz="3200" b="1" dirty="0">
                <a:latin typeface="Times New Roman" panose="02020603050405020304" pitchFamily="18" charset="0"/>
                <a:cs typeface="Times New Roman" panose="02020603050405020304" pitchFamily="18" charset="0"/>
              </a:rPr>
              <a:t>Külli Halefler ile </a:t>
            </a:r>
            <a:r>
              <a:rPr lang="tr-TR" sz="3200" b="1" dirty="0" err="1">
                <a:latin typeface="Times New Roman" panose="02020603050405020304" pitchFamily="18" charset="0"/>
                <a:cs typeface="Times New Roman" panose="02020603050405020304" pitchFamily="18" charset="0"/>
              </a:rPr>
              <a:t>Kötüniyetli</a:t>
            </a:r>
            <a:r>
              <a:rPr lang="tr-TR" sz="3200" b="1" dirty="0">
                <a:latin typeface="Times New Roman" panose="02020603050405020304" pitchFamily="18" charset="0"/>
                <a:cs typeface="Times New Roman" panose="02020603050405020304" pitchFamily="18" charset="0"/>
              </a:rPr>
              <a:t> Cüzi Halefler bakımından </a:t>
            </a:r>
            <a:r>
              <a:rPr lang="tr-TR" sz="3200" dirty="0">
                <a:latin typeface="Times New Roman" panose="02020603050405020304" pitchFamily="18" charset="0"/>
                <a:cs typeface="Times New Roman" panose="02020603050405020304" pitchFamily="18" charset="0"/>
              </a:rPr>
              <a:t>önem taşımaktadır. </a:t>
            </a:r>
          </a:p>
          <a:p>
            <a:pPr marL="0" indent="0">
              <a:buNone/>
            </a:pPr>
            <a:endParaRPr lang="tr-TR" sz="32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542384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Arazinin Üç Boyutlu Bir Hacmi İfade Etmesi</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u="sng" dirty="0" smtClean="0">
                <a:latin typeface="Times New Roman" panose="02020603050405020304" pitchFamily="18" charset="0"/>
                <a:cs typeface="Times New Roman" panose="02020603050405020304" pitchFamily="18" charset="0"/>
              </a:rPr>
              <a:t>Arazi,</a:t>
            </a:r>
            <a:r>
              <a:rPr lang="tr-TR" b="1" dirty="0" smtClean="0">
                <a:latin typeface="Times New Roman" panose="02020603050405020304" pitchFamily="18" charset="0"/>
                <a:cs typeface="Times New Roman" panose="02020603050405020304" pitchFamily="18" charset="0"/>
              </a:rPr>
              <a:t> Yatay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ınırlar içinde sadece bir yüzey olmayıp, yukarı doğru Hava, aşağıya doğru Toprak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atmanlarını kapsayan Üç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oyutlu bir Hacmi ifade eder. </a:t>
            </a:r>
          </a:p>
          <a:p>
            <a:pPr algn="just"/>
            <a:r>
              <a:rPr lang="tr-TR" dirty="0" smtClean="0">
                <a:latin typeface="Times New Roman" panose="02020603050405020304" pitchFamily="18" charset="0"/>
                <a:cs typeface="Times New Roman" panose="02020603050405020304" pitchFamily="18" charset="0"/>
              </a:rPr>
              <a:t>Gerçekten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MK m. 718 /1’e göre,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Arazi üzerindeki mülkiyet, kullanılmasında yarar olduğu ölçüde, üstündeki hava ve altındaki arz katmanlarını kapsar.” </a:t>
            </a:r>
            <a:endParaRPr lang="tr-TR"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Bu üç boyutlu </a:t>
            </a:r>
            <a:r>
              <a:rPr lang="tr-TR" b="1" dirty="0" smtClean="0">
                <a:latin typeface="Times New Roman" panose="02020603050405020304" pitchFamily="18" charset="0"/>
                <a:cs typeface="Times New Roman" panose="02020603050405020304" pitchFamily="18" charset="0"/>
              </a:rPr>
              <a:t>Hacim </a:t>
            </a:r>
            <a:r>
              <a:rPr lang="tr-TR" b="1" dirty="0">
                <a:latin typeface="Times New Roman" panose="02020603050405020304" pitchFamily="18" charset="0"/>
                <a:cs typeface="Times New Roman" panose="02020603050405020304" pitchFamily="18" charset="0"/>
              </a:rPr>
              <a:t>içinde yer alan </a:t>
            </a:r>
            <a:r>
              <a:rPr lang="tr-TR" b="1" u="sng" dirty="0">
                <a:latin typeface="Times New Roman" panose="02020603050405020304" pitchFamily="18" charset="0"/>
                <a:cs typeface="Times New Roman" panose="02020603050405020304" pitchFamily="18" charset="0"/>
              </a:rPr>
              <a:t>Yapılar, Bitkiler </a:t>
            </a:r>
            <a:r>
              <a:rPr lang="tr-TR" b="1" dirty="0">
                <a:latin typeface="Times New Roman" panose="02020603050405020304" pitchFamily="18" charset="0"/>
                <a:cs typeface="Times New Roman" panose="02020603050405020304" pitchFamily="18" charset="0"/>
              </a:rPr>
              <a:t>ve </a:t>
            </a:r>
            <a:r>
              <a:rPr lang="tr-TR" b="1" u="sng" dirty="0">
                <a:latin typeface="Times New Roman" panose="02020603050405020304" pitchFamily="18" charset="0"/>
                <a:cs typeface="Times New Roman" panose="02020603050405020304" pitchFamily="18" charset="0"/>
              </a:rPr>
              <a:t>Kaynaklar </a:t>
            </a:r>
            <a:r>
              <a:rPr lang="tr-TR" b="1" dirty="0">
                <a:latin typeface="Times New Roman" panose="02020603050405020304" pitchFamily="18" charset="0"/>
                <a:cs typeface="Times New Roman" panose="02020603050405020304" pitchFamily="18" charset="0"/>
              </a:rPr>
              <a:t>gibi </a:t>
            </a:r>
            <a:r>
              <a:rPr lang="tr-TR" b="1" u="sng" dirty="0">
                <a:latin typeface="Times New Roman" panose="02020603050405020304" pitchFamily="18" charset="0"/>
                <a:cs typeface="Times New Roman" panose="02020603050405020304" pitchFamily="18" charset="0"/>
              </a:rPr>
              <a:t>Bütünleyici Parçalar </a:t>
            </a:r>
            <a:r>
              <a:rPr lang="tr-TR" b="1" dirty="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Toprak </a:t>
            </a:r>
            <a:r>
              <a:rPr lang="tr-TR" b="1" dirty="0">
                <a:latin typeface="Times New Roman" panose="02020603050405020304" pitchFamily="18" charset="0"/>
                <a:cs typeface="Times New Roman" panose="02020603050405020304" pitchFamily="18" charset="0"/>
              </a:rPr>
              <a:t>ile bir bütün teşkil ederek </a:t>
            </a:r>
            <a:r>
              <a:rPr lang="tr-TR" b="1" i="1" dirty="0">
                <a:latin typeface="Times New Roman" panose="02020603050405020304" pitchFamily="18" charset="0"/>
                <a:cs typeface="Times New Roman" panose="02020603050405020304" pitchFamily="18" charset="0"/>
              </a:rPr>
              <a:t>Arazi </a:t>
            </a:r>
            <a:r>
              <a:rPr lang="tr-TR" b="1" dirty="0">
                <a:latin typeface="Times New Roman" panose="02020603050405020304" pitchFamily="18" charset="0"/>
                <a:cs typeface="Times New Roman" panose="02020603050405020304" pitchFamily="18" charset="0"/>
              </a:rPr>
              <a:t>kavramına </a:t>
            </a:r>
            <a:r>
              <a:rPr lang="tr-TR" dirty="0">
                <a:latin typeface="Times New Roman" panose="02020603050405020304" pitchFamily="18" charset="0"/>
                <a:cs typeface="Times New Roman" panose="02020603050405020304" pitchFamily="18" charset="0"/>
              </a:rPr>
              <a:t>girer (</a:t>
            </a:r>
            <a:r>
              <a:rPr lang="tr-TR" i="1" dirty="0">
                <a:latin typeface="Times New Roman" panose="02020603050405020304" pitchFamily="18" charset="0"/>
                <a:cs typeface="Times New Roman" panose="02020603050405020304" pitchFamily="18" charset="0"/>
              </a:rPr>
              <a:t>MK. m. 718 / II</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buNone/>
            </a:pPr>
            <a:endParaRPr lang="tr-TR" dirty="0"/>
          </a:p>
          <a:p>
            <a:endParaRPr lang="tr-TR" dirty="0"/>
          </a:p>
        </p:txBody>
      </p:sp>
    </p:spTree>
    <p:extLst>
      <p:ext uri="{BB962C8B-B14F-4D97-AF65-F5344CB8AC3E}">
        <p14:creationId xmlns:p14="http://schemas.microsoft.com/office/powerpoint/2010/main" val="3393786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Ancak, </a:t>
            </a:r>
            <a:r>
              <a:rPr lang="tr-TR" sz="3600" b="1" u="sng" dirty="0">
                <a:latin typeface="Times New Roman" panose="02020603050405020304" pitchFamily="18" charset="0"/>
                <a:cs typeface="Times New Roman" panose="02020603050405020304" pitchFamily="18" charset="0"/>
              </a:rPr>
              <a:t>bir</a:t>
            </a:r>
            <a:r>
              <a:rPr lang="tr-TR" sz="3600" u="sng"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Binanın Kat mülkiyetine Tabi Bağımsız Bölümleri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KMK m. 13</a:t>
            </a:r>
            <a:r>
              <a:rPr lang="tr-TR"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Arazinin Bütünleyici Parçası </a:t>
            </a:r>
            <a:r>
              <a:rPr lang="tr-TR" sz="3600" b="1" dirty="0" smtClean="0">
                <a:latin typeface="Times New Roman" panose="02020603050405020304" pitchFamily="18" charset="0"/>
                <a:cs typeface="Times New Roman" panose="02020603050405020304" pitchFamily="18" charset="0"/>
              </a:rPr>
              <a:t>değildir,</a:t>
            </a:r>
            <a:r>
              <a:rPr lang="tr-TR" sz="3600" dirty="0" smtClean="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başlı başına Mülkiyet konusu </a:t>
            </a:r>
            <a:r>
              <a:rPr lang="tr-TR" sz="3600" b="1" u="sng" dirty="0" smtClean="0">
                <a:latin typeface="Times New Roman" panose="02020603050405020304" pitchFamily="18" charset="0"/>
                <a:cs typeface="Times New Roman" panose="02020603050405020304" pitchFamily="18" charset="0"/>
              </a:rPr>
              <a:t>olduğu </a:t>
            </a:r>
            <a:r>
              <a:rPr lang="tr-TR" sz="3600" b="1" dirty="0" smtClean="0">
                <a:latin typeface="Times New Roman" panose="02020603050405020304" pitchFamily="18" charset="0"/>
                <a:cs typeface="Times New Roman" panose="02020603050405020304" pitchFamily="18" charset="0"/>
              </a:rPr>
              <a:t>için, </a:t>
            </a:r>
            <a:r>
              <a:rPr lang="tr-TR" sz="3600" b="1" dirty="0">
                <a:latin typeface="Times New Roman" panose="02020603050405020304" pitchFamily="18" charset="0"/>
                <a:cs typeface="Times New Roman" panose="02020603050405020304" pitchFamily="18" charset="0"/>
              </a:rPr>
              <a:t>bu </a:t>
            </a:r>
            <a:r>
              <a:rPr lang="tr-TR" sz="3600" b="1" dirty="0" smtClean="0">
                <a:latin typeface="Times New Roman" panose="02020603050405020304" pitchFamily="18" charset="0"/>
                <a:cs typeface="Times New Roman" panose="02020603050405020304" pitchFamily="18" charset="0"/>
              </a:rPr>
              <a:t>Kurala </a:t>
            </a:r>
            <a:r>
              <a:rPr lang="tr-TR" sz="3600" b="1" dirty="0">
                <a:latin typeface="Times New Roman" panose="02020603050405020304" pitchFamily="18" charset="0"/>
                <a:cs typeface="Times New Roman" panose="02020603050405020304" pitchFamily="18" charset="0"/>
              </a:rPr>
              <a:t>bir </a:t>
            </a:r>
            <a:r>
              <a:rPr lang="tr-TR" sz="3600" b="1" dirty="0" smtClean="0">
                <a:latin typeface="Times New Roman" panose="02020603050405020304" pitchFamily="18" charset="0"/>
                <a:cs typeface="Times New Roman" panose="02020603050405020304" pitchFamily="18" charset="0"/>
              </a:rPr>
              <a:t>İstisna </a:t>
            </a:r>
            <a:r>
              <a:rPr lang="tr-TR" sz="3600" b="1" dirty="0">
                <a:latin typeface="Times New Roman" panose="02020603050405020304" pitchFamily="18" charset="0"/>
                <a:cs typeface="Times New Roman" panose="02020603050405020304" pitchFamily="18" charset="0"/>
              </a:rPr>
              <a:t>teşkil eder. </a:t>
            </a:r>
          </a:p>
          <a:p>
            <a:pPr algn="just"/>
            <a:r>
              <a:rPr lang="tr-TR" sz="3600" b="1" i="1" dirty="0">
                <a:latin typeface="Times New Roman" panose="02020603050405020304" pitchFamily="18" charset="0"/>
                <a:cs typeface="Times New Roman" panose="02020603050405020304" pitchFamily="18" charset="0"/>
              </a:rPr>
              <a:t>16.1.1960 tarihli 167 sayılı Yeraltı Suları Hakkında Kanun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Yeraltı Sularını Arazinin Bütünleyici Parçası olmaktan çıkarmış</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bunları, </a:t>
            </a:r>
            <a:r>
              <a:rPr lang="tr-TR" sz="3600" b="1" i="1" dirty="0">
                <a:latin typeface="Times New Roman" panose="02020603050405020304" pitchFamily="18" charset="0"/>
                <a:cs typeface="Times New Roman" panose="02020603050405020304" pitchFamily="18" charset="0"/>
              </a:rPr>
              <a:t>Kamu Malı </a:t>
            </a:r>
            <a:r>
              <a:rPr lang="tr-TR" sz="3600" b="1" dirty="0">
                <a:latin typeface="Times New Roman" panose="02020603050405020304" pitchFamily="18" charset="0"/>
                <a:cs typeface="Times New Roman" panose="02020603050405020304" pitchFamily="18" charset="0"/>
              </a:rPr>
              <a:t>olarak düzenlemiştir. </a:t>
            </a:r>
          </a:p>
          <a:p>
            <a:endParaRPr lang="tr-TR" dirty="0"/>
          </a:p>
        </p:txBody>
      </p:sp>
    </p:spTree>
    <p:extLst>
      <p:ext uri="{BB962C8B-B14F-4D97-AF65-F5344CB8AC3E}">
        <p14:creationId xmlns:p14="http://schemas.microsoft.com/office/powerpoint/2010/main" val="437019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TAŞINMAZLARIN KÜTÜĞE KAYDEDİLMESİ (TAPULAMA</a:t>
            </a:r>
            <a:r>
              <a:rPr lang="tr-TR" dirty="0" smtClean="0"/>
              <a:t>) ve </a:t>
            </a:r>
            <a:r>
              <a:rPr lang="tr-TR" b="1" dirty="0" smtClean="0"/>
              <a:t>TAŞINMAZ KAVRAMI</a:t>
            </a:r>
            <a:endParaRPr lang="tr-TR" b="1" dirty="0"/>
          </a:p>
        </p:txBody>
      </p:sp>
      <p:sp>
        <p:nvSpPr>
          <p:cNvPr id="3" name="İçerik Yer Tutucusu 2"/>
          <p:cNvSpPr>
            <a:spLocks noGrp="1"/>
          </p:cNvSpPr>
          <p:nvPr>
            <p:ph idx="1"/>
          </p:nvPr>
        </p:nvSpPr>
        <p:spPr/>
        <p:txBody>
          <a:bodyPr>
            <a:normAutofit/>
          </a:bodyPr>
          <a:lstStyle/>
          <a:p>
            <a:pPr algn="just"/>
            <a:r>
              <a:rPr lang="tr-TR" sz="3100" b="1" i="1" dirty="0" smtClean="0"/>
              <a:t>(</a:t>
            </a:r>
            <a:r>
              <a:rPr lang="tr-TR" sz="3100" b="1" i="1" dirty="0" smtClean="0">
                <a:latin typeface="Times New Roman" panose="02020603050405020304" pitchFamily="18" charset="0"/>
                <a:cs typeface="Times New Roman" panose="02020603050405020304" pitchFamily="18" charset="0"/>
              </a:rPr>
              <a:t>Sirmen</a:t>
            </a:r>
            <a:r>
              <a:rPr lang="tr-TR" sz="3100" i="1" dirty="0" smtClean="0">
                <a:latin typeface="Times New Roman" panose="02020603050405020304" pitchFamily="18" charset="0"/>
                <a:cs typeface="Times New Roman" panose="02020603050405020304" pitchFamily="18" charset="0"/>
              </a:rPr>
              <a:t>, Eşya Hukuku, 7. B., Yetkin Yayınları, Ankara 2019,  s. 143 vd.; </a:t>
            </a:r>
            <a:r>
              <a:rPr lang="tr-TR" sz="3100" b="1" i="1" dirty="0" smtClean="0">
                <a:latin typeface="Times New Roman" panose="02020603050405020304" pitchFamily="18" charset="0"/>
                <a:cs typeface="Times New Roman" panose="02020603050405020304" pitchFamily="18" charset="0"/>
              </a:rPr>
              <a:t>0ğuzman / </a:t>
            </a:r>
            <a:r>
              <a:rPr lang="tr-TR" sz="3100" b="1" i="1" dirty="0" err="1" smtClean="0">
                <a:latin typeface="Times New Roman" panose="02020603050405020304" pitchFamily="18" charset="0"/>
                <a:cs typeface="Times New Roman" panose="02020603050405020304" pitchFamily="18" charset="0"/>
              </a:rPr>
              <a:t>Seliçi</a:t>
            </a:r>
            <a:r>
              <a:rPr lang="tr-TR" sz="3100" b="1" i="1" dirty="0" smtClean="0">
                <a:latin typeface="Times New Roman" panose="02020603050405020304" pitchFamily="18" charset="0"/>
                <a:cs typeface="Times New Roman" panose="02020603050405020304" pitchFamily="18" charset="0"/>
              </a:rPr>
              <a:t> </a:t>
            </a:r>
            <a:r>
              <a:rPr lang="tr-TR" sz="3100" i="1" dirty="0" smtClean="0">
                <a:latin typeface="Times New Roman" panose="02020603050405020304" pitchFamily="18" charset="0"/>
                <a:cs typeface="Times New Roman" panose="02020603050405020304" pitchFamily="18" charset="0"/>
              </a:rPr>
              <a:t>/ </a:t>
            </a:r>
            <a:r>
              <a:rPr lang="tr-TR" sz="3100" b="1" i="1" dirty="0" smtClean="0">
                <a:latin typeface="Times New Roman" panose="02020603050405020304" pitchFamily="18" charset="0"/>
                <a:cs typeface="Times New Roman" panose="02020603050405020304" pitchFamily="18" charset="0"/>
              </a:rPr>
              <a:t>Oktay- Özdemir</a:t>
            </a:r>
            <a:r>
              <a:rPr lang="tr-TR" sz="3100" i="1" dirty="0" smtClean="0">
                <a:latin typeface="Times New Roman" panose="02020603050405020304" pitchFamily="18" charset="0"/>
                <a:cs typeface="Times New Roman" panose="02020603050405020304" pitchFamily="18" charset="0"/>
              </a:rPr>
              <a:t>, Eşya Hukuku, 20. B., Filiz Kitabevi, İstanbul 2017, s.158 vd.; </a:t>
            </a:r>
            <a:r>
              <a:rPr lang="tr-TR" sz="3100" b="1" i="1" dirty="0" smtClean="0">
                <a:latin typeface="Times New Roman" panose="02020603050405020304" pitchFamily="18" charset="0"/>
                <a:cs typeface="Times New Roman" panose="02020603050405020304" pitchFamily="18" charset="0"/>
              </a:rPr>
              <a:t>Ertaş, Şeref; </a:t>
            </a:r>
            <a:r>
              <a:rPr lang="tr-TR" sz="3100" i="1" dirty="0" smtClean="0">
                <a:latin typeface="Times New Roman" panose="02020603050405020304" pitchFamily="18" charset="0"/>
                <a:cs typeface="Times New Roman" panose="02020603050405020304" pitchFamily="18" charset="0"/>
              </a:rPr>
              <a:t>Eşya Hukuku, 14. B., Barış Yayınları, İzmir 2018, s. 106 vd.; </a:t>
            </a:r>
            <a:r>
              <a:rPr lang="tr-TR" sz="3100" b="1" i="1" dirty="0" smtClean="0">
                <a:latin typeface="Times New Roman" panose="02020603050405020304" pitchFamily="18" charset="0"/>
                <a:cs typeface="Times New Roman" panose="02020603050405020304" pitchFamily="18" charset="0"/>
              </a:rPr>
              <a:t>Ünal, Mehme</a:t>
            </a:r>
            <a:r>
              <a:rPr lang="tr-TR" sz="3100" b="1" i="1" dirty="0">
                <a:latin typeface="Times New Roman" panose="02020603050405020304" pitchFamily="18" charset="0"/>
                <a:cs typeface="Times New Roman" panose="02020603050405020304" pitchFamily="18" charset="0"/>
              </a:rPr>
              <a:t>t</a:t>
            </a:r>
            <a:r>
              <a:rPr lang="tr-TR" sz="3100" b="1" i="1" dirty="0" smtClean="0">
                <a:latin typeface="Times New Roman" panose="02020603050405020304" pitchFamily="18" charset="0"/>
                <a:cs typeface="Times New Roman" panose="02020603050405020304" pitchFamily="18" charset="0"/>
              </a:rPr>
              <a:t> / </a:t>
            </a:r>
            <a:r>
              <a:rPr lang="tr-TR" sz="3100" b="1" i="1" dirty="0" err="1" smtClean="0">
                <a:latin typeface="Times New Roman" panose="02020603050405020304" pitchFamily="18" charset="0"/>
                <a:cs typeface="Times New Roman" panose="02020603050405020304" pitchFamily="18" charset="0"/>
              </a:rPr>
              <a:t>Başpınar</a:t>
            </a:r>
            <a:r>
              <a:rPr lang="tr-TR" sz="3100" b="1" i="1" dirty="0" smtClean="0">
                <a:latin typeface="Times New Roman" panose="02020603050405020304" pitchFamily="18" charset="0"/>
                <a:cs typeface="Times New Roman" panose="02020603050405020304" pitchFamily="18" charset="0"/>
              </a:rPr>
              <a:t>,</a:t>
            </a:r>
            <a:r>
              <a:rPr lang="tr-TR" sz="3100" i="1" dirty="0" smtClean="0">
                <a:latin typeface="Times New Roman" panose="02020603050405020304" pitchFamily="18" charset="0"/>
                <a:cs typeface="Times New Roman" panose="02020603050405020304" pitchFamily="18" charset="0"/>
              </a:rPr>
              <a:t> </a:t>
            </a:r>
            <a:r>
              <a:rPr lang="tr-TR" sz="3100" b="1" i="1" dirty="0" smtClean="0">
                <a:latin typeface="Times New Roman" panose="02020603050405020304" pitchFamily="18" charset="0"/>
                <a:cs typeface="Times New Roman" panose="02020603050405020304" pitchFamily="18" charset="0"/>
              </a:rPr>
              <a:t>Veysel; </a:t>
            </a:r>
            <a:r>
              <a:rPr lang="tr-TR" sz="3100" i="1" dirty="0" smtClean="0">
                <a:latin typeface="Times New Roman" panose="02020603050405020304" pitchFamily="18" charset="0"/>
                <a:cs typeface="Times New Roman" panose="02020603050405020304" pitchFamily="18" charset="0"/>
              </a:rPr>
              <a:t>Şekli Eşya Hukuku, </a:t>
            </a:r>
            <a:r>
              <a:rPr lang="tr-TR" sz="3100" i="1" dirty="0">
                <a:latin typeface="Times New Roman" panose="02020603050405020304" pitchFamily="18" charset="0"/>
                <a:cs typeface="Times New Roman" panose="02020603050405020304" pitchFamily="18" charset="0"/>
              </a:rPr>
              <a:t>9</a:t>
            </a:r>
            <a:r>
              <a:rPr lang="tr-TR" sz="3100" i="1" dirty="0" smtClean="0">
                <a:latin typeface="Times New Roman" panose="02020603050405020304" pitchFamily="18" charset="0"/>
                <a:cs typeface="Times New Roman" panose="02020603050405020304" pitchFamily="18" charset="0"/>
              </a:rPr>
              <a:t>. B., Savaş Yayınevi, Ankara 2017,  s. 309 vd.; </a:t>
            </a:r>
            <a:r>
              <a:rPr lang="tr-TR" sz="3100" b="1" i="1" dirty="0" err="1" smtClean="0">
                <a:latin typeface="Times New Roman" panose="02020603050405020304" pitchFamily="18" charset="0"/>
                <a:cs typeface="Times New Roman" panose="02020603050405020304" pitchFamily="18" charset="0"/>
              </a:rPr>
              <a:t>Oğuzman</a:t>
            </a:r>
            <a:r>
              <a:rPr lang="tr-TR" sz="3100" b="1" i="1" dirty="0" smtClean="0">
                <a:latin typeface="Times New Roman" panose="02020603050405020304" pitchFamily="18" charset="0"/>
                <a:cs typeface="Times New Roman" panose="02020603050405020304" pitchFamily="18" charset="0"/>
              </a:rPr>
              <a:t> / </a:t>
            </a:r>
            <a:r>
              <a:rPr lang="tr-TR" sz="3100" b="1" i="1" dirty="0" err="1" smtClean="0">
                <a:latin typeface="Times New Roman" panose="02020603050405020304" pitchFamily="18" charset="0"/>
                <a:cs typeface="Times New Roman" panose="02020603050405020304" pitchFamily="18" charset="0"/>
              </a:rPr>
              <a:t>Seliçi</a:t>
            </a:r>
            <a:r>
              <a:rPr lang="tr-TR" sz="3100" b="1" i="1" dirty="0" smtClean="0">
                <a:latin typeface="Times New Roman" panose="02020603050405020304" pitchFamily="18" charset="0"/>
                <a:cs typeface="Times New Roman" panose="02020603050405020304" pitchFamily="18" charset="0"/>
              </a:rPr>
              <a:t> / Oktay – Özdemir</a:t>
            </a:r>
            <a:r>
              <a:rPr lang="tr-TR" sz="3100" i="1" dirty="0" smtClean="0">
                <a:latin typeface="Times New Roman" panose="02020603050405020304" pitchFamily="18" charset="0"/>
                <a:cs typeface="Times New Roman" panose="02020603050405020304" pitchFamily="18" charset="0"/>
              </a:rPr>
              <a:t>, Eşya Hukuku, Kısaltılmış Ders Kitabı, 1. Bası, Filiz Kitabevi, İstanbul 2018, s. 93 vd.)</a:t>
            </a:r>
          </a:p>
          <a:p>
            <a:pPr marL="0" indent="0">
              <a:buNone/>
            </a:pPr>
            <a:endParaRPr lang="tr-TR" b="1" dirty="0" smtClean="0"/>
          </a:p>
          <a:p>
            <a:pPr marL="0" indent="0">
              <a:buNone/>
            </a:pPr>
            <a:endParaRPr lang="tr-TR" b="1" dirty="0"/>
          </a:p>
        </p:txBody>
      </p:sp>
    </p:spTree>
    <p:extLst>
      <p:ext uri="{BB962C8B-B14F-4D97-AF65-F5344CB8AC3E}">
        <p14:creationId xmlns:p14="http://schemas.microsoft.com/office/powerpoint/2010/main" val="1501632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BAĞIMSIZ VE SÜREKLİ HAKLAR</a:t>
            </a:r>
            <a:endParaRPr lang="tr-TR" dirty="0">
              <a:latin typeface="+mn-lt"/>
            </a:endParaRP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Hukuk düzeni, </a:t>
            </a:r>
            <a:r>
              <a:rPr lang="tr-TR" sz="4000" b="1" dirty="0">
                <a:latin typeface="Times New Roman" panose="02020603050405020304" pitchFamily="18" charset="0"/>
                <a:cs typeface="Times New Roman" panose="02020603050405020304" pitchFamily="18" charset="0"/>
              </a:rPr>
              <a:t>nelerin Taşınmaz </a:t>
            </a:r>
            <a:r>
              <a:rPr lang="tr-TR" sz="4000" b="1" dirty="0" smtClean="0">
                <a:latin typeface="Times New Roman" panose="02020603050405020304" pitchFamily="18" charset="0"/>
                <a:cs typeface="Times New Roman" panose="02020603050405020304" pitchFamily="18" charset="0"/>
              </a:rPr>
              <a:t>Hükümlerine </a:t>
            </a:r>
            <a:r>
              <a:rPr lang="tr-TR" sz="4000" b="1" dirty="0">
                <a:latin typeface="Times New Roman" panose="02020603050405020304" pitchFamily="18" charset="0"/>
                <a:cs typeface="Times New Roman" panose="02020603050405020304" pitchFamily="18" charset="0"/>
              </a:rPr>
              <a:t>tabi olacağını </a:t>
            </a:r>
            <a:r>
              <a:rPr lang="tr-TR" sz="4000" dirty="0">
                <a:latin typeface="Times New Roman" panose="02020603050405020304" pitchFamily="18" charset="0"/>
                <a:cs typeface="Times New Roman" panose="02020603050405020304" pitchFamily="18" charset="0"/>
              </a:rPr>
              <a:t>belirlerken, </a:t>
            </a:r>
            <a:r>
              <a:rPr lang="tr-TR" sz="4000" b="1" i="1" dirty="0" smtClean="0">
                <a:latin typeface="Times New Roman" panose="02020603050405020304" pitchFamily="18" charset="0"/>
                <a:cs typeface="Times New Roman" panose="02020603050405020304" pitchFamily="18" charset="0"/>
              </a:rPr>
              <a:t>Eşyanın </a:t>
            </a:r>
            <a:r>
              <a:rPr lang="tr-TR" sz="4000" b="1" i="1" dirty="0">
                <a:latin typeface="Times New Roman" panose="02020603050405020304" pitchFamily="18" charset="0"/>
                <a:cs typeface="Times New Roman" panose="02020603050405020304" pitchFamily="18" charset="0"/>
              </a:rPr>
              <a:t>N</a:t>
            </a:r>
            <a:r>
              <a:rPr lang="tr-TR" sz="4000" b="1" i="1" dirty="0" smtClean="0">
                <a:latin typeface="Times New Roman" panose="02020603050405020304" pitchFamily="18" charset="0"/>
                <a:cs typeface="Times New Roman" panose="02020603050405020304" pitchFamily="18" charset="0"/>
              </a:rPr>
              <a:t>iteliğinin </a:t>
            </a:r>
            <a:r>
              <a:rPr lang="tr-TR" sz="4000" dirty="0" err="1" smtClean="0">
                <a:latin typeface="Times New Roman" panose="02020603050405020304" pitchFamily="18" charset="0"/>
                <a:cs typeface="Times New Roman" panose="02020603050405020304" pitchFamily="18" charset="0"/>
              </a:rPr>
              <a:t>yanısıra</a:t>
            </a:r>
            <a:r>
              <a:rPr lang="tr-TR" sz="4000" dirty="0" smtClean="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E</a:t>
            </a:r>
            <a:r>
              <a:rPr lang="tr-TR" sz="4000" b="1" i="1" dirty="0" smtClean="0">
                <a:latin typeface="Times New Roman" panose="02020603050405020304" pitchFamily="18" charset="0"/>
                <a:cs typeface="Times New Roman" panose="02020603050405020304" pitchFamily="18" charset="0"/>
              </a:rPr>
              <a:t>konomik</a:t>
            </a:r>
            <a:r>
              <a:rPr lang="tr-TR" sz="4000" dirty="0" smtClean="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ve </a:t>
            </a:r>
            <a:r>
              <a:rPr lang="tr-TR" sz="4000" b="1" i="1" dirty="0" smtClean="0">
                <a:latin typeface="Times New Roman" panose="02020603050405020304" pitchFamily="18" charset="0"/>
                <a:cs typeface="Times New Roman" panose="02020603050405020304" pitchFamily="18" charset="0"/>
              </a:rPr>
              <a:t>Sosyal </a:t>
            </a:r>
            <a:r>
              <a:rPr lang="tr-TR" sz="4000" b="1" i="1" dirty="0">
                <a:latin typeface="Times New Roman" panose="02020603050405020304" pitchFamily="18" charset="0"/>
                <a:cs typeface="Times New Roman" panose="02020603050405020304" pitchFamily="18" charset="0"/>
              </a:rPr>
              <a:t>İ</a:t>
            </a:r>
            <a:r>
              <a:rPr lang="tr-TR" sz="4000" b="1" i="1" dirty="0" smtClean="0">
                <a:latin typeface="Times New Roman" panose="02020603050405020304" pitchFamily="18" charset="0"/>
                <a:cs typeface="Times New Roman" panose="02020603050405020304" pitchFamily="18" charset="0"/>
              </a:rPr>
              <a:t>htiyaçları </a:t>
            </a:r>
            <a:r>
              <a:rPr lang="tr-TR" sz="4000" dirty="0">
                <a:latin typeface="Times New Roman" panose="02020603050405020304" pitchFamily="18" charset="0"/>
                <a:cs typeface="Times New Roman" panose="02020603050405020304" pitchFamily="18" charset="0"/>
              </a:rPr>
              <a:t>da dikkate almıştır. </a:t>
            </a:r>
          </a:p>
          <a:p>
            <a:pPr algn="just"/>
            <a:r>
              <a:rPr lang="tr-TR" sz="4000" dirty="0">
                <a:latin typeface="Times New Roman" panose="02020603050405020304" pitchFamily="18" charset="0"/>
                <a:cs typeface="Times New Roman" panose="02020603050405020304" pitchFamily="18" charset="0"/>
              </a:rPr>
              <a:t>Gerçekten </a:t>
            </a:r>
            <a:r>
              <a:rPr lang="tr-TR" sz="4000" b="1" i="1" dirty="0">
                <a:latin typeface="Times New Roman" panose="02020603050405020304" pitchFamily="18" charset="0"/>
                <a:cs typeface="Times New Roman" panose="02020603050405020304" pitchFamily="18" charset="0"/>
              </a:rPr>
              <a:t>MK m. 704 ve 998 / </a:t>
            </a:r>
            <a:r>
              <a:rPr lang="tr-TR" sz="4000" b="1" i="1" dirty="0" smtClean="0">
                <a:latin typeface="Times New Roman" panose="02020603050405020304" pitchFamily="18" charset="0"/>
                <a:cs typeface="Times New Roman" panose="02020603050405020304" pitchFamily="18" charset="0"/>
              </a:rPr>
              <a:t>I hükümlerinde, </a:t>
            </a:r>
            <a:r>
              <a:rPr lang="tr-TR" sz="4000" b="1" dirty="0" smtClean="0">
                <a:latin typeface="Times New Roman" panose="02020603050405020304" pitchFamily="18" charset="0"/>
                <a:cs typeface="Times New Roman" panose="02020603050405020304" pitchFamily="18" charset="0"/>
              </a:rPr>
              <a:t>Bağımsız </a:t>
            </a:r>
            <a:r>
              <a:rPr lang="tr-TR" sz="4000" b="1" dirty="0">
                <a:latin typeface="Times New Roman" panose="02020603050405020304" pitchFamily="18" charset="0"/>
                <a:cs typeface="Times New Roman" panose="02020603050405020304" pitchFamily="18" charset="0"/>
              </a:rPr>
              <a:t>ve Sürekli Hakların</a:t>
            </a:r>
            <a:r>
              <a:rPr lang="tr-TR" sz="4000"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a:t>
            </a:r>
            <a:r>
              <a:rPr lang="tr-TR" sz="4000" b="1" i="1" dirty="0" smtClean="0">
                <a:latin typeface="Times New Roman" panose="02020603050405020304" pitchFamily="18" charset="0"/>
                <a:cs typeface="Times New Roman" panose="02020603050405020304" pitchFamily="18" charset="0"/>
              </a:rPr>
              <a:t>Taşınmaz»</a:t>
            </a:r>
            <a:r>
              <a:rPr lang="tr-TR" sz="4000" dirty="0" smtClean="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olarak </a:t>
            </a:r>
            <a:r>
              <a:rPr lang="tr-TR" sz="4000" b="1" dirty="0">
                <a:latin typeface="Times New Roman" panose="02020603050405020304" pitchFamily="18" charset="0"/>
                <a:cs typeface="Times New Roman" panose="02020603050405020304" pitchFamily="18" charset="0"/>
              </a:rPr>
              <a:t>sayılması</a:t>
            </a:r>
            <a:r>
              <a:rPr lang="tr-TR" sz="4000" dirty="0">
                <a:latin typeface="Times New Roman" panose="02020603050405020304" pitchFamily="18" charset="0"/>
                <a:cs typeface="Times New Roman" panose="02020603050405020304" pitchFamily="18" charset="0"/>
              </a:rPr>
              <a:t> da bunu göstermektedir. </a:t>
            </a:r>
          </a:p>
          <a:p>
            <a:pPr marL="0" indent="0">
              <a:buNone/>
            </a:pPr>
            <a:endParaRPr lang="tr-TR" sz="4000" b="1" dirty="0"/>
          </a:p>
        </p:txBody>
      </p:sp>
    </p:spTree>
    <p:extLst>
      <p:ext uri="{BB962C8B-B14F-4D97-AF65-F5344CB8AC3E}">
        <p14:creationId xmlns:p14="http://schemas.microsoft.com/office/powerpoint/2010/main" val="16549039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i="1" dirty="0" smtClean="0">
                <a:latin typeface="Times New Roman" panose="02020603050405020304" pitchFamily="18" charset="0"/>
                <a:cs typeface="Times New Roman" panose="02020603050405020304" pitchFamily="18" charset="0"/>
              </a:rPr>
              <a:t>MK m.998 hükmünün  700 sayılı KHK ile değişik III. fıkrasına </a:t>
            </a:r>
            <a:r>
              <a:rPr lang="tr-TR" sz="4000" b="1" dirty="0" smtClean="0">
                <a:latin typeface="Times New Roman" panose="02020603050405020304" pitchFamily="18" charset="0"/>
                <a:cs typeface="Times New Roman" panose="02020603050405020304" pitchFamily="18" charset="0"/>
              </a:rPr>
              <a:t>göre, Bağımsız ve Sürekli Hakların, Tapu Kütüğüne kaydedilmesi için gerekli Koşullar ve Usul, </a:t>
            </a:r>
            <a:r>
              <a:rPr lang="tr-TR" sz="4000" b="1" i="1" dirty="0" smtClean="0">
                <a:latin typeface="Times New Roman" panose="02020603050405020304" pitchFamily="18" charset="0"/>
                <a:cs typeface="Times New Roman" panose="02020603050405020304" pitchFamily="18" charset="0"/>
              </a:rPr>
              <a:t>Cumhurbaşkanınca çıkarılan Yönetmelikle </a:t>
            </a:r>
            <a:r>
              <a:rPr lang="tr-TR" sz="4000" b="1" dirty="0" smtClean="0">
                <a:latin typeface="Times New Roman" panose="02020603050405020304" pitchFamily="18" charset="0"/>
                <a:cs typeface="Times New Roman" panose="02020603050405020304" pitchFamily="18" charset="0"/>
              </a:rPr>
              <a:t>belirlenir. </a:t>
            </a:r>
          </a:p>
          <a:p>
            <a:pPr algn="just"/>
            <a:r>
              <a:rPr lang="tr-TR" sz="4000" dirty="0" smtClean="0">
                <a:latin typeface="Times New Roman" panose="02020603050405020304" pitchFamily="18" charset="0"/>
                <a:cs typeface="Times New Roman" panose="02020603050405020304" pitchFamily="18" charset="0"/>
              </a:rPr>
              <a:t>Söz </a:t>
            </a:r>
            <a:r>
              <a:rPr lang="tr-TR" sz="4000" dirty="0">
                <a:latin typeface="Times New Roman" panose="02020603050405020304" pitchFamily="18" charset="0"/>
                <a:cs typeface="Times New Roman" panose="02020603050405020304" pitchFamily="18" charset="0"/>
              </a:rPr>
              <a:t>konusu değişiklikten önce ilgili fıkrada bu konuların belirlenmesi, Tüzüğe bırakılmıştı. </a:t>
            </a:r>
          </a:p>
          <a:p>
            <a:pPr marL="0" indent="0">
              <a:buNone/>
            </a:pPr>
            <a:endParaRPr lang="tr-TR" sz="4000" dirty="0"/>
          </a:p>
        </p:txBody>
      </p:sp>
    </p:spTree>
    <p:extLst>
      <p:ext uri="{BB962C8B-B14F-4D97-AF65-F5344CB8AC3E}">
        <p14:creationId xmlns:p14="http://schemas.microsoft.com/office/powerpoint/2010/main" val="889878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TST </a:t>
            </a:r>
            <a:r>
              <a:rPr lang="tr-TR" sz="3200" b="1" dirty="0" smtClean="0">
                <a:latin typeface="Times New Roman" panose="02020603050405020304" pitchFamily="18" charset="0"/>
                <a:cs typeface="Times New Roman" panose="02020603050405020304" pitchFamily="18" charset="0"/>
              </a:rPr>
              <a:t>m. 10 </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1</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hükmüne </a:t>
            </a:r>
            <a:r>
              <a:rPr lang="tr-TR" sz="3200" b="1" dirty="0">
                <a:latin typeface="Times New Roman" panose="02020603050405020304" pitchFamily="18" charset="0"/>
                <a:cs typeface="Times New Roman" panose="02020603050405020304" pitchFamily="18" charset="0"/>
              </a:rPr>
              <a:t>göre</a:t>
            </a:r>
            <a:r>
              <a:rPr lang="tr-TR" sz="3200" dirty="0">
                <a:latin typeface="Times New Roman" panose="02020603050405020304" pitchFamily="18" charset="0"/>
                <a:cs typeface="Times New Roman" panose="02020603050405020304" pitchFamily="18" charset="0"/>
              </a:rPr>
              <a:t>, Süresiz veya en az Otuz Yıl Süreli olan ve Tasarrufları kısıtlanmayan veya izne tabi kılınmayan Bağımsız ve Sürekli “İrtifak Hakları” Tapu Kütüğünün ayrı bir sayfasına Taşınmaz olarak kaydedilir. </a:t>
            </a:r>
            <a:endParaRPr lang="tr-TR" sz="3200" dirty="0" smtClean="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TST </a:t>
            </a:r>
            <a:r>
              <a:rPr lang="tr-TR" sz="3200" b="1" dirty="0" smtClean="0">
                <a:latin typeface="Times New Roman" panose="02020603050405020304" pitchFamily="18" charset="0"/>
                <a:cs typeface="Times New Roman" panose="02020603050405020304" pitchFamily="18" charset="0"/>
              </a:rPr>
              <a:t>m. 10 </a:t>
            </a:r>
            <a:r>
              <a:rPr lang="tr-TR" sz="3200" b="1" dirty="0">
                <a:latin typeface="Times New Roman" panose="02020603050405020304" pitchFamily="18" charset="0"/>
                <a:cs typeface="Times New Roman" panose="02020603050405020304" pitchFamily="18" charset="0"/>
              </a:rPr>
              <a:t>/</a:t>
            </a:r>
            <a:r>
              <a:rPr lang="tr-TR" sz="3200" b="1" dirty="0" smtClean="0">
                <a:latin typeface="Times New Roman" panose="02020603050405020304" pitchFamily="18" charset="0"/>
                <a:cs typeface="Times New Roman" panose="02020603050405020304" pitchFamily="18" charset="0"/>
              </a:rPr>
              <a:t>2 hükmüne </a:t>
            </a:r>
            <a:r>
              <a:rPr lang="tr-TR" sz="3200" b="1" dirty="0">
                <a:latin typeface="Times New Roman" panose="02020603050405020304" pitchFamily="18" charset="0"/>
                <a:cs typeface="Times New Roman" panose="02020603050405020304" pitchFamily="18" charset="0"/>
              </a:rPr>
              <a:t>göre de</a:t>
            </a:r>
            <a:r>
              <a:rPr lang="tr-TR" sz="3200" dirty="0">
                <a:latin typeface="Times New Roman" panose="02020603050405020304" pitchFamily="18" charset="0"/>
                <a:cs typeface="Times New Roman" panose="02020603050405020304" pitchFamily="18" charset="0"/>
              </a:rPr>
              <a:t>, Tapu Kütüğüne kaydedilen bu haklar “</a:t>
            </a:r>
            <a:r>
              <a:rPr lang="tr-TR" sz="3200" i="1" dirty="0">
                <a:latin typeface="Times New Roman" panose="02020603050405020304" pitchFamily="18" charset="0"/>
                <a:cs typeface="Times New Roman" panose="02020603050405020304" pitchFamily="18" charset="0"/>
              </a:rPr>
              <a:t>üçüncü kişilere devredilebilir, mirasçılara geçebilir ve üzerinde her türlü ayni ve kişisel hak kurulabilir.”</a:t>
            </a:r>
            <a:endParaRPr lang="tr-TR" sz="3200" dirty="0">
              <a:latin typeface="Times New Roman" panose="02020603050405020304" pitchFamily="18" charset="0"/>
              <a:cs typeface="Times New Roman" panose="02020603050405020304" pitchFamily="18" charset="0"/>
            </a:endParaRPr>
          </a:p>
          <a:p>
            <a:pPr marL="0" indent="0" algn="just">
              <a:buNone/>
            </a:pPr>
            <a:endParaRPr lang="tr-TR" sz="32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408104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687534"/>
          </a:xfrm>
        </p:spPr>
        <p:txBody>
          <a:bodyPr>
            <a:noAutofit/>
          </a:bodyPr>
          <a:lstStyle/>
          <a:p>
            <a:pPr algn="just"/>
            <a:r>
              <a:rPr lang="tr-TR" sz="3200" dirty="0" smtClean="0">
                <a:latin typeface="Times New Roman" panose="02020603050405020304" pitchFamily="18" charset="0"/>
                <a:cs typeface="Times New Roman" panose="02020603050405020304" pitchFamily="18" charset="0"/>
              </a:rPr>
              <a:t>Aslında </a:t>
            </a:r>
            <a:r>
              <a:rPr lang="tr-TR" sz="3200" b="1" dirty="0">
                <a:latin typeface="Times New Roman" panose="02020603050405020304" pitchFamily="18" charset="0"/>
                <a:cs typeface="Times New Roman" panose="02020603050405020304" pitchFamily="18" charset="0"/>
              </a:rPr>
              <a:t>Bağımsız ve Sürekli Hakların</a:t>
            </a:r>
            <a:r>
              <a:rPr lang="tr-TR" sz="3200" dirty="0">
                <a:latin typeface="Times New Roman" panose="02020603050405020304" pitchFamily="18" charset="0"/>
                <a:cs typeface="Times New Roman" panose="02020603050405020304" pitchFamily="18" charset="0"/>
              </a:rPr>
              <a:t> Tapu Kütüğüne Taşınmaz olarak kaydedilmesi, onların niteliklerini </a:t>
            </a:r>
            <a:r>
              <a:rPr lang="tr-TR" sz="3200" dirty="0" smtClean="0">
                <a:latin typeface="Times New Roman" panose="02020603050405020304" pitchFamily="18" charset="0"/>
                <a:cs typeface="Times New Roman" panose="02020603050405020304" pitchFamily="18" charset="0"/>
              </a:rPr>
              <a:t>değiştirmemektedir.</a:t>
            </a:r>
          </a:p>
          <a:p>
            <a:pPr algn="just"/>
            <a:r>
              <a:rPr lang="tr-TR" sz="3200" dirty="0" smtClean="0">
                <a:latin typeface="Times New Roman" panose="02020603050405020304" pitchFamily="18" charset="0"/>
                <a:cs typeface="Times New Roman" panose="02020603050405020304" pitchFamily="18" charset="0"/>
              </a:rPr>
              <a:t>Bu kayıt, sadece Bağımsız ve Sürekli  Haklara, </a:t>
            </a:r>
            <a:r>
              <a:rPr lang="tr-TR" sz="3200" b="1" dirty="0" smtClean="0">
                <a:latin typeface="Times New Roman" panose="02020603050405020304" pitchFamily="18" charset="0"/>
                <a:cs typeface="Times New Roman" panose="02020603050405020304" pitchFamily="18" charset="0"/>
              </a:rPr>
              <a:t>Taşınmaz Hükümlerinin </a:t>
            </a:r>
            <a:r>
              <a:rPr lang="tr-TR" sz="3200" dirty="0">
                <a:latin typeface="Times New Roman" panose="02020603050405020304" pitchFamily="18" charset="0"/>
                <a:cs typeface="Times New Roman" panose="02020603050405020304" pitchFamily="18" charset="0"/>
              </a:rPr>
              <a:t>uygulanmasını sağlamaktadır. </a:t>
            </a:r>
          </a:p>
          <a:p>
            <a:pPr algn="just"/>
            <a:r>
              <a:rPr lang="tr-TR" sz="3200" dirty="0" smtClean="0">
                <a:latin typeface="Times New Roman" panose="02020603050405020304" pitchFamily="18" charset="0"/>
                <a:cs typeface="Times New Roman" panose="02020603050405020304" pitchFamily="18" charset="0"/>
              </a:rPr>
              <a:t>Öyleyse, Tapu Kütüğüne Taşınmaz </a:t>
            </a:r>
            <a:r>
              <a:rPr lang="tr-TR" sz="3200" dirty="0">
                <a:latin typeface="Times New Roman" panose="02020603050405020304" pitchFamily="18" charset="0"/>
                <a:cs typeface="Times New Roman" panose="02020603050405020304" pitchFamily="18" charset="0"/>
              </a:rPr>
              <a:t>olarak kaydedilebilen bu </a:t>
            </a:r>
            <a:r>
              <a:rPr lang="tr-TR" sz="3200" dirty="0" smtClean="0">
                <a:latin typeface="Times New Roman" panose="02020603050405020304" pitchFamily="18" charset="0"/>
                <a:cs typeface="Times New Roman" panose="02020603050405020304" pitchFamily="18" charset="0"/>
              </a:rPr>
              <a:t>Haklar</a:t>
            </a:r>
            <a:r>
              <a:rPr lang="tr-TR" sz="3200" dirty="0">
                <a:latin typeface="Times New Roman" panose="02020603050405020304" pitchFamily="18" charset="0"/>
                <a:cs typeface="Times New Roman" panose="02020603050405020304" pitchFamily="18" charset="0"/>
              </a:rPr>
              <a:t>, gerçekte, </a:t>
            </a:r>
            <a:r>
              <a:rPr lang="tr-TR" sz="3200" b="1" dirty="0">
                <a:latin typeface="Times New Roman" panose="02020603050405020304" pitchFamily="18" charset="0"/>
                <a:cs typeface="Times New Roman" panose="02020603050405020304" pitchFamily="18" charset="0"/>
              </a:rPr>
              <a:t>devredilebilir olan </a:t>
            </a:r>
            <a:r>
              <a:rPr lang="tr-TR" sz="3200" b="1" dirty="0" smtClean="0">
                <a:latin typeface="Times New Roman" panose="02020603050405020304" pitchFamily="18" charset="0"/>
                <a:cs typeface="Times New Roman" panose="02020603050405020304" pitchFamily="18" charset="0"/>
              </a:rPr>
              <a:t>Kişiye Bağlı İrtifak Haklarıdır</a:t>
            </a:r>
            <a:r>
              <a:rPr lang="tr-TR" sz="3200" b="1" dirty="0">
                <a:latin typeface="Times New Roman" panose="02020603050405020304" pitchFamily="18" charset="0"/>
                <a:cs typeface="Times New Roman" panose="02020603050405020304" pitchFamily="18" charset="0"/>
              </a:rPr>
              <a:t>. </a:t>
            </a:r>
          </a:p>
          <a:p>
            <a:pPr marL="0" indent="0">
              <a:buNone/>
            </a:pPr>
            <a:endParaRPr lang="tr-TR" sz="3200" dirty="0" smtClean="0"/>
          </a:p>
          <a:p>
            <a:pPr marL="0" indent="0">
              <a:buNone/>
            </a:pPr>
            <a:endParaRPr lang="tr-TR" sz="3200" dirty="0"/>
          </a:p>
        </p:txBody>
      </p:sp>
    </p:spTree>
    <p:extLst>
      <p:ext uri="{BB962C8B-B14F-4D97-AF65-F5344CB8AC3E}">
        <p14:creationId xmlns:p14="http://schemas.microsoft.com/office/powerpoint/2010/main" val="130741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Hakkın Bağımsız Olmasının Anlamı</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Gerçekten </a:t>
            </a:r>
            <a:r>
              <a:rPr lang="tr-TR" sz="4000" b="1" u="sng" dirty="0" smtClean="0">
                <a:latin typeface="Times New Roman" panose="02020603050405020304" pitchFamily="18" charset="0"/>
                <a:cs typeface="Times New Roman" panose="02020603050405020304" pitchFamily="18" charset="0"/>
              </a:rPr>
              <a:t>Hakkın </a:t>
            </a:r>
            <a:r>
              <a:rPr lang="tr-TR" sz="4000" b="1" u="sng" dirty="0">
                <a:latin typeface="Times New Roman" panose="02020603050405020304" pitchFamily="18" charset="0"/>
                <a:cs typeface="Times New Roman" panose="02020603050405020304" pitchFamily="18" charset="0"/>
              </a:rPr>
              <a:t>B</a:t>
            </a:r>
            <a:r>
              <a:rPr lang="tr-TR" sz="4000" b="1" u="sng" dirty="0" smtClean="0">
                <a:latin typeface="Times New Roman" panose="02020603050405020304" pitchFamily="18" charset="0"/>
                <a:cs typeface="Times New Roman" panose="02020603050405020304" pitchFamily="18" charset="0"/>
              </a:rPr>
              <a:t>ağımsız </a:t>
            </a:r>
            <a:r>
              <a:rPr lang="tr-TR" sz="4000" b="1" u="sng" dirty="0">
                <a:latin typeface="Times New Roman" panose="02020603050405020304" pitchFamily="18" charset="0"/>
                <a:cs typeface="Times New Roman" panose="02020603050405020304" pitchFamily="18" charset="0"/>
              </a:rPr>
              <a:t>O</a:t>
            </a:r>
            <a:r>
              <a:rPr lang="tr-TR" sz="4000" b="1" u="sng" dirty="0" smtClean="0">
                <a:latin typeface="Times New Roman" panose="02020603050405020304" pitchFamily="18" charset="0"/>
                <a:cs typeface="Times New Roman" panose="02020603050405020304" pitchFamily="18" charset="0"/>
              </a:rPr>
              <a:t>lması</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onun bir Hukuki </a:t>
            </a:r>
            <a:r>
              <a:rPr lang="tr-TR" sz="4000" b="1" dirty="0">
                <a:latin typeface="Times New Roman" panose="02020603050405020304" pitchFamily="18" charset="0"/>
                <a:cs typeface="Times New Roman" panose="02020603050405020304" pitchFamily="18" charset="0"/>
              </a:rPr>
              <a:t>İ</a:t>
            </a:r>
            <a:r>
              <a:rPr lang="tr-TR" sz="4000" b="1" dirty="0" smtClean="0">
                <a:latin typeface="Times New Roman" panose="02020603050405020304" pitchFamily="18" charset="0"/>
                <a:cs typeface="Times New Roman" panose="02020603050405020304" pitchFamily="18" charset="0"/>
              </a:rPr>
              <a:t>şlemle ve Miras yoluyla kendi başına bir başkasına geçebilmesini ifade eder. </a:t>
            </a:r>
          </a:p>
          <a:p>
            <a:pPr algn="just"/>
            <a:r>
              <a:rPr lang="tr-TR" sz="4000" b="1" dirty="0" smtClean="0">
                <a:latin typeface="Times New Roman" panose="02020603050405020304" pitchFamily="18" charset="0"/>
                <a:cs typeface="Times New Roman" panose="02020603050405020304" pitchFamily="18" charset="0"/>
              </a:rPr>
              <a:t>Eşyaya </a:t>
            </a:r>
            <a:r>
              <a:rPr lang="tr-TR" sz="4000" dirty="0" smtClean="0">
                <a:latin typeface="Times New Roman" panose="02020603050405020304" pitchFamily="18" charset="0"/>
                <a:cs typeface="Times New Roman" panose="02020603050405020304" pitchFamily="18" charset="0"/>
              </a:rPr>
              <a:t>ya da </a:t>
            </a:r>
            <a:r>
              <a:rPr lang="tr-TR" sz="4000" b="1" dirty="0" smtClean="0">
                <a:latin typeface="Times New Roman" panose="02020603050405020304" pitchFamily="18" charset="0"/>
                <a:cs typeface="Times New Roman" panose="02020603050405020304" pitchFamily="18" charset="0"/>
              </a:rPr>
              <a:t>münhasıran belli bir Kişiye bağlı olarak kurulan İrtifak Haklarında</a:t>
            </a:r>
            <a:r>
              <a:rPr lang="tr-TR" sz="4000" dirty="0" smtClean="0">
                <a:latin typeface="Times New Roman" panose="02020603050405020304" pitchFamily="18" charset="0"/>
                <a:cs typeface="Times New Roman" panose="02020603050405020304" pitchFamily="18" charset="0"/>
              </a:rPr>
              <a:t> ise </a:t>
            </a:r>
            <a:r>
              <a:rPr lang="tr-TR" sz="4000" b="1" dirty="0" smtClean="0">
                <a:latin typeface="Times New Roman" panose="02020603050405020304" pitchFamily="18" charset="0"/>
                <a:cs typeface="Times New Roman" panose="02020603050405020304" pitchFamily="18" charset="0"/>
              </a:rPr>
              <a:t>bu nitelik yoktur. </a:t>
            </a:r>
          </a:p>
          <a:p>
            <a:pPr algn="just"/>
            <a:endParaRPr lang="tr-TR" sz="4000" dirty="0" smtClean="0"/>
          </a:p>
          <a:p>
            <a:endParaRPr lang="tr-TR" sz="4000" dirty="0"/>
          </a:p>
        </p:txBody>
      </p:sp>
    </p:spTree>
    <p:extLst>
      <p:ext uri="{BB962C8B-B14F-4D97-AF65-F5344CB8AC3E}">
        <p14:creationId xmlns:p14="http://schemas.microsoft.com/office/powerpoint/2010/main" val="2568893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Belli bir Taşınmaz Lehine Kurulan İrtifak Hakkının, </a:t>
            </a:r>
            <a:r>
              <a:rPr lang="tr-TR" sz="3200" dirty="0">
                <a:latin typeface="Times New Roman" panose="02020603050405020304" pitchFamily="18" charset="0"/>
                <a:cs typeface="Times New Roman" panose="02020603050405020304" pitchFamily="18" charset="0"/>
              </a:rPr>
              <a:t>lehine kurulmuş olduğu Taşınmazdan ayrı, ondan bağımsız olarak devri veya miras yoluyla geçmesi mümkün değildir. </a:t>
            </a:r>
          </a:p>
          <a:p>
            <a:pPr algn="just"/>
            <a:r>
              <a:rPr lang="tr-TR" sz="3200" b="1" dirty="0">
                <a:latin typeface="Times New Roman" panose="02020603050405020304" pitchFamily="18" charset="0"/>
                <a:cs typeface="Times New Roman" panose="02020603050405020304" pitchFamily="18" charset="0"/>
              </a:rPr>
              <a:t>Kanunun münhasıran belli bir kişi lehine kurulmasını öngördüğü İrtifak Hakları (</a:t>
            </a:r>
            <a:r>
              <a:rPr lang="tr-TR" sz="3200" i="1" dirty="0">
                <a:latin typeface="Times New Roman" panose="02020603050405020304" pitchFamily="18" charset="0"/>
                <a:cs typeface="Times New Roman" panose="02020603050405020304" pitchFamily="18" charset="0"/>
              </a:rPr>
              <a:t>İntifa ve Oturma Hakları</a:t>
            </a:r>
            <a:r>
              <a:rPr lang="tr-TR" sz="3200" dirty="0">
                <a:latin typeface="Times New Roman" panose="02020603050405020304" pitchFamily="18" charset="0"/>
                <a:cs typeface="Times New Roman" panose="02020603050405020304" pitchFamily="18" charset="0"/>
              </a:rPr>
              <a:t>) zaten bir başkasına devredilemediği gibi, Hak Sahibinin Mirasçılarına da geçmez.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a:t>
            </a:r>
            <a:r>
              <a:rPr lang="tr-TR" sz="3200" dirty="0">
                <a:latin typeface="Times New Roman" panose="02020603050405020304" pitchFamily="18" charset="0"/>
                <a:cs typeface="Times New Roman" panose="02020603050405020304" pitchFamily="18" charset="0"/>
              </a:rPr>
              <a:t>İrtifak Hakları, lehine kuruldukları kişiyle var olur. </a:t>
            </a:r>
          </a:p>
          <a:p>
            <a:pPr marL="0" indent="0" algn="just">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0190412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Kişiye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ağlı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rtifaklardan </a:t>
            </a:r>
            <a:r>
              <a:rPr lang="tr-TR" b="1" u="sng" dirty="0">
                <a:latin typeface="Times New Roman" panose="02020603050405020304" pitchFamily="18" charset="0"/>
                <a:cs typeface="Times New Roman" panose="02020603050405020304" pitchFamily="18" charset="0"/>
              </a:rPr>
              <a:t>Ü</a:t>
            </a:r>
            <a:r>
              <a:rPr lang="tr-TR" b="1" u="sng" dirty="0" smtClean="0">
                <a:latin typeface="Times New Roman" panose="02020603050405020304" pitchFamily="18" charset="0"/>
                <a:cs typeface="Times New Roman" panose="02020603050405020304" pitchFamily="18" charset="0"/>
              </a:rPr>
              <a:t>st </a:t>
            </a:r>
            <a:r>
              <a:rPr lang="tr-TR" b="1" u="sng" dirty="0">
                <a:latin typeface="Times New Roman" panose="02020603050405020304" pitchFamily="18" charset="0"/>
                <a:cs typeface="Times New Roman" panose="02020603050405020304" pitchFamily="18" charset="0"/>
              </a:rPr>
              <a:t>H</a:t>
            </a:r>
            <a:r>
              <a:rPr lang="tr-TR" b="1" u="sng" dirty="0" smtClean="0">
                <a:latin typeface="Times New Roman" panose="02020603050405020304" pitchFamily="18" charset="0"/>
                <a:cs typeface="Times New Roman" panose="02020603050405020304" pitchFamily="18" charset="0"/>
              </a:rPr>
              <a:t>akkı ve Kaynak Hakkı</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kural olarak başkasına devredilebilir ve mirasçılara geçer </a:t>
            </a:r>
            <a:r>
              <a:rPr lang="tr-TR" dirty="0" smtClean="0">
                <a:latin typeface="Times New Roman" panose="02020603050405020304" pitchFamily="18" charset="0"/>
                <a:cs typeface="Times New Roman" panose="02020603050405020304" pitchFamily="18" charset="0"/>
              </a:rPr>
              <a:t>ise de, </a:t>
            </a:r>
            <a:r>
              <a:rPr lang="tr-TR" b="1" dirty="0" smtClean="0">
                <a:latin typeface="Times New Roman" panose="02020603050405020304" pitchFamily="18" charset="0"/>
                <a:cs typeface="Times New Roman" panose="02020603050405020304" pitchFamily="18" charset="0"/>
              </a:rPr>
              <a:t>taraflar sözleşmeyle aksini kararlaştırabilirler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826 / II, 837 / II). </a:t>
            </a:r>
          </a:p>
          <a:p>
            <a:pPr algn="just"/>
            <a:r>
              <a:rPr lang="tr-TR" dirty="0" smtClean="0">
                <a:latin typeface="Times New Roman" panose="02020603050405020304" pitchFamily="18" charset="0"/>
                <a:cs typeface="Times New Roman" panose="02020603050405020304" pitchFamily="18" charset="0"/>
              </a:rPr>
              <a:t>Bu bağlamda, </a:t>
            </a:r>
            <a:r>
              <a:rPr lang="tr-TR" b="1" u="sng" dirty="0" smtClean="0">
                <a:latin typeface="Times New Roman" panose="02020603050405020304" pitchFamily="18" charset="0"/>
                <a:cs typeface="Times New Roman" panose="02020603050405020304" pitchFamily="18" charset="0"/>
              </a:rPr>
              <a:t>söz konusu Haklar</a:t>
            </a:r>
            <a:r>
              <a:rPr lang="tr-TR" u="sng"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devredilemeyeceği kararlaştırılmış olmadığı </a:t>
            </a:r>
            <a:r>
              <a:rPr lang="tr-TR" b="1" dirty="0" smtClean="0">
                <a:latin typeface="Times New Roman" panose="02020603050405020304" pitchFamily="18" charset="0"/>
                <a:cs typeface="Times New Roman" panose="02020603050405020304" pitchFamily="18" charset="0"/>
              </a:rPr>
              <a:t>sürece</a:t>
            </a:r>
            <a:r>
              <a:rPr lang="tr-TR" dirty="0" smtClean="0">
                <a:latin typeface="Times New Roman" panose="02020603050405020304" pitchFamily="18" charset="0"/>
                <a:cs typeface="Times New Roman" panose="02020603050405020304" pitchFamily="18" charset="0"/>
              </a:rPr>
              <a:t>,</a:t>
            </a:r>
            <a:r>
              <a:rPr lang="tr-TR" u="sng"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Bağımsız</a:t>
            </a:r>
            <a:r>
              <a:rPr lang="tr-TR" u="sng" dirty="0" smtClean="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n</a:t>
            </a:r>
            <a:r>
              <a:rPr lang="tr-TR" b="1" u="sng" dirty="0" smtClean="0">
                <a:latin typeface="Times New Roman" panose="02020603050405020304" pitchFamily="18" charset="0"/>
                <a:cs typeface="Times New Roman" panose="02020603050405020304" pitchFamily="18" charset="0"/>
              </a:rPr>
              <a:t>iteliktedir. </a:t>
            </a:r>
          </a:p>
          <a:p>
            <a:pPr algn="just"/>
            <a:r>
              <a:rPr lang="tr-TR" b="1" dirty="0">
                <a:latin typeface="Times New Roman" panose="02020603050405020304" pitchFamily="18" charset="0"/>
                <a:cs typeface="Times New Roman" panose="02020603050405020304" pitchFamily="18" charset="0"/>
              </a:rPr>
              <a:t>TST </a:t>
            </a:r>
            <a:r>
              <a:rPr lang="tr-TR" b="1" dirty="0" smtClean="0">
                <a:latin typeface="Times New Roman" panose="02020603050405020304" pitchFamily="18" charset="0"/>
                <a:cs typeface="Times New Roman" panose="02020603050405020304" pitchFamily="18" charset="0"/>
              </a:rPr>
              <a:t>m. 10 </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1 hükmünde </a:t>
            </a:r>
            <a:r>
              <a:rPr lang="tr-TR" b="1" dirty="0">
                <a:latin typeface="Times New Roman" panose="02020603050405020304" pitchFamily="18" charset="0"/>
                <a:cs typeface="Times New Roman" panose="02020603050405020304" pitchFamily="18" charset="0"/>
              </a:rPr>
              <a:t>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tasarrufları kısıtlanmayan veya izne tabi kılınmayan bağımsız ve sürekli irtifak haklarının</a:t>
            </a:r>
            <a:r>
              <a:rPr lang="tr-TR" dirty="0">
                <a:latin typeface="Times New Roman" panose="02020603050405020304" pitchFamily="18" charset="0"/>
                <a:cs typeface="Times New Roman" panose="02020603050405020304" pitchFamily="18" charset="0"/>
              </a:rPr>
              <a:t>” Tapu Kütüğünün ayrı bir sayfasına Taşınmaz olarak kaydedilebileceği belirtilmiştir. </a:t>
            </a:r>
          </a:p>
          <a:p>
            <a:pPr marL="0" indent="0" algn="just">
              <a:buNone/>
            </a:pPr>
            <a:endParaRPr lang="tr-TR" b="1" u="sng"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endParaRPr lang="tr-TR" sz="2400" dirty="0" smtClean="0"/>
          </a:p>
          <a:p>
            <a:endParaRPr lang="tr-TR" sz="4000" dirty="0"/>
          </a:p>
        </p:txBody>
      </p:sp>
    </p:spTree>
    <p:extLst>
      <p:ext uri="{BB962C8B-B14F-4D97-AF65-F5344CB8AC3E}">
        <p14:creationId xmlns:p14="http://schemas.microsoft.com/office/powerpoint/2010/main" val="12517245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51382"/>
            <a:ext cx="10515600" cy="4351338"/>
          </a:xfrm>
        </p:spPr>
        <p:txBody>
          <a:bodyPr>
            <a:normAutofit/>
          </a:bodyPr>
          <a:lstStyle/>
          <a:p>
            <a:pPr algn="just"/>
            <a:r>
              <a:rPr lang="tr-TR" dirty="0">
                <a:latin typeface="Times New Roman" panose="02020603050405020304" pitchFamily="18" charset="0"/>
                <a:cs typeface="Times New Roman" panose="02020603050405020304" pitchFamily="18" charset="0"/>
              </a:rPr>
              <a:t>Öyleyse, </a:t>
            </a:r>
            <a:r>
              <a:rPr lang="tr-TR" b="1" dirty="0">
                <a:latin typeface="Times New Roman" panose="02020603050405020304" pitchFamily="18" charset="0"/>
                <a:cs typeface="Times New Roman" panose="02020603050405020304" pitchFamily="18" charset="0"/>
              </a:rPr>
              <a:t>Üst Hakkının devrinin malikin iznine tabi kılınması ya da rehin konusu yapılmasının yasaklanması, bu Hakkın Kütüğe Taşınmaz olarak kaydedilmesini engelleyecektir. </a:t>
            </a:r>
          </a:p>
          <a:p>
            <a:pPr algn="just"/>
            <a:r>
              <a:rPr lang="tr-TR" dirty="0" smtClean="0">
                <a:latin typeface="Times New Roman" panose="02020603050405020304" pitchFamily="18" charset="0"/>
                <a:cs typeface="Times New Roman" panose="02020603050405020304" pitchFamily="18" charset="0"/>
              </a:rPr>
              <a:t>Fakat, Üst Hakkını kurma vaadini içeren sözleşmede, örneğin sadece okul olarak kullanılmak üzere bir bina yapılmasının kararlaştırılması mümkündür. </a:t>
            </a:r>
          </a:p>
          <a:p>
            <a:pPr algn="just"/>
            <a:r>
              <a:rPr lang="tr-TR" dirty="0" smtClean="0">
                <a:latin typeface="Times New Roman" panose="02020603050405020304" pitchFamily="18" charset="0"/>
                <a:cs typeface="Times New Roman" panose="02020603050405020304" pitchFamily="18" charset="0"/>
              </a:rPr>
              <a:t>Bu şekilde kullanma amacının belirlenmesi, Üst Hakkının bir başkasına devrinin yasaklanmış olduğu anlamına gelmeyecektir.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2318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MK </a:t>
            </a:r>
            <a:r>
              <a:rPr lang="tr-TR" sz="3600" b="1" dirty="0" smtClean="0">
                <a:latin typeface="Times New Roman" panose="02020603050405020304" pitchFamily="18" charset="0"/>
                <a:cs typeface="Times New Roman" panose="02020603050405020304" pitchFamily="18" charset="0"/>
              </a:rPr>
              <a:t>m. 838 hükmünde </a:t>
            </a:r>
            <a:r>
              <a:rPr lang="tr-TR" sz="3600" b="1" dirty="0">
                <a:latin typeface="Times New Roman" panose="02020603050405020304" pitchFamily="18" charset="0"/>
                <a:cs typeface="Times New Roman" panose="02020603050405020304" pitchFamily="18" charset="0"/>
              </a:rPr>
              <a:t>düzenlenen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Diğer İrtifaklara</a:t>
            </a:r>
            <a:r>
              <a:rPr lang="tr-TR" sz="3600" dirty="0">
                <a:latin typeface="Times New Roman" panose="02020603050405020304" pitchFamily="18" charset="0"/>
                <a:cs typeface="Times New Roman" panose="02020603050405020304" pitchFamily="18" charset="0"/>
              </a:rPr>
              <a:t> gelince; bunlar </a:t>
            </a:r>
            <a:r>
              <a:rPr lang="tr-TR" sz="3600" b="1" dirty="0">
                <a:latin typeface="Times New Roman" panose="02020603050405020304" pitchFamily="18" charset="0"/>
                <a:cs typeface="Times New Roman" panose="02020603050405020304" pitchFamily="18" charset="0"/>
              </a:rPr>
              <a:t>kişiye bağlı olarak kurulmakla beraber, aksi sözleşmeyle kararlaştırılmadıkça, başkalarına devredilemez ve mirasçılara geçmez. </a:t>
            </a:r>
            <a:endParaRPr lang="tr-TR" sz="3600" b="1"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Bu bağlamda, </a:t>
            </a:r>
            <a:r>
              <a:rPr lang="tr-TR" sz="3600" b="1" dirty="0" smtClean="0">
                <a:latin typeface="Times New Roman" panose="02020603050405020304" pitchFamily="18" charset="0"/>
                <a:cs typeface="Times New Roman" panose="02020603050405020304" pitchFamily="18" charset="0"/>
              </a:rPr>
              <a:t>Sözleşmeyle </a:t>
            </a:r>
            <a:r>
              <a:rPr lang="tr-TR" sz="3600" b="1" dirty="0">
                <a:latin typeface="Times New Roman" panose="02020603050405020304" pitchFamily="18" charset="0"/>
                <a:cs typeface="Times New Roman" panose="02020603050405020304" pitchFamily="18" charset="0"/>
              </a:rPr>
              <a:t>bu hakların devri imkanı kabul </a:t>
            </a:r>
            <a:r>
              <a:rPr lang="tr-TR" sz="3600" b="1" dirty="0" smtClean="0">
                <a:latin typeface="Times New Roman" panose="02020603050405020304" pitchFamily="18" charset="0"/>
                <a:cs typeface="Times New Roman" panose="02020603050405020304" pitchFamily="18" charset="0"/>
              </a:rPr>
              <a:t>edilmiş </a:t>
            </a:r>
            <a:r>
              <a:rPr lang="tr-TR" sz="3600" dirty="0" smtClean="0">
                <a:latin typeface="Times New Roman" panose="02020603050405020304" pitchFamily="18" charset="0"/>
                <a:cs typeface="Times New Roman" panose="02020603050405020304" pitchFamily="18" charset="0"/>
              </a:rPr>
              <a:t>ise </a:t>
            </a:r>
            <a:r>
              <a:rPr lang="tr-TR" sz="3600" b="1" dirty="0">
                <a:latin typeface="Times New Roman" panose="02020603050405020304" pitchFamily="18" charset="0"/>
                <a:cs typeface="Times New Roman" panose="02020603050405020304" pitchFamily="18" charset="0"/>
              </a:rPr>
              <a:t>söz konusu </a:t>
            </a:r>
            <a:r>
              <a:rPr lang="tr-TR" sz="3600" b="1" dirty="0" smtClean="0">
                <a:latin typeface="Times New Roman" panose="02020603050405020304" pitchFamily="18" charset="0"/>
                <a:cs typeface="Times New Roman" panose="02020603050405020304" pitchFamily="18" charset="0"/>
              </a:rPr>
              <a:t>Haklar, </a:t>
            </a:r>
            <a:r>
              <a:rPr lang="tr-TR" sz="3600" b="1" dirty="0">
                <a:latin typeface="Times New Roman" panose="02020603050405020304" pitchFamily="18" charset="0"/>
                <a:cs typeface="Times New Roman" panose="02020603050405020304" pitchFamily="18" charset="0"/>
              </a:rPr>
              <a:t>bağımsız niteliktedir. </a:t>
            </a:r>
          </a:p>
        </p:txBody>
      </p:sp>
    </p:spTree>
    <p:extLst>
      <p:ext uri="{BB962C8B-B14F-4D97-AF65-F5344CB8AC3E}">
        <p14:creationId xmlns:p14="http://schemas.microsoft.com/office/powerpoint/2010/main" val="2733121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786988"/>
            <a:ext cx="10515600" cy="4351338"/>
          </a:xfrm>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Medeni Kanun’da sadece Üst Hakkı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826</a:t>
            </a:r>
            <a:r>
              <a:rPr lang="tr-TR" dirty="0">
                <a:latin typeface="Times New Roman" panose="02020603050405020304" pitchFamily="18" charset="0"/>
                <a:cs typeface="Times New Roman" panose="02020603050405020304" pitchFamily="18" charset="0"/>
              </a:rPr>
              <a:t>) ve </a:t>
            </a:r>
            <a:r>
              <a:rPr lang="tr-TR" b="1" dirty="0">
                <a:latin typeface="Times New Roman" panose="02020603050405020304" pitchFamily="18" charset="0"/>
                <a:cs typeface="Times New Roman" panose="02020603050405020304" pitchFamily="18" charset="0"/>
              </a:rPr>
              <a:t>Kaynak Hakkına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837</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ilişkin </a:t>
            </a:r>
            <a:r>
              <a:rPr lang="tr-TR" dirty="0">
                <a:latin typeface="Times New Roman" panose="02020603050405020304" pitchFamily="18" charset="0"/>
                <a:cs typeface="Times New Roman" panose="02020603050405020304" pitchFamily="18" charset="0"/>
              </a:rPr>
              <a:t>olarak</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Bağımsız ve Sürekli Haktan </a:t>
            </a:r>
            <a:r>
              <a:rPr lang="tr-TR" b="1" dirty="0">
                <a:latin typeface="Times New Roman" panose="02020603050405020304" pitchFamily="18" charset="0"/>
                <a:cs typeface="Times New Roman" panose="02020603050405020304" pitchFamily="18" charset="0"/>
              </a:rPr>
              <a:t>söz edilmiştir.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bağlamda</a:t>
            </a: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MK </a:t>
            </a:r>
            <a:r>
              <a:rPr lang="tr-TR" b="1" u="sng" dirty="0" smtClean="0">
                <a:latin typeface="Times New Roman" panose="02020603050405020304" pitchFamily="18" charset="0"/>
                <a:cs typeface="Times New Roman" panose="02020603050405020304" pitchFamily="18" charset="0"/>
              </a:rPr>
              <a:t>m. 838 hükmüne </a:t>
            </a:r>
            <a:r>
              <a:rPr lang="tr-TR" b="1" u="sng" dirty="0">
                <a:latin typeface="Times New Roman" panose="02020603050405020304" pitchFamily="18" charset="0"/>
                <a:cs typeface="Times New Roman" panose="02020603050405020304" pitchFamily="18" charset="0"/>
              </a:rPr>
              <a:t>göre kurulan İrtifakların</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Bağımsız ve Sürekli Hak </a:t>
            </a:r>
            <a:r>
              <a:rPr lang="tr-TR" b="1" dirty="0">
                <a:latin typeface="Times New Roman" panose="02020603050405020304" pitchFamily="18" charset="0"/>
                <a:cs typeface="Times New Roman" panose="02020603050405020304" pitchFamily="18" charset="0"/>
              </a:rPr>
              <a:t>niteliği taşıyıp taşıyamayacakları konusunda Öğretide görüş ayrılığı çıkmıştır. </a:t>
            </a:r>
          </a:p>
          <a:p>
            <a:pPr algn="just"/>
            <a:r>
              <a:rPr lang="tr-TR" dirty="0">
                <a:latin typeface="Times New Roman" panose="02020603050405020304" pitchFamily="18" charset="0"/>
                <a:cs typeface="Times New Roman" panose="02020603050405020304" pitchFamily="18" charset="0"/>
              </a:rPr>
              <a:t>Bugün </a:t>
            </a:r>
            <a:r>
              <a:rPr lang="tr-TR" b="1" dirty="0">
                <a:latin typeface="Times New Roman" panose="02020603050405020304" pitchFamily="18" charset="0"/>
                <a:cs typeface="Times New Roman" panose="02020603050405020304" pitchFamily="18" charset="0"/>
              </a:rPr>
              <a:t>Üst Hakkı ve Kaynak Hakkının birer örnek teşkil ettiği </a:t>
            </a:r>
            <a:r>
              <a:rPr lang="tr-TR" dirty="0">
                <a:latin typeface="Times New Roman" panose="02020603050405020304" pitchFamily="18" charset="0"/>
                <a:cs typeface="Times New Roman" panose="02020603050405020304" pitchFamily="18" charset="0"/>
              </a:rPr>
              <a:t>kabul edilmektedir.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bağlamda, </a:t>
            </a:r>
            <a:r>
              <a:rPr lang="tr-TR" b="1" dirty="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838 hükmüne </a:t>
            </a:r>
            <a:r>
              <a:rPr lang="tr-TR" b="1" dirty="0">
                <a:latin typeface="Times New Roman" panose="02020603050405020304" pitchFamily="18" charset="0"/>
                <a:cs typeface="Times New Roman" panose="02020603050405020304" pitchFamily="18" charset="0"/>
              </a:rPr>
              <a:t>dayanılarak kurulmuş olan İrtifakların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Bağımsız ve Sürekli Hak </a:t>
            </a:r>
            <a:r>
              <a:rPr lang="tr-TR" b="1" dirty="0">
                <a:latin typeface="Times New Roman" panose="02020603050405020304" pitchFamily="18" charset="0"/>
                <a:cs typeface="Times New Roman" panose="02020603050405020304" pitchFamily="18" charset="0"/>
              </a:rPr>
              <a:t>niteliği kazanabileceği </a:t>
            </a:r>
            <a:r>
              <a:rPr lang="tr-TR" dirty="0">
                <a:latin typeface="Times New Roman" panose="02020603050405020304" pitchFamily="18" charset="0"/>
                <a:cs typeface="Times New Roman" panose="02020603050405020304" pitchFamily="18" charset="0"/>
              </a:rPr>
              <a:t>kabul edilmektedir. </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145622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Uygulanacak </a:t>
            </a:r>
            <a:r>
              <a:rPr lang="tr-TR" b="1" dirty="0" smtClean="0">
                <a:latin typeface="Times New Roman" panose="02020603050405020304" pitchFamily="18" charset="0"/>
                <a:cs typeface="Times New Roman" panose="02020603050405020304" pitchFamily="18" charset="0"/>
              </a:rPr>
              <a:t>Hükümler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Tapu </a:t>
            </a:r>
            <a:r>
              <a:rPr lang="tr-TR" sz="3200" dirty="0">
                <a:latin typeface="Times New Roman" panose="02020603050405020304" pitchFamily="18" charset="0"/>
                <a:cs typeface="Times New Roman" panose="02020603050405020304" pitchFamily="18" charset="0"/>
              </a:rPr>
              <a:t>Sicilinin Taşınmazlar üzerindeki Ayni Hakları gösterebilmesi için, yapılması gereken ilk işlem, Taşınmazların Tapu Siciline kaydedilmesidir.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İşlem</a:t>
            </a:r>
            <a:r>
              <a:rPr lang="tr-TR" sz="3200" dirty="0">
                <a:latin typeface="Times New Roman" panose="02020603050405020304" pitchFamily="18" charset="0"/>
                <a:cs typeface="Times New Roman" panose="02020603050405020304" pitchFamily="18" charset="0"/>
              </a:rPr>
              <a:t>, her Taşınmazın Nitelikleri ve Hukuki Durumu gösterilmek suretiyle </a:t>
            </a:r>
            <a:r>
              <a:rPr lang="tr-TR" sz="3200" b="1" dirty="0">
                <a:latin typeface="Times New Roman" panose="02020603050405020304" pitchFamily="18" charset="0"/>
                <a:cs typeface="Times New Roman" panose="02020603050405020304" pitchFamily="18" charset="0"/>
              </a:rPr>
              <a:t>Ayni Sistem</a:t>
            </a:r>
            <a:r>
              <a:rPr lang="tr-TR" sz="3200" dirty="0">
                <a:latin typeface="Times New Roman" panose="02020603050405020304" pitchFamily="18" charset="0"/>
                <a:cs typeface="Times New Roman" panose="02020603050405020304" pitchFamily="18" charset="0"/>
              </a:rPr>
              <a:t> uyarınca, Tapu Kütüğünün Bağımsız bir Sayfasına yazılmasını ifade eder. </a:t>
            </a:r>
          </a:p>
          <a:p>
            <a:pPr algn="just"/>
            <a:r>
              <a:rPr lang="tr-TR" sz="3200" b="1" dirty="0">
                <a:latin typeface="Times New Roman" panose="02020603050405020304" pitchFamily="18" charset="0"/>
                <a:cs typeface="Times New Roman" panose="02020603050405020304" pitchFamily="18" charset="0"/>
              </a:rPr>
              <a:t>MK m. </a:t>
            </a:r>
            <a:r>
              <a:rPr lang="tr-TR" sz="3200" b="1" dirty="0" smtClean="0">
                <a:latin typeface="Times New Roman" panose="02020603050405020304" pitchFamily="18" charset="0"/>
                <a:cs typeface="Times New Roman" panose="02020603050405020304" pitchFamily="18" charset="0"/>
              </a:rPr>
              <a:t>1004</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hükmüne </a:t>
            </a:r>
            <a:r>
              <a:rPr lang="tr-TR" sz="3200" b="1" dirty="0">
                <a:latin typeface="Times New Roman" panose="02020603050405020304" pitchFamily="18" charset="0"/>
                <a:cs typeface="Times New Roman" panose="02020603050405020304" pitchFamily="18" charset="0"/>
              </a:rPr>
              <a:t>göre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Taşınmazlar bulundukları bölgenin tapu siciline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kaydedilir</a:t>
            </a:r>
            <a:r>
              <a:rPr lang="tr-TR" sz="3200" dirty="0">
                <a:latin typeface="Times New Roman" panose="02020603050405020304" pitchFamily="18" charset="0"/>
                <a:cs typeface="Times New Roman" panose="02020603050405020304" pitchFamily="18" charset="0"/>
              </a:rPr>
              <a:t>.” </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algn="just"/>
            <a:endParaRPr lang="tr-TR" sz="2400" dirty="0"/>
          </a:p>
        </p:txBody>
      </p:sp>
    </p:spTree>
    <p:extLst>
      <p:ext uri="{BB962C8B-B14F-4D97-AF65-F5344CB8AC3E}">
        <p14:creationId xmlns:p14="http://schemas.microsoft.com/office/powerpoint/2010/main" val="24861596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Bağımsız İrtifak Hakkının Sürekli Olmasının Anlamı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Bağımsız nitelikteki bir </a:t>
            </a:r>
            <a:r>
              <a:rPr lang="tr-TR" sz="3200" b="1" dirty="0" smtClean="0">
                <a:latin typeface="Times New Roman" panose="02020603050405020304" pitchFamily="18" charset="0"/>
                <a:cs typeface="Times New Roman" panose="02020603050405020304" pitchFamily="18" charset="0"/>
              </a:rPr>
              <a:t>İrtifak Hakkına </a:t>
            </a:r>
            <a:r>
              <a:rPr lang="tr-TR" sz="3200" b="1" dirty="0">
                <a:latin typeface="Times New Roman" panose="02020603050405020304" pitchFamily="18" charset="0"/>
                <a:cs typeface="Times New Roman" panose="02020603050405020304" pitchFamily="18" charset="0"/>
              </a:rPr>
              <a:t>Tapu Kütüğünde sayfa açılabilmesi </a:t>
            </a:r>
            <a:r>
              <a:rPr lang="tr-TR" sz="3200" dirty="0">
                <a:latin typeface="Times New Roman" panose="02020603050405020304" pitchFamily="18" charset="0"/>
                <a:cs typeface="Times New Roman" panose="02020603050405020304" pitchFamily="18" charset="0"/>
              </a:rPr>
              <a:t>için, bu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akkın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ürekli </a:t>
            </a:r>
            <a:r>
              <a:rPr lang="tr-TR" sz="3200" b="1" dirty="0">
                <a:latin typeface="Times New Roman" panose="02020603050405020304" pitchFamily="18" charset="0"/>
                <a:cs typeface="Times New Roman" panose="02020603050405020304" pitchFamily="18" charset="0"/>
              </a:rPr>
              <a:t>olması</a:t>
            </a:r>
            <a:r>
              <a:rPr lang="tr-TR" sz="3200" dirty="0">
                <a:latin typeface="Times New Roman" panose="02020603050405020304" pitchFamily="18" charset="0"/>
                <a:cs typeface="Times New Roman" panose="02020603050405020304" pitchFamily="18" charset="0"/>
              </a:rPr>
              <a:t> da gerekmektedir</a:t>
            </a:r>
            <a:r>
              <a:rPr lang="tr-TR" sz="3200" dirty="0" smtClean="0">
                <a:latin typeface="Times New Roman" panose="02020603050405020304" pitchFamily="18" charset="0"/>
                <a:cs typeface="Times New Roman" panose="02020603050405020304" pitchFamily="18" charset="0"/>
              </a:rPr>
              <a:t>.</a:t>
            </a:r>
          </a:p>
          <a:p>
            <a:pPr algn="just"/>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Süreklilik Koşulunun</a:t>
            </a:r>
            <a:r>
              <a:rPr lang="tr-TR" sz="3200" b="1"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gerçekleşmesi için ise, </a:t>
            </a:r>
            <a:r>
              <a:rPr lang="tr-TR" sz="3200" b="1" i="1" dirty="0">
                <a:latin typeface="Times New Roman" panose="02020603050405020304" pitchFamily="18" charset="0"/>
                <a:cs typeface="Times New Roman" panose="02020603050405020304" pitchFamily="18" charset="0"/>
              </a:rPr>
              <a:t>MK 998/ III ve TST 10 /1’e </a:t>
            </a:r>
            <a:r>
              <a:rPr lang="tr-TR" sz="3200" dirty="0">
                <a:latin typeface="Times New Roman" panose="02020603050405020304" pitchFamily="18" charset="0"/>
                <a:cs typeface="Times New Roman" panose="02020603050405020304" pitchFamily="18" charset="0"/>
              </a:rPr>
              <a:t>göre, </a:t>
            </a:r>
            <a:r>
              <a:rPr lang="tr-TR" sz="3200" b="1" dirty="0">
                <a:latin typeface="Times New Roman" panose="02020603050405020304" pitchFamily="18" charset="0"/>
                <a:cs typeface="Times New Roman" panose="02020603050405020304" pitchFamily="18" charset="0"/>
              </a:rPr>
              <a:t>Hakkın Süresiz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en az Otuz Yıl için kurulmuş olması </a:t>
            </a:r>
            <a:r>
              <a:rPr lang="tr-TR" sz="3200" dirty="0">
                <a:latin typeface="Times New Roman" panose="02020603050405020304" pitchFamily="18" charset="0"/>
                <a:cs typeface="Times New Roman" panose="02020603050405020304" pitchFamily="18" charset="0"/>
              </a:rPr>
              <a:t>gerekir. </a:t>
            </a:r>
          </a:p>
          <a:p>
            <a:pPr algn="just"/>
            <a:r>
              <a:rPr lang="tr-TR" sz="3200" i="1" dirty="0">
                <a:latin typeface="Times New Roman" panose="02020603050405020304" pitchFamily="18" charset="0"/>
                <a:cs typeface="Times New Roman" panose="02020603050405020304" pitchFamily="18" charset="0"/>
              </a:rPr>
              <a:t>MK 826 / III’ de </a:t>
            </a:r>
            <a:r>
              <a:rPr lang="tr-TR" sz="3200" dirty="0" smtClean="0">
                <a:latin typeface="Times New Roman" panose="02020603050405020304" pitchFamily="18" charset="0"/>
                <a:cs typeface="Times New Roman" panose="02020603050405020304" pitchFamily="18" charset="0"/>
              </a:rPr>
              <a:t>ise</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en az Otuz Yıl için kurulmuş olan Üst Hakkının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Sürekli nitelikte</a:t>
            </a:r>
            <a:r>
              <a:rPr lang="tr-TR" sz="3200" dirty="0">
                <a:latin typeface="Times New Roman" panose="02020603050405020304" pitchFamily="18" charset="0"/>
                <a:cs typeface="Times New Roman" panose="02020603050405020304" pitchFamily="18" charset="0"/>
              </a:rPr>
              <a:t> olduğu belirtilmiştir. </a:t>
            </a:r>
          </a:p>
        </p:txBody>
      </p:sp>
    </p:spTree>
    <p:extLst>
      <p:ext uri="{BB962C8B-B14F-4D97-AF65-F5344CB8AC3E}">
        <p14:creationId xmlns:p14="http://schemas.microsoft.com/office/powerpoint/2010/main" val="1967922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Kayıt için yapılacak İşlem, </a:t>
            </a:r>
            <a:r>
              <a:rPr lang="tr-TR" b="1" dirty="0">
                <a:latin typeface="Times New Roman" panose="02020603050405020304" pitchFamily="18" charset="0"/>
                <a:cs typeface="Times New Roman" panose="02020603050405020304" pitchFamily="18" charset="0"/>
              </a:rPr>
              <a:t>Bağımsız ve Sürekli bir Hakka bir Taşınmaz olarak Tapu Kütüğünde sayfa açılmasıdır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1000 </a:t>
            </a:r>
            <a:r>
              <a:rPr lang="tr-TR" i="1" dirty="0">
                <a:latin typeface="Times New Roman" panose="02020603050405020304" pitchFamily="18" charset="0"/>
                <a:cs typeface="Times New Roman" panose="02020603050405020304" pitchFamily="18" charset="0"/>
              </a:rPr>
              <a:t>/ 1). </a:t>
            </a:r>
            <a:endParaRPr lang="tr-TR" dirty="0">
              <a:latin typeface="Times New Roman" panose="02020603050405020304" pitchFamily="18" charset="0"/>
              <a:cs typeface="Times New Roman" panose="02020603050405020304" pitchFamily="18" charset="0"/>
            </a:endParaRPr>
          </a:p>
          <a:p>
            <a:pPr algn="just"/>
            <a:r>
              <a:rPr lang="tr-TR" b="1" i="1" dirty="0">
                <a:latin typeface="Times New Roman" panose="02020603050405020304" pitchFamily="18" charset="0"/>
                <a:cs typeface="Times New Roman" panose="02020603050405020304" pitchFamily="18" charset="0"/>
              </a:rPr>
              <a:t>TST </a:t>
            </a:r>
            <a:r>
              <a:rPr lang="tr-TR" b="1" i="1" dirty="0" smtClean="0">
                <a:latin typeface="Times New Roman" panose="02020603050405020304" pitchFamily="18" charset="0"/>
                <a:cs typeface="Times New Roman" panose="02020603050405020304" pitchFamily="18" charset="0"/>
              </a:rPr>
              <a:t>m. 30 </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5 hükmüne göre</a:t>
            </a:r>
            <a:r>
              <a:rPr lang="tr-TR" dirty="0">
                <a:latin typeface="Times New Roman" panose="02020603050405020304" pitchFamily="18" charset="0"/>
                <a:cs typeface="Times New Roman" panose="02020603050405020304" pitchFamily="18" charset="0"/>
              </a:rPr>
              <a:t>, Bağımsız ve Sürekli Hak, Tapu Kütüğünün en son sayfasına (</a:t>
            </a:r>
            <a:r>
              <a:rPr lang="tr-TR" i="1" dirty="0">
                <a:latin typeface="Times New Roman" panose="02020603050405020304" pitchFamily="18" charset="0"/>
                <a:cs typeface="Times New Roman" panose="02020603050405020304" pitchFamily="18" charset="0"/>
              </a:rPr>
              <a:t>yani ilk boş sayfasına</a:t>
            </a:r>
            <a:r>
              <a:rPr lang="tr-TR" dirty="0">
                <a:latin typeface="Times New Roman" panose="02020603050405020304" pitchFamily="18" charset="0"/>
                <a:cs typeface="Times New Roman" panose="02020603050405020304" pitchFamily="18" charset="0"/>
              </a:rPr>
              <a:t>) kaydedilir.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Bu </a:t>
            </a:r>
            <a:r>
              <a:rPr lang="tr-TR" b="1" dirty="0">
                <a:latin typeface="Times New Roman" panose="02020603050405020304" pitchFamily="18" charset="0"/>
                <a:cs typeface="Times New Roman" panose="02020603050405020304" pitchFamily="18" charset="0"/>
              </a:rPr>
              <a:t>hüküm gereğince</a:t>
            </a:r>
            <a:r>
              <a:rPr lang="tr-TR" dirty="0">
                <a:latin typeface="Times New Roman" panose="02020603050405020304" pitchFamily="18" charset="0"/>
                <a:cs typeface="Times New Roman" panose="02020603050405020304" pitchFamily="18" charset="0"/>
              </a:rPr>
              <a:t>, Bağımsız ve Sürekli Hakkın kayıtlı olduğu Kütük Sayfası ile İrtifak Hakkının üzerinde kurulduğu Taşınmazın kayıtlı bulunduğu Kütük Sayfası arasında bağlantı sağlanır. </a:t>
            </a: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5999632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Bağımsız ve Sürekli Hakkın Sahibinin Talebi (</a:t>
            </a:r>
            <a:r>
              <a:rPr lang="tr-TR" b="1" i="1" dirty="0" smtClean="0">
                <a:latin typeface="+mn-lt"/>
              </a:rPr>
              <a:t>İstemi)</a:t>
            </a:r>
            <a:endParaRPr lang="tr-TR" b="1" i="1" dirty="0">
              <a:latin typeface="+mn-lt"/>
            </a:endParaRPr>
          </a:p>
        </p:txBody>
      </p:sp>
      <p:sp>
        <p:nvSpPr>
          <p:cNvPr id="3" name="İçerik Yer Tutucusu 2"/>
          <p:cNvSpPr>
            <a:spLocks noGrp="1"/>
          </p:cNvSpPr>
          <p:nvPr>
            <p:ph idx="1"/>
          </p:nvPr>
        </p:nvSpPr>
        <p:spPr/>
        <p:txBody>
          <a:bodyPr>
            <a:normAutofit lnSpcReduction="10000"/>
          </a:bodyPr>
          <a:lstStyle/>
          <a:p>
            <a:pPr algn="just"/>
            <a:r>
              <a:rPr lang="tr-TR" sz="4000" dirty="0">
                <a:latin typeface="Times New Roman" panose="02020603050405020304" pitchFamily="18" charset="0"/>
                <a:cs typeface="Times New Roman" panose="02020603050405020304" pitchFamily="18" charset="0"/>
              </a:rPr>
              <a:t>Bağımsız ve </a:t>
            </a:r>
            <a:r>
              <a:rPr lang="tr-TR" sz="4000" dirty="0" smtClean="0">
                <a:latin typeface="Times New Roman" panose="02020603050405020304" pitchFamily="18" charset="0"/>
                <a:cs typeface="Times New Roman" panose="02020603050405020304" pitchFamily="18" charset="0"/>
              </a:rPr>
              <a:t>Sürekli Hakka Taşınmaz </a:t>
            </a:r>
            <a:r>
              <a:rPr lang="tr-TR" sz="4000" dirty="0">
                <a:latin typeface="Times New Roman" panose="02020603050405020304" pitchFamily="18" charset="0"/>
                <a:cs typeface="Times New Roman" panose="02020603050405020304" pitchFamily="18" charset="0"/>
              </a:rPr>
              <a:t>olarak </a:t>
            </a:r>
            <a:r>
              <a:rPr lang="tr-TR" sz="4000" dirty="0" smtClean="0">
                <a:latin typeface="Times New Roman" panose="02020603050405020304" pitchFamily="18" charset="0"/>
                <a:cs typeface="Times New Roman" panose="02020603050405020304" pitchFamily="18" charset="0"/>
              </a:rPr>
              <a:t>Kütükte </a:t>
            </a:r>
            <a:r>
              <a:rPr lang="tr-TR" sz="4000" dirty="0">
                <a:latin typeface="Times New Roman" panose="02020603050405020304" pitchFamily="18" charset="0"/>
                <a:cs typeface="Times New Roman" panose="02020603050405020304" pitchFamily="18" charset="0"/>
              </a:rPr>
              <a:t>sayfa açılabilmesi için, bu </a:t>
            </a:r>
            <a:r>
              <a:rPr lang="tr-TR" sz="4000" b="1" dirty="0" smtClean="0">
                <a:latin typeface="Times New Roman" panose="02020603050405020304" pitchFamily="18" charset="0"/>
                <a:cs typeface="Times New Roman" panose="02020603050405020304" pitchFamily="18" charset="0"/>
              </a:rPr>
              <a:t>Hakkın Sahibinin </a:t>
            </a:r>
            <a:r>
              <a:rPr lang="tr-TR" sz="4000" b="1" dirty="0">
                <a:latin typeface="Times New Roman" panose="02020603050405020304" pitchFamily="18" charset="0"/>
                <a:cs typeface="Times New Roman" panose="02020603050405020304" pitchFamily="18" charset="0"/>
              </a:rPr>
              <a:t>istemde bulunması </a:t>
            </a:r>
            <a:r>
              <a:rPr lang="tr-TR" sz="4000" dirty="0">
                <a:latin typeface="Times New Roman" panose="02020603050405020304" pitchFamily="18" charset="0"/>
                <a:cs typeface="Times New Roman" panose="02020603050405020304" pitchFamily="18" charset="0"/>
              </a:rPr>
              <a:t>gerekir (</a:t>
            </a:r>
            <a:r>
              <a:rPr lang="tr-TR" sz="3600" i="1" dirty="0">
                <a:latin typeface="Times New Roman" panose="02020603050405020304" pitchFamily="18" charset="0"/>
                <a:cs typeface="Times New Roman" panose="02020603050405020304" pitchFamily="18" charset="0"/>
              </a:rPr>
              <a:t>TST </a:t>
            </a:r>
            <a:r>
              <a:rPr lang="tr-TR" sz="3600" i="1" dirty="0" smtClean="0">
                <a:latin typeface="Times New Roman" panose="02020603050405020304" pitchFamily="18" charset="0"/>
                <a:cs typeface="Times New Roman" panose="02020603050405020304" pitchFamily="18" charset="0"/>
              </a:rPr>
              <a:t>m. 10</a:t>
            </a:r>
            <a:r>
              <a:rPr lang="tr-TR" sz="3600" i="1" dirty="0">
                <a:latin typeface="Times New Roman" panose="02020603050405020304" pitchFamily="18" charset="0"/>
                <a:cs typeface="Times New Roman" panose="02020603050405020304" pitchFamily="18" charset="0"/>
              </a:rPr>
              <a:t>/ 1). </a:t>
            </a:r>
            <a:endParaRPr lang="tr-TR" sz="3600" dirty="0">
              <a:latin typeface="Times New Roman" panose="02020603050405020304" pitchFamily="18" charset="0"/>
              <a:cs typeface="Times New Roman" panose="02020603050405020304" pitchFamily="18" charset="0"/>
            </a:endParaRPr>
          </a:p>
          <a:p>
            <a:pPr algn="just"/>
            <a:r>
              <a:rPr lang="tr-TR" sz="4000" b="1" dirty="0">
                <a:latin typeface="Times New Roman" panose="02020603050405020304" pitchFamily="18" charset="0"/>
                <a:cs typeface="Times New Roman" panose="02020603050405020304" pitchFamily="18" charset="0"/>
              </a:rPr>
              <a:t>MK </a:t>
            </a:r>
            <a:r>
              <a:rPr lang="tr-TR" sz="4000" b="1" dirty="0" smtClean="0">
                <a:latin typeface="Times New Roman" panose="02020603050405020304" pitchFamily="18" charset="0"/>
                <a:cs typeface="Times New Roman" panose="02020603050405020304" pitchFamily="18" charset="0"/>
              </a:rPr>
              <a:t>m. 826 </a:t>
            </a:r>
            <a:r>
              <a:rPr lang="tr-TR" sz="4000" b="1" dirty="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III</a:t>
            </a:r>
            <a:r>
              <a:rPr lang="tr-TR" sz="4000" b="1" dirty="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hükmünde </a:t>
            </a:r>
            <a:r>
              <a:rPr lang="tr-TR" sz="4000" dirty="0" smtClean="0">
                <a:latin typeface="Times New Roman" panose="02020603050405020304" pitchFamily="18" charset="0"/>
                <a:cs typeface="Times New Roman" panose="02020603050405020304" pitchFamily="18" charset="0"/>
              </a:rPr>
              <a:t>ise, Bağımsız </a:t>
            </a:r>
            <a:r>
              <a:rPr lang="tr-TR" sz="4000" dirty="0">
                <a:latin typeface="Times New Roman" panose="02020603050405020304" pitchFamily="18" charset="0"/>
                <a:cs typeface="Times New Roman" panose="02020603050405020304" pitchFamily="18" charset="0"/>
              </a:rPr>
              <a:t>ve </a:t>
            </a:r>
            <a:r>
              <a:rPr lang="tr-TR" sz="4000" dirty="0" smtClean="0">
                <a:latin typeface="Times New Roman" panose="02020603050405020304" pitchFamily="18" charset="0"/>
                <a:cs typeface="Times New Roman" panose="02020603050405020304" pitchFamily="18" charset="0"/>
              </a:rPr>
              <a:t>Sürekli </a:t>
            </a:r>
            <a:r>
              <a:rPr lang="tr-TR" sz="4000" dirty="0">
                <a:latin typeface="Times New Roman" panose="02020603050405020304" pitchFamily="18" charset="0"/>
                <a:cs typeface="Times New Roman" panose="02020603050405020304" pitchFamily="18" charset="0"/>
              </a:rPr>
              <a:t>nitelikteki </a:t>
            </a:r>
            <a:r>
              <a:rPr lang="tr-TR" sz="4000" dirty="0" smtClean="0">
                <a:latin typeface="Times New Roman" panose="02020603050405020304" pitchFamily="18" charset="0"/>
                <a:cs typeface="Times New Roman" panose="02020603050405020304" pitchFamily="18" charset="0"/>
              </a:rPr>
              <a:t>Üst Hakkının</a:t>
            </a:r>
            <a:r>
              <a:rPr lang="tr-TR" sz="4000" dirty="0">
                <a:latin typeface="Times New Roman" panose="02020603050405020304" pitchFamily="18" charset="0"/>
                <a:cs typeface="Times New Roman" panose="02020603050405020304" pitchFamily="18" charset="0"/>
              </a:rPr>
              <a:t>, sahibinin istemi üzerine </a:t>
            </a:r>
            <a:r>
              <a:rPr lang="tr-TR" sz="4000" dirty="0" smtClean="0">
                <a:latin typeface="Times New Roman" panose="02020603050405020304" pitchFamily="18" charset="0"/>
                <a:cs typeface="Times New Roman" panose="02020603050405020304" pitchFamily="18" charset="0"/>
              </a:rPr>
              <a:t>Tapu Kütüğüne Taşınmaz </a:t>
            </a:r>
            <a:r>
              <a:rPr lang="tr-TR" sz="4000" dirty="0">
                <a:latin typeface="Times New Roman" panose="02020603050405020304" pitchFamily="18" charset="0"/>
                <a:cs typeface="Times New Roman" panose="02020603050405020304" pitchFamily="18" charset="0"/>
              </a:rPr>
              <a:t>olarak kaydedileceği hükme bağlanmıştır. </a:t>
            </a:r>
          </a:p>
          <a:p>
            <a:pPr marL="0" indent="0">
              <a:buNone/>
            </a:pPr>
            <a:endParaRPr lang="tr-TR" sz="4000" dirty="0"/>
          </a:p>
        </p:txBody>
      </p:sp>
    </p:spTree>
    <p:extLst>
      <p:ext uri="{BB962C8B-B14F-4D97-AF65-F5344CB8AC3E}">
        <p14:creationId xmlns:p14="http://schemas.microsoft.com/office/powerpoint/2010/main" val="2056964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Kat Mülkiyetine Konu Olan Bağımsız Bölümler</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MK </a:t>
            </a:r>
            <a:r>
              <a:rPr lang="tr-TR" sz="4400" b="1" dirty="0" smtClean="0">
                <a:latin typeface="Times New Roman" panose="02020603050405020304" pitchFamily="18" charset="0"/>
                <a:cs typeface="Times New Roman" panose="02020603050405020304" pitchFamily="18" charset="0"/>
              </a:rPr>
              <a:t>m. 998 </a:t>
            </a:r>
            <a:r>
              <a:rPr lang="tr-TR" sz="4400" b="1" dirty="0">
                <a:latin typeface="Times New Roman" panose="02020603050405020304" pitchFamily="18" charset="0"/>
                <a:cs typeface="Times New Roman" panose="02020603050405020304" pitchFamily="18" charset="0"/>
              </a:rPr>
              <a:t>/</a:t>
            </a:r>
            <a:r>
              <a:rPr lang="tr-TR" sz="4400" b="1" dirty="0" smtClean="0">
                <a:latin typeface="Times New Roman" panose="02020603050405020304" pitchFamily="18" charset="0"/>
                <a:cs typeface="Times New Roman" panose="02020603050405020304" pitchFamily="18" charset="0"/>
              </a:rPr>
              <a:t>III hükmü,</a:t>
            </a:r>
            <a:r>
              <a:rPr lang="tr-TR" sz="4400" dirty="0" smtClean="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Kat Mülkiyetine konu olan Bağımsız Bölümlerin Taşınmaz olarak </a:t>
            </a:r>
            <a:r>
              <a:rPr lang="tr-TR" sz="4400" dirty="0" smtClean="0">
                <a:latin typeface="Times New Roman" panose="02020603050405020304" pitchFamily="18" charset="0"/>
                <a:cs typeface="Times New Roman" panose="02020603050405020304" pitchFamily="18" charset="0"/>
              </a:rPr>
              <a:t>kaydını, </a:t>
            </a:r>
            <a:r>
              <a:rPr lang="tr-TR" sz="4400" b="1" dirty="0">
                <a:latin typeface="Times New Roman" panose="02020603050405020304" pitchFamily="18" charset="0"/>
                <a:cs typeface="Times New Roman" panose="02020603050405020304" pitchFamily="18" charset="0"/>
              </a:rPr>
              <a:t>Ö</a:t>
            </a:r>
            <a:r>
              <a:rPr lang="tr-TR" sz="4400" b="1" dirty="0" smtClean="0">
                <a:latin typeface="Times New Roman" panose="02020603050405020304" pitchFamily="18" charset="0"/>
                <a:cs typeface="Times New Roman" panose="02020603050405020304" pitchFamily="18" charset="0"/>
              </a:rPr>
              <a:t>zel </a:t>
            </a:r>
            <a:r>
              <a:rPr lang="tr-TR" sz="4400" b="1" dirty="0">
                <a:latin typeface="Times New Roman" panose="02020603050405020304" pitchFamily="18" charset="0"/>
                <a:cs typeface="Times New Roman" panose="02020603050405020304" pitchFamily="18" charset="0"/>
              </a:rPr>
              <a:t>K</a:t>
            </a:r>
            <a:r>
              <a:rPr lang="tr-TR" sz="4400" b="1" dirty="0" smtClean="0">
                <a:latin typeface="Times New Roman" panose="02020603050405020304" pitchFamily="18" charset="0"/>
                <a:cs typeface="Times New Roman" panose="02020603050405020304" pitchFamily="18" charset="0"/>
              </a:rPr>
              <a:t>anun </a:t>
            </a:r>
            <a:r>
              <a:rPr lang="tr-TR" sz="4400" b="1" dirty="0">
                <a:latin typeface="Times New Roman" panose="02020603050405020304" pitchFamily="18" charset="0"/>
                <a:cs typeface="Times New Roman" panose="02020603050405020304" pitchFamily="18" charset="0"/>
              </a:rPr>
              <a:t>H</a:t>
            </a:r>
            <a:r>
              <a:rPr lang="tr-TR" sz="4400" b="1" dirty="0" smtClean="0">
                <a:latin typeface="Times New Roman" panose="02020603050405020304" pitchFamily="18" charset="0"/>
                <a:cs typeface="Times New Roman" panose="02020603050405020304" pitchFamily="18" charset="0"/>
              </a:rPr>
              <a:t>ükümlerine </a:t>
            </a:r>
            <a:r>
              <a:rPr lang="tr-TR" sz="4400" dirty="0">
                <a:latin typeface="Times New Roman" panose="02020603050405020304" pitchFamily="18" charset="0"/>
                <a:cs typeface="Times New Roman" panose="02020603050405020304" pitchFamily="18" charset="0"/>
              </a:rPr>
              <a:t>bırakmıştır. </a:t>
            </a:r>
            <a:endParaRPr lang="tr-TR" sz="4400" dirty="0" smtClean="0">
              <a:latin typeface="Times New Roman" panose="02020603050405020304" pitchFamily="18" charset="0"/>
              <a:cs typeface="Times New Roman" panose="02020603050405020304" pitchFamily="18" charset="0"/>
            </a:endParaRPr>
          </a:p>
          <a:p>
            <a:pPr algn="just"/>
            <a:r>
              <a:rPr lang="tr-TR" sz="4400" b="1" dirty="0" smtClean="0">
                <a:latin typeface="Times New Roman" panose="02020603050405020304" pitchFamily="18" charset="0"/>
                <a:cs typeface="Times New Roman" panose="02020603050405020304" pitchFamily="18" charset="0"/>
              </a:rPr>
              <a:t>Bu </a:t>
            </a:r>
            <a:r>
              <a:rPr lang="tr-TR" sz="4400" b="1" dirty="0">
                <a:latin typeface="Times New Roman" panose="02020603050405020304" pitchFamily="18" charset="0"/>
                <a:cs typeface="Times New Roman" panose="02020603050405020304" pitchFamily="18" charset="0"/>
              </a:rPr>
              <a:t>konuyu düzenleyen Özel </a:t>
            </a:r>
            <a:r>
              <a:rPr lang="tr-TR" sz="4400" b="1" dirty="0" smtClean="0">
                <a:latin typeface="Times New Roman" panose="02020603050405020304" pitchFamily="18" charset="0"/>
                <a:cs typeface="Times New Roman" panose="02020603050405020304" pitchFamily="18" charset="0"/>
              </a:rPr>
              <a:t>Kanun </a:t>
            </a:r>
            <a:r>
              <a:rPr lang="tr-TR" sz="4400" dirty="0" smtClean="0">
                <a:latin typeface="Times New Roman" panose="02020603050405020304" pitchFamily="18" charset="0"/>
                <a:cs typeface="Times New Roman" panose="02020603050405020304" pitchFamily="18" charset="0"/>
              </a:rPr>
              <a:t>ise, </a:t>
            </a:r>
            <a:r>
              <a:rPr lang="tr-TR" sz="4400" b="1" i="1" dirty="0">
                <a:latin typeface="Times New Roman" panose="02020603050405020304" pitchFamily="18" charset="0"/>
                <a:cs typeface="Times New Roman" panose="02020603050405020304" pitchFamily="18" charset="0"/>
              </a:rPr>
              <a:t>Kat Mülkiyeti Kanunudur</a:t>
            </a:r>
            <a:r>
              <a:rPr lang="tr-TR" sz="4400" dirty="0">
                <a:latin typeface="Times New Roman" panose="02020603050405020304" pitchFamily="18" charset="0"/>
                <a:cs typeface="Times New Roman" panose="02020603050405020304" pitchFamily="18" charset="0"/>
              </a:rPr>
              <a:t>.  </a:t>
            </a:r>
          </a:p>
          <a:p>
            <a:pPr marL="0" indent="0">
              <a:buNone/>
            </a:pPr>
            <a:endParaRPr lang="tr-TR" sz="4400" dirty="0"/>
          </a:p>
        </p:txBody>
      </p:sp>
    </p:spTree>
    <p:extLst>
      <p:ext uri="{BB962C8B-B14F-4D97-AF65-F5344CB8AC3E}">
        <p14:creationId xmlns:p14="http://schemas.microsoft.com/office/powerpoint/2010/main" val="29336945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Kat Mülkiyeti tamamlanmış bir Yapının, </a:t>
            </a:r>
            <a:r>
              <a:rPr lang="tr-TR" sz="3200" dirty="0">
                <a:latin typeface="Times New Roman" panose="02020603050405020304" pitchFamily="18" charset="0"/>
                <a:cs typeface="Times New Roman" panose="02020603050405020304" pitchFamily="18" charset="0"/>
              </a:rPr>
              <a:t>Kat, Daire, İş Bürosu, Dükkân, Mağaza, Mahzen, Depo gibi bölümlerinden ayrı ayrı ve başlı başına kullanılmaya elverişli olanların üzerinde kurulan bağımsız bir Mülkiyet Hakkıdır (</a:t>
            </a:r>
            <a:r>
              <a:rPr lang="tr-TR" sz="3200" i="1" dirty="0">
                <a:latin typeface="Times New Roman" panose="02020603050405020304" pitchFamily="18" charset="0"/>
                <a:cs typeface="Times New Roman" panose="02020603050405020304" pitchFamily="18" charset="0"/>
              </a:rPr>
              <a:t>KMK m. 1</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Üzerinde Kat Mülkiyeti kurulan her Bağımsız Bölüm, Kat Mülkiyeti Kütüğünün ayrı bir sayfasına kaydedilmek suretiyle Taşınmaz niteliğini kazanır (</a:t>
            </a:r>
            <a:r>
              <a:rPr lang="tr-TR" sz="3200" i="1" dirty="0">
                <a:latin typeface="Times New Roman" panose="02020603050405020304" pitchFamily="18" charset="0"/>
                <a:cs typeface="Times New Roman" panose="02020603050405020304" pitchFamily="18" charset="0"/>
              </a:rPr>
              <a:t>KMK 13 / IV, TST 11).</a:t>
            </a:r>
            <a:r>
              <a:rPr lang="tr-TR" sz="32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6827723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latin typeface="Times New Roman" panose="02020603050405020304" pitchFamily="18" charset="0"/>
                <a:cs typeface="Times New Roman" panose="02020603050405020304" pitchFamily="18" charset="0"/>
              </a:rPr>
              <a:t>Her bağımsız bölüme Kütükte ayrı bir sayfa açılması kuraldır. </a:t>
            </a:r>
          </a:p>
          <a:p>
            <a:pPr algn="just"/>
            <a:r>
              <a:rPr lang="tr-TR" dirty="0" smtClean="0">
                <a:latin typeface="Times New Roman" panose="02020603050405020304" pitchFamily="18" charset="0"/>
                <a:cs typeface="Times New Roman" panose="02020603050405020304" pitchFamily="18" charset="0"/>
              </a:rPr>
              <a:t>Bununla birlikte, Kat Mülkiyeti kurulurken aynı katta birbirine bitişik bulunan aynı türden birden fazla Bağımsız Bölüm veya bir yapının otel, iş veya ticaret yeri gibi ekonomik açıdan veya kullanma bakımından bütünlük arz eden birden çok katı veya bölümü, Kat Mülkiyeti Kütüğüne tek Bağımsız Bölüm olarak kaydedilebilir. </a:t>
            </a:r>
          </a:p>
          <a:p>
            <a:pPr algn="just"/>
            <a:r>
              <a:rPr lang="tr-TR" dirty="0" smtClean="0">
                <a:latin typeface="Times New Roman" panose="02020603050405020304" pitchFamily="18" charset="0"/>
                <a:cs typeface="Times New Roman" panose="02020603050405020304" pitchFamily="18" charset="0"/>
              </a:rPr>
              <a:t>Böyle </a:t>
            </a:r>
            <a:r>
              <a:rPr lang="tr-TR" dirty="0">
                <a:latin typeface="Times New Roman" panose="02020603050405020304" pitchFamily="18" charset="0"/>
                <a:cs typeface="Times New Roman" panose="02020603050405020304" pitchFamily="18" charset="0"/>
              </a:rPr>
              <a:t>bir kaydın yapılabilmesi için, buna uygun </a:t>
            </a:r>
            <a:r>
              <a:rPr lang="tr-TR" b="1" dirty="0" smtClean="0">
                <a:latin typeface="Times New Roman" panose="02020603050405020304" pitchFamily="18" charset="0"/>
                <a:cs typeface="Times New Roman" panose="02020603050405020304" pitchFamily="18" charset="0"/>
              </a:rPr>
              <a:t>Değişiklik </a:t>
            </a:r>
            <a:r>
              <a:rPr lang="tr-TR" b="1" dirty="0">
                <a:latin typeface="Times New Roman" panose="02020603050405020304" pitchFamily="18" charset="0"/>
                <a:cs typeface="Times New Roman" panose="02020603050405020304" pitchFamily="18" charset="0"/>
              </a:rPr>
              <a:t>P</a:t>
            </a:r>
            <a:r>
              <a:rPr lang="tr-TR" b="1" dirty="0" smtClean="0">
                <a:latin typeface="Times New Roman" panose="02020603050405020304" pitchFamily="18" charset="0"/>
                <a:cs typeface="Times New Roman" panose="02020603050405020304" pitchFamily="18" charset="0"/>
              </a:rPr>
              <a:t>rojesinin </a:t>
            </a:r>
            <a:r>
              <a:rPr lang="tr-TR"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Yapı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ullanma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zin Belgesinin</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Tapu Sicil Müdürlüğüne verilmiş olması gereklidir (</a:t>
            </a:r>
            <a:r>
              <a:rPr lang="tr-TR" i="1" dirty="0">
                <a:latin typeface="Times New Roman" panose="02020603050405020304" pitchFamily="18" charset="0"/>
                <a:cs typeface="Times New Roman" panose="02020603050405020304" pitchFamily="18" charset="0"/>
              </a:rPr>
              <a:t>KMK </a:t>
            </a:r>
            <a:r>
              <a:rPr lang="tr-TR" i="1" dirty="0" smtClean="0">
                <a:latin typeface="Times New Roman" panose="02020603050405020304" pitchFamily="18" charset="0"/>
                <a:cs typeface="Times New Roman" panose="02020603050405020304" pitchFamily="18" charset="0"/>
              </a:rPr>
              <a:t>m. 10 </a:t>
            </a:r>
            <a:r>
              <a:rPr lang="tr-TR" i="1" dirty="0">
                <a:latin typeface="Times New Roman" panose="02020603050405020304" pitchFamily="18" charset="0"/>
                <a:cs typeface="Times New Roman" panose="02020603050405020304" pitchFamily="18" charset="0"/>
              </a:rPr>
              <a:t>/ III).</a:t>
            </a:r>
            <a:r>
              <a:rPr lang="tr-TR" dirty="0">
                <a:latin typeface="Times New Roman" panose="02020603050405020304" pitchFamily="18" charset="0"/>
                <a:cs typeface="Times New Roman" panose="02020603050405020304" pitchFamily="18" charset="0"/>
              </a:rPr>
              <a:t> </a:t>
            </a:r>
          </a:p>
          <a:p>
            <a:pPr marL="0" indent="0">
              <a:buNone/>
            </a:pPr>
            <a:r>
              <a:rPr lang="tr-TR"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5282164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4552" y="173574"/>
            <a:ext cx="10427594" cy="1925682"/>
          </a:xfrm>
        </p:spPr>
        <p:txBody>
          <a:bodyPr>
            <a:normAutofit fontScale="90000"/>
          </a:bodyPr>
          <a:lstStyle/>
          <a:p>
            <a:pPr algn="just"/>
            <a:r>
              <a:rPr lang="tr-TR" sz="3100" dirty="0" smtClean="0">
                <a:latin typeface="+mn-lt"/>
              </a:rPr>
              <a:t>KADASTRO(TAPULAMA)</a:t>
            </a:r>
            <a:br>
              <a:rPr lang="tr-TR" sz="3100" dirty="0" smtClean="0">
                <a:latin typeface="+mn-lt"/>
              </a:rPr>
            </a:br>
            <a:r>
              <a:rPr lang="tr-TR" dirty="0" smtClean="0">
                <a:latin typeface="+mn-lt"/>
              </a:rPr>
              <a:t>(</a:t>
            </a:r>
            <a:r>
              <a:rPr lang="tr-TR" sz="2700" b="1" i="1" dirty="0" smtClean="0">
                <a:latin typeface="Times New Roman" panose="02020603050405020304" pitchFamily="18" charset="0"/>
                <a:cs typeface="Times New Roman" panose="02020603050405020304" pitchFamily="18" charset="0"/>
              </a:rPr>
              <a:t>Sirmen,</a:t>
            </a:r>
            <a:r>
              <a:rPr lang="tr-TR" sz="2700" i="1" dirty="0" smtClean="0">
                <a:latin typeface="Times New Roman" panose="02020603050405020304" pitchFamily="18" charset="0"/>
                <a:cs typeface="Times New Roman" panose="02020603050405020304" pitchFamily="18" charset="0"/>
              </a:rPr>
              <a:t> Eşya H., 7. B., s. 148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a:t>
            </a:r>
            <a:r>
              <a:rPr lang="tr-TR" sz="2700" i="1" dirty="0" smtClean="0">
                <a:latin typeface="Times New Roman" panose="02020603050405020304" pitchFamily="18" charset="0"/>
                <a:cs typeface="Times New Roman" panose="02020603050405020304" pitchFamily="18" charset="0"/>
              </a:rPr>
              <a:t>, Eşya H., 20. B., s. 164 vd.; </a:t>
            </a:r>
            <a:r>
              <a:rPr lang="tr-TR" sz="2700" b="1" i="1" dirty="0" smtClean="0">
                <a:latin typeface="Times New Roman" panose="02020603050405020304" pitchFamily="18" charset="0"/>
                <a:cs typeface="Times New Roman" panose="02020603050405020304" pitchFamily="18" charset="0"/>
              </a:rPr>
              <a:t>Ünal / </a:t>
            </a:r>
            <a:r>
              <a:rPr lang="tr-TR" sz="2700" b="1" i="1" dirty="0" err="1" smtClean="0">
                <a:latin typeface="Times New Roman" panose="02020603050405020304" pitchFamily="18" charset="0"/>
                <a:cs typeface="Times New Roman" panose="02020603050405020304" pitchFamily="18" charset="0"/>
              </a:rPr>
              <a:t>Başpınar</a:t>
            </a:r>
            <a:r>
              <a:rPr lang="tr-TR" sz="2700" b="1" i="1" dirty="0" smtClean="0">
                <a:latin typeface="Times New Roman" panose="02020603050405020304" pitchFamily="18" charset="0"/>
                <a:cs typeface="Times New Roman" panose="02020603050405020304" pitchFamily="18" charset="0"/>
              </a:rPr>
              <a:t>, </a:t>
            </a:r>
            <a:r>
              <a:rPr lang="tr-TR" sz="2700" i="1" dirty="0" smtClean="0">
                <a:latin typeface="Times New Roman" panose="02020603050405020304" pitchFamily="18" charset="0"/>
                <a:cs typeface="Times New Roman" panose="02020603050405020304" pitchFamily="18" charset="0"/>
              </a:rPr>
              <a:t>Şekli Eşya H., 9. B., s. 309 vd.; </a:t>
            </a:r>
            <a:r>
              <a:rPr lang="tr-TR" sz="2700" b="1" i="1" dirty="0" smtClean="0">
                <a:latin typeface="Times New Roman" panose="02020603050405020304" pitchFamily="18" charset="0"/>
                <a:cs typeface="Times New Roman" panose="02020603050405020304" pitchFamily="18" charset="0"/>
              </a:rPr>
              <a:t>Ertaş, </a:t>
            </a:r>
            <a:r>
              <a:rPr lang="tr-TR" sz="2700" i="1" dirty="0" smtClean="0">
                <a:latin typeface="Times New Roman" panose="02020603050405020304" pitchFamily="18" charset="0"/>
                <a:cs typeface="Times New Roman" panose="02020603050405020304" pitchFamily="18" charset="0"/>
              </a:rPr>
              <a:t>Eşya H., 14. B.,</a:t>
            </a:r>
            <a:r>
              <a:rPr lang="tr-TR" sz="2700" i="1" dirty="0">
                <a:latin typeface="Times New Roman" panose="02020603050405020304" pitchFamily="18" charset="0"/>
                <a:cs typeface="Times New Roman" panose="02020603050405020304" pitchFamily="18" charset="0"/>
              </a:rPr>
              <a:t> </a:t>
            </a:r>
            <a:r>
              <a:rPr lang="tr-TR" sz="2700" i="1" dirty="0" smtClean="0">
                <a:latin typeface="Times New Roman" panose="02020603050405020304" pitchFamily="18" charset="0"/>
                <a:cs typeface="Times New Roman" panose="02020603050405020304" pitchFamily="18" charset="0"/>
              </a:rPr>
              <a:t>s. 114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a:t>
            </a:r>
            <a:r>
              <a:rPr lang="tr-TR" sz="2700" i="1" dirty="0" smtClean="0">
                <a:latin typeface="Times New Roman" panose="02020603050405020304" pitchFamily="18" charset="0"/>
                <a:cs typeface="Times New Roman" panose="02020603050405020304" pitchFamily="18" charset="0"/>
              </a:rPr>
              <a:t>, Eşya H., Ders Kitabı, 1. Bası, s. 97 vd.)</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825625"/>
            <a:ext cx="10515600" cy="4588054"/>
          </a:xfrm>
        </p:spPr>
        <p:txBody>
          <a:bodyPr>
            <a:normAutofit fontScale="32500" lnSpcReduction="20000"/>
          </a:bodyPr>
          <a:lstStyle/>
          <a:p>
            <a:pPr marL="0" indent="0">
              <a:buNone/>
            </a:pPr>
            <a:endParaRPr lang="tr-TR" dirty="0"/>
          </a:p>
          <a:p>
            <a:pPr algn="just"/>
            <a:endParaRPr lang="tr-TR" sz="11200" b="1" i="1" dirty="0" smtClean="0">
              <a:latin typeface="Times New Roman" panose="02020603050405020304" pitchFamily="18" charset="0"/>
              <a:cs typeface="Times New Roman" panose="02020603050405020304" pitchFamily="18" charset="0"/>
            </a:endParaRPr>
          </a:p>
          <a:p>
            <a:pPr algn="just"/>
            <a:r>
              <a:rPr lang="tr-TR" sz="11200" b="1" i="1" dirty="0" smtClean="0">
                <a:latin typeface="Times New Roman" panose="02020603050405020304" pitchFamily="18" charset="0"/>
                <a:cs typeface="Times New Roman" panose="02020603050405020304" pitchFamily="18" charset="0"/>
              </a:rPr>
              <a:t>Genel </a:t>
            </a:r>
            <a:r>
              <a:rPr lang="tr-TR" sz="11200" b="1" i="1" dirty="0">
                <a:latin typeface="Times New Roman" panose="02020603050405020304" pitchFamily="18" charset="0"/>
                <a:cs typeface="Times New Roman" panose="02020603050405020304" pitchFamily="18" charset="0"/>
              </a:rPr>
              <a:t>anlamda Kadastro</a:t>
            </a:r>
            <a:r>
              <a:rPr lang="tr-TR" sz="11200" b="1" dirty="0">
                <a:latin typeface="Times New Roman" panose="02020603050405020304" pitchFamily="18" charset="0"/>
                <a:cs typeface="Times New Roman" panose="02020603050405020304" pitchFamily="18" charset="0"/>
              </a:rPr>
              <a:t>, </a:t>
            </a:r>
            <a:r>
              <a:rPr lang="tr-TR" sz="11200" dirty="0">
                <a:latin typeface="Times New Roman" panose="02020603050405020304" pitchFamily="18" charset="0"/>
                <a:cs typeface="Times New Roman" panose="02020603050405020304" pitchFamily="18" charset="0"/>
              </a:rPr>
              <a:t>ülkedeki her </a:t>
            </a:r>
            <a:r>
              <a:rPr lang="tr-TR" sz="11200" dirty="0" smtClean="0">
                <a:latin typeface="Times New Roman" panose="02020603050405020304" pitchFamily="18" charset="0"/>
                <a:cs typeface="Times New Roman" panose="02020603050405020304" pitchFamily="18" charset="0"/>
              </a:rPr>
              <a:t>Taşınmaz Malın </a:t>
            </a:r>
            <a:r>
              <a:rPr lang="tr-TR" sz="11200" dirty="0">
                <a:latin typeface="Times New Roman" panose="02020603050405020304" pitchFamily="18" charset="0"/>
                <a:cs typeface="Times New Roman" panose="02020603050405020304" pitchFamily="18" charset="0"/>
              </a:rPr>
              <a:t>türünü, yüzölçümünü, sınırlarını belirleyip, plana bağlama faaliyetini ifade eder. </a:t>
            </a:r>
          </a:p>
          <a:p>
            <a:pPr algn="just"/>
            <a:r>
              <a:rPr lang="tr-TR" sz="11200" b="1" i="1" dirty="0">
                <a:latin typeface="Times New Roman" panose="02020603050405020304" pitchFamily="18" charset="0"/>
                <a:cs typeface="Times New Roman" panose="02020603050405020304" pitchFamily="18" charset="0"/>
              </a:rPr>
              <a:t>Hukuki anlamda Kadastro</a:t>
            </a:r>
            <a:r>
              <a:rPr lang="tr-TR" sz="11200" dirty="0">
                <a:latin typeface="Times New Roman" panose="02020603050405020304" pitchFamily="18" charset="0"/>
                <a:cs typeface="Times New Roman" panose="02020603050405020304" pitchFamily="18" charset="0"/>
              </a:rPr>
              <a:t> ise, </a:t>
            </a:r>
            <a:r>
              <a:rPr lang="tr-TR" sz="11200" dirty="0" smtClean="0">
                <a:latin typeface="Times New Roman" panose="02020603050405020304" pitchFamily="18" charset="0"/>
                <a:cs typeface="Times New Roman" panose="02020603050405020304" pitchFamily="18" charset="0"/>
              </a:rPr>
              <a:t>Taşınmazların </a:t>
            </a:r>
            <a:r>
              <a:rPr lang="tr-TR" sz="11200" dirty="0">
                <a:latin typeface="Times New Roman" panose="02020603050405020304" pitchFamily="18" charset="0"/>
                <a:cs typeface="Times New Roman" panose="02020603050405020304" pitchFamily="18" charset="0"/>
              </a:rPr>
              <a:t>geometrik durumunun yanı sıra üzerlerindeki </a:t>
            </a:r>
            <a:r>
              <a:rPr lang="tr-TR" sz="11200" dirty="0" smtClean="0">
                <a:latin typeface="Times New Roman" panose="02020603050405020304" pitchFamily="18" charset="0"/>
                <a:cs typeface="Times New Roman" panose="02020603050405020304" pitchFamily="18" charset="0"/>
              </a:rPr>
              <a:t>Hakların </a:t>
            </a:r>
            <a:r>
              <a:rPr lang="tr-TR" sz="11200" dirty="0">
                <a:latin typeface="Times New Roman" panose="02020603050405020304" pitchFamily="18" charset="0"/>
                <a:cs typeface="Times New Roman" panose="02020603050405020304" pitchFamily="18" charset="0"/>
              </a:rPr>
              <a:t>belirlenmesini de kapsar. </a:t>
            </a:r>
            <a:endParaRPr lang="tr-TR" sz="11200" dirty="0" smtClean="0">
              <a:latin typeface="Times New Roman" panose="02020603050405020304" pitchFamily="18" charset="0"/>
              <a:cs typeface="Times New Roman" panose="02020603050405020304" pitchFamily="18" charset="0"/>
            </a:endParaRPr>
          </a:p>
          <a:p>
            <a:pPr algn="just"/>
            <a:r>
              <a:rPr lang="tr-TR" sz="11200" b="1" dirty="0" smtClean="0">
                <a:latin typeface="Times New Roman" panose="02020603050405020304" pitchFamily="18" charset="0"/>
                <a:cs typeface="Times New Roman" panose="02020603050405020304" pitchFamily="18" charset="0"/>
              </a:rPr>
              <a:t>Kadastro sonunda, </a:t>
            </a:r>
            <a:r>
              <a:rPr lang="tr-TR" sz="11200" dirty="0" smtClean="0">
                <a:latin typeface="Times New Roman" panose="02020603050405020304" pitchFamily="18" charset="0"/>
                <a:cs typeface="Times New Roman" panose="02020603050405020304" pitchFamily="18" charset="0"/>
              </a:rPr>
              <a:t>Taşınmazlar </a:t>
            </a:r>
            <a:r>
              <a:rPr lang="tr-TR" sz="11200" dirty="0">
                <a:latin typeface="Times New Roman" panose="02020603050405020304" pitchFamily="18" charset="0"/>
                <a:cs typeface="Times New Roman" panose="02020603050405020304" pitchFamily="18" charset="0"/>
              </a:rPr>
              <a:t>yapılan belirlemelere göre </a:t>
            </a:r>
            <a:r>
              <a:rPr lang="tr-TR" sz="11200" dirty="0" smtClean="0">
                <a:latin typeface="Times New Roman" panose="02020603050405020304" pitchFamily="18" charset="0"/>
                <a:cs typeface="Times New Roman" panose="02020603050405020304" pitchFamily="18" charset="0"/>
              </a:rPr>
              <a:t>Tapu Kütüğüne </a:t>
            </a:r>
            <a:r>
              <a:rPr lang="tr-TR" sz="11200" dirty="0">
                <a:latin typeface="Times New Roman" panose="02020603050405020304" pitchFamily="18" charset="0"/>
                <a:cs typeface="Times New Roman" panose="02020603050405020304" pitchFamily="18" charset="0"/>
              </a:rPr>
              <a:t>kaydedilir. </a:t>
            </a:r>
          </a:p>
          <a:p>
            <a:pPr marL="0" indent="0" algn="just">
              <a:buNone/>
            </a:pPr>
            <a:endParaRPr lang="tr-TR" sz="11200" dirty="0" smtClean="0">
              <a:latin typeface="Times New Roman" panose="02020603050405020304" pitchFamily="18" charset="0"/>
              <a:cs typeface="Times New Roman" panose="02020603050405020304" pitchFamily="18" charset="0"/>
            </a:endParaRPr>
          </a:p>
          <a:p>
            <a:pPr algn="just"/>
            <a:endParaRPr lang="tr-TR" sz="11200" dirty="0" smtClean="0"/>
          </a:p>
          <a:p>
            <a:pPr marL="0" indent="0">
              <a:buNone/>
            </a:pPr>
            <a:endParaRPr lang="tr-TR" sz="11200" dirty="0"/>
          </a:p>
        </p:txBody>
      </p:sp>
    </p:spTree>
    <p:extLst>
      <p:ext uri="{BB962C8B-B14F-4D97-AF65-F5344CB8AC3E}">
        <p14:creationId xmlns:p14="http://schemas.microsoft.com/office/powerpoint/2010/main" val="40601129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0000" lnSpcReduction="20000"/>
          </a:bodyPr>
          <a:lstStyle/>
          <a:p>
            <a:pPr algn="just"/>
            <a:r>
              <a:rPr lang="tr-TR" sz="9600" b="1" dirty="0">
                <a:latin typeface="Times New Roman" panose="02020603050405020304" pitchFamily="18" charset="0"/>
                <a:cs typeface="Times New Roman" panose="02020603050405020304" pitchFamily="18" charset="0"/>
              </a:rPr>
              <a:t>Geniş anlamda Tapulama</a:t>
            </a:r>
            <a:r>
              <a:rPr lang="tr-TR" sz="9600" dirty="0">
                <a:latin typeface="Times New Roman" panose="02020603050405020304" pitchFamily="18" charset="0"/>
                <a:cs typeface="Times New Roman" panose="02020603050405020304" pitchFamily="18" charset="0"/>
              </a:rPr>
              <a:t>, Genel Anlamda Kadastroyla başlayan ve Taşınmazın Tapu Kütüğüne kaydedilmesini de içine alan bir faaliyetler bütünüdür. </a:t>
            </a:r>
          </a:p>
          <a:p>
            <a:pPr algn="just"/>
            <a:r>
              <a:rPr lang="tr-TR" sz="9600" dirty="0">
                <a:latin typeface="Times New Roman" panose="02020603050405020304" pitchFamily="18" charset="0"/>
                <a:cs typeface="Times New Roman" panose="02020603050405020304" pitchFamily="18" charset="0"/>
              </a:rPr>
              <a:t>Öyleyse, </a:t>
            </a:r>
            <a:r>
              <a:rPr lang="tr-TR" sz="9600" b="1" dirty="0">
                <a:latin typeface="Times New Roman" panose="02020603050405020304" pitchFamily="18" charset="0"/>
                <a:cs typeface="Times New Roman" panose="02020603050405020304" pitchFamily="18" charset="0"/>
              </a:rPr>
              <a:t>Hukuki anlamda Kadastro </a:t>
            </a:r>
            <a:r>
              <a:rPr lang="tr-TR" sz="9600" dirty="0">
                <a:latin typeface="Times New Roman" panose="02020603050405020304" pitchFamily="18" charset="0"/>
                <a:cs typeface="Times New Roman" panose="02020603050405020304" pitchFamily="18" charset="0"/>
              </a:rPr>
              <a:t>ile </a:t>
            </a:r>
            <a:r>
              <a:rPr lang="tr-TR" sz="9600" b="1" dirty="0">
                <a:latin typeface="Times New Roman" panose="02020603050405020304" pitchFamily="18" charset="0"/>
                <a:cs typeface="Times New Roman" panose="02020603050405020304" pitchFamily="18" charset="0"/>
              </a:rPr>
              <a:t>Geniş Anlamda Tapulama</a:t>
            </a:r>
            <a:r>
              <a:rPr lang="tr-TR" sz="9600" dirty="0">
                <a:latin typeface="Times New Roman" panose="02020603050405020304" pitchFamily="18" charset="0"/>
                <a:cs typeface="Times New Roman" panose="02020603050405020304" pitchFamily="18" charset="0"/>
              </a:rPr>
              <a:t>, aralarında nitelikleri bakımından fark bulunmayan faaliyetleri kapsamaktadır. </a:t>
            </a:r>
          </a:p>
          <a:p>
            <a:endParaRPr lang="tr-TR" dirty="0"/>
          </a:p>
        </p:txBody>
      </p:sp>
    </p:spTree>
    <p:extLst>
      <p:ext uri="{BB962C8B-B14F-4D97-AF65-F5344CB8AC3E}">
        <p14:creationId xmlns:p14="http://schemas.microsoft.com/office/powerpoint/2010/main" val="37388271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Dar ve Teknik Anlamda Tapulama</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Dar ve Teknik Anlamda Tapulama </a:t>
            </a:r>
            <a:r>
              <a:rPr lang="tr-TR" sz="4000" dirty="0">
                <a:latin typeface="Times New Roman" panose="02020603050405020304" pitchFamily="18" charset="0"/>
                <a:cs typeface="Times New Roman" panose="02020603050405020304" pitchFamily="18" charset="0"/>
              </a:rPr>
              <a:t>ise, sadece </a:t>
            </a:r>
            <a:r>
              <a:rPr lang="tr-TR" sz="4000" b="1" dirty="0">
                <a:latin typeface="Times New Roman" panose="02020603050405020304" pitchFamily="18" charset="0"/>
                <a:cs typeface="Times New Roman" panose="02020603050405020304" pitchFamily="18" charset="0"/>
              </a:rPr>
              <a:t>Kütükte </a:t>
            </a:r>
            <a:r>
              <a:rPr lang="tr-TR" sz="4000" dirty="0">
                <a:latin typeface="Times New Roman" panose="02020603050405020304" pitchFamily="18" charset="0"/>
                <a:cs typeface="Times New Roman" panose="02020603050405020304" pitchFamily="18" charset="0"/>
              </a:rPr>
              <a:t>ayrı bir sayfa açılarak, Taşınmazın o sayfaya kaydedilmesinden ibarettir. </a:t>
            </a:r>
          </a:p>
          <a:p>
            <a:pPr algn="just"/>
            <a:r>
              <a:rPr lang="tr-TR" sz="4000" dirty="0">
                <a:latin typeface="Times New Roman" panose="02020603050405020304" pitchFamily="18" charset="0"/>
                <a:cs typeface="Times New Roman" panose="02020603050405020304" pitchFamily="18" charset="0"/>
              </a:rPr>
              <a:t>Gerek Mevzuatta gerekse Uygulamada bu deyim, genellikle </a:t>
            </a:r>
            <a:r>
              <a:rPr lang="tr-TR" sz="4000" b="1" dirty="0">
                <a:latin typeface="Times New Roman" panose="02020603050405020304" pitchFamily="18" charset="0"/>
                <a:cs typeface="Times New Roman" panose="02020603050405020304" pitchFamily="18" charset="0"/>
              </a:rPr>
              <a:t>Geniş Anlamdaki Tapulama </a:t>
            </a:r>
            <a:r>
              <a:rPr lang="tr-TR" sz="4000" dirty="0">
                <a:latin typeface="Times New Roman" panose="02020603050405020304" pitchFamily="18" charset="0"/>
                <a:cs typeface="Times New Roman" panose="02020603050405020304" pitchFamily="18" charset="0"/>
              </a:rPr>
              <a:t>için kullanılmıştır. </a:t>
            </a:r>
          </a:p>
          <a:p>
            <a:pPr marL="0" indent="0">
              <a:buNone/>
            </a:pPr>
            <a:endParaRPr lang="tr-TR" sz="4000" dirty="0"/>
          </a:p>
        </p:txBody>
      </p:sp>
    </p:spTree>
    <p:extLst>
      <p:ext uri="{BB962C8B-B14F-4D97-AF65-F5344CB8AC3E}">
        <p14:creationId xmlns:p14="http://schemas.microsoft.com/office/powerpoint/2010/main" val="38089153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3402 </a:t>
            </a:r>
            <a:r>
              <a:rPr lang="tr-TR" dirty="0">
                <a:latin typeface="Times New Roman" panose="02020603050405020304" pitchFamily="18" charset="0"/>
                <a:cs typeface="Times New Roman" panose="02020603050405020304" pitchFamily="18" charset="0"/>
              </a:rPr>
              <a:t>sayılı Kadastro Kanunundan önce il ve ilçelerin merkez Belediye sınırları içindeki Arazinin Kadastrosuna uygulanan 2613 sayılı Kadastro ve Tapu Tahriri Kanunu </a:t>
            </a:r>
            <a:r>
              <a:rPr lang="tr-TR" b="1" dirty="0">
                <a:latin typeface="Times New Roman" panose="02020603050405020304" pitchFamily="18" charset="0"/>
                <a:cs typeface="Times New Roman" panose="02020603050405020304" pitchFamily="18" charset="0"/>
              </a:rPr>
              <a:t>Kadastro</a:t>
            </a:r>
            <a:r>
              <a:rPr lang="tr-TR" dirty="0">
                <a:latin typeface="Times New Roman" panose="02020603050405020304" pitchFamily="18" charset="0"/>
                <a:cs typeface="Times New Roman" panose="02020603050405020304" pitchFamily="18" charset="0"/>
              </a:rPr>
              <a:t> deyimine üstünlük </a:t>
            </a:r>
            <a:r>
              <a:rPr lang="tr-TR" dirty="0" smtClean="0">
                <a:latin typeface="Times New Roman" panose="02020603050405020304" pitchFamily="18" charset="0"/>
                <a:cs typeface="Times New Roman" panose="02020603050405020304" pitchFamily="18" charset="0"/>
              </a:rPr>
              <a:t>tanımıştır.  </a:t>
            </a:r>
          </a:p>
          <a:p>
            <a:pPr algn="just"/>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u </a:t>
            </a:r>
            <a:r>
              <a:rPr lang="tr-TR" dirty="0">
                <a:latin typeface="Times New Roman" panose="02020603050405020304" pitchFamily="18" charset="0"/>
                <a:cs typeface="Times New Roman" panose="02020603050405020304" pitchFamily="18" charset="0"/>
              </a:rPr>
              <a:t>Kanunun uygulama alanı dışında kalan Arazinin Kadastro Faaliyetlerini düzenlemek üzere çıkarılmış Kanunlarda </a:t>
            </a:r>
            <a:r>
              <a:rPr lang="tr-TR" b="1" dirty="0">
                <a:latin typeface="Times New Roman" panose="02020603050405020304" pitchFamily="18" charset="0"/>
                <a:cs typeface="Times New Roman" panose="02020603050405020304" pitchFamily="18" charset="0"/>
              </a:rPr>
              <a:t>Tapulama</a:t>
            </a:r>
            <a:r>
              <a:rPr lang="tr-TR" dirty="0">
                <a:latin typeface="Times New Roman" panose="02020603050405020304" pitchFamily="18" charset="0"/>
                <a:cs typeface="Times New Roman" panose="02020603050405020304" pitchFamily="18" charset="0"/>
              </a:rPr>
              <a:t> deyimi tercih edilmiştir. </a:t>
            </a:r>
          </a:p>
          <a:p>
            <a:pPr marL="0" indent="0" algn="just">
              <a:buNone/>
            </a:pPr>
            <a:endParaRPr lang="tr-TR" dirty="0" smtClean="0"/>
          </a:p>
          <a:p>
            <a:endParaRPr lang="tr-TR" dirty="0" smtClean="0"/>
          </a:p>
          <a:p>
            <a:endParaRPr lang="tr-TR" dirty="0"/>
          </a:p>
        </p:txBody>
      </p:sp>
    </p:spTree>
    <p:extLst>
      <p:ext uri="{BB962C8B-B14F-4D97-AF65-F5344CB8AC3E}">
        <p14:creationId xmlns:p14="http://schemas.microsoft.com/office/powerpoint/2010/main" val="2697053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25625"/>
            <a:ext cx="10515600" cy="4819874"/>
          </a:xfrm>
        </p:spPr>
        <p:txBody>
          <a:bodyPr>
            <a:noAutofit/>
          </a:bodyPr>
          <a:lstStyle/>
          <a:p>
            <a:pPr algn="just"/>
            <a:r>
              <a:rPr lang="tr-TR" sz="4000" b="1" dirty="0">
                <a:latin typeface="Times New Roman" panose="02020603050405020304" pitchFamily="18" charset="0"/>
                <a:cs typeface="Times New Roman" panose="02020603050405020304" pitchFamily="18" charset="0"/>
              </a:rPr>
              <a:t>TST </a:t>
            </a:r>
            <a:r>
              <a:rPr lang="tr-TR" sz="4000" b="1" dirty="0" smtClean="0">
                <a:latin typeface="Times New Roman" panose="02020603050405020304" pitchFamily="18" charset="0"/>
                <a:cs typeface="Times New Roman" panose="02020603050405020304" pitchFamily="18" charset="0"/>
              </a:rPr>
              <a:t>m. 6 </a:t>
            </a:r>
            <a:r>
              <a:rPr lang="tr-TR" sz="4000" b="1" dirty="0">
                <a:latin typeface="Times New Roman" panose="02020603050405020304" pitchFamily="18" charset="0"/>
                <a:cs typeface="Times New Roman" panose="02020603050405020304" pitchFamily="18" charset="0"/>
              </a:rPr>
              <a:t>/</a:t>
            </a:r>
            <a:r>
              <a:rPr lang="tr-TR" sz="4000" b="1" dirty="0" smtClean="0">
                <a:latin typeface="Times New Roman" panose="02020603050405020304" pitchFamily="18" charset="0"/>
                <a:cs typeface="Times New Roman" panose="02020603050405020304" pitchFamily="18" charset="0"/>
              </a:rPr>
              <a:t>1 hükmünde </a:t>
            </a:r>
            <a:r>
              <a:rPr lang="tr-TR" sz="4000" b="1" dirty="0">
                <a:latin typeface="Times New Roman" panose="02020603050405020304" pitchFamily="18" charset="0"/>
                <a:cs typeface="Times New Roman" panose="02020603050405020304" pitchFamily="18" charset="0"/>
              </a:rPr>
              <a:t>ise</a:t>
            </a:r>
            <a:r>
              <a:rPr lang="tr-TR" sz="4000"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Her ilçenin idari sınırları bir tapu sicili bölgesidir</a:t>
            </a:r>
            <a:r>
              <a:rPr lang="tr-TR" sz="4000" dirty="0">
                <a:latin typeface="Times New Roman" panose="02020603050405020304" pitchFamily="18" charset="0"/>
                <a:cs typeface="Times New Roman" panose="02020603050405020304" pitchFamily="18" charset="0"/>
              </a:rPr>
              <a:t>» hükmü getirilmiştir.  </a:t>
            </a:r>
            <a:endParaRPr lang="tr-TR" sz="4000" dirty="0" smtClean="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Bu </a:t>
            </a:r>
            <a:r>
              <a:rPr lang="tr-TR" sz="4000" dirty="0">
                <a:latin typeface="Times New Roman" panose="02020603050405020304" pitchFamily="18" charset="0"/>
                <a:cs typeface="Times New Roman" panose="02020603050405020304" pitchFamily="18" charset="0"/>
              </a:rPr>
              <a:t>hükme göre, birden çok </a:t>
            </a:r>
            <a:r>
              <a:rPr lang="tr-TR" sz="4000" dirty="0" smtClean="0">
                <a:latin typeface="Times New Roman" panose="02020603050405020304" pitchFamily="18" charset="0"/>
                <a:cs typeface="Times New Roman" panose="02020603050405020304" pitchFamily="18" charset="0"/>
              </a:rPr>
              <a:t>Bölgede </a:t>
            </a:r>
            <a:r>
              <a:rPr lang="tr-TR" sz="4000" dirty="0">
                <a:latin typeface="Times New Roman" panose="02020603050405020304" pitchFamily="18" charset="0"/>
                <a:cs typeface="Times New Roman" panose="02020603050405020304" pitchFamily="18" charset="0"/>
              </a:rPr>
              <a:t>bulunan Taşınmaz, diğer Bölge Sicillerine kayıtlı olduğu belirtilmek suretiyle her Bölgedeki Sicile ayrı ayrı kaydedilir. </a:t>
            </a:r>
          </a:p>
        </p:txBody>
      </p:sp>
    </p:spTree>
    <p:extLst>
      <p:ext uri="{BB962C8B-B14F-4D97-AF65-F5344CB8AC3E}">
        <p14:creationId xmlns:p14="http://schemas.microsoft.com/office/powerpoint/2010/main" val="6525631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Böylece hangi Kanunun uygulanacağını göstermek bakımından, </a:t>
            </a:r>
            <a:r>
              <a:rPr lang="tr-TR" b="1" dirty="0">
                <a:latin typeface="Times New Roman" panose="02020603050405020304" pitchFamily="18" charset="0"/>
                <a:cs typeface="Times New Roman" panose="02020603050405020304" pitchFamily="18" charset="0"/>
              </a:rPr>
              <a:t>Şehir Kadastrosu</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Kadastro</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bunun dışında kalan yerlerin Kadastrosu</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Tapulama</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deyimleriyle ifade edilmeye çalışılmıştır. </a:t>
            </a:r>
          </a:p>
          <a:p>
            <a:pPr algn="just"/>
            <a:r>
              <a:rPr lang="tr-TR" dirty="0">
                <a:latin typeface="Times New Roman" panose="02020603050405020304" pitchFamily="18" charset="0"/>
                <a:cs typeface="Times New Roman" panose="02020603050405020304" pitchFamily="18" charset="0"/>
              </a:rPr>
              <a:t>Nihayet «</a:t>
            </a:r>
            <a:r>
              <a:rPr lang="tr-TR" b="1" dirty="0">
                <a:latin typeface="Times New Roman" panose="02020603050405020304" pitchFamily="18" charset="0"/>
                <a:cs typeface="Times New Roman" panose="02020603050405020304" pitchFamily="18" charset="0"/>
              </a:rPr>
              <a:t>Kadastro»</a:t>
            </a:r>
            <a:r>
              <a:rPr lang="tr-TR" dirty="0">
                <a:latin typeface="Times New Roman" panose="02020603050405020304" pitchFamily="18" charset="0"/>
                <a:cs typeface="Times New Roman" panose="02020603050405020304" pitchFamily="18" charset="0"/>
              </a:rPr>
              <a:t> sözcüğünü kullanan </a:t>
            </a:r>
            <a:r>
              <a:rPr lang="tr-TR" b="1" dirty="0">
                <a:latin typeface="Times New Roman" panose="02020603050405020304" pitchFamily="18" charset="0"/>
                <a:cs typeface="Times New Roman" panose="02020603050405020304" pitchFamily="18" charset="0"/>
              </a:rPr>
              <a:t>3402 sayılı Kadastro Kanunu’nun </a:t>
            </a:r>
            <a:r>
              <a:rPr lang="tr-TR" dirty="0">
                <a:latin typeface="Times New Roman" panose="02020603050405020304" pitchFamily="18" charset="0"/>
                <a:cs typeface="Times New Roman" panose="02020603050405020304" pitchFamily="18" charset="0"/>
              </a:rPr>
              <a:t>kabulüyle yalnız bütün ülkedeki </a:t>
            </a:r>
            <a:r>
              <a:rPr lang="tr-TR" b="1" dirty="0">
                <a:latin typeface="Times New Roman" panose="02020603050405020304" pitchFamily="18" charset="0"/>
                <a:cs typeface="Times New Roman" panose="02020603050405020304" pitchFamily="18" charset="0"/>
              </a:rPr>
              <a:t>Kadastro Faaliyetleri </a:t>
            </a:r>
            <a:r>
              <a:rPr lang="tr-TR" dirty="0">
                <a:latin typeface="Times New Roman" panose="02020603050405020304" pitchFamily="18" charset="0"/>
                <a:cs typeface="Times New Roman" panose="02020603050405020304" pitchFamily="18" charset="0"/>
              </a:rPr>
              <a:t>adı geçen </a:t>
            </a:r>
            <a:r>
              <a:rPr lang="tr-TR" b="1" dirty="0">
                <a:latin typeface="Times New Roman" panose="02020603050405020304" pitchFamily="18" charset="0"/>
                <a:cs typeface="Times New Roman" panose="02020603050405020304" pitchFamily="18" charset="0"/>
              </a:rPr>
              <a:t>Kanunun </a:t>
            </a:r>
            <a:r>
              <a:rPr lang="tr-TR" dirty="0">
                <a:latin typeface="Times New Roman" panose="02020603050405020304" pitchFamily="18" charset="0"/>
                <a:cs typeface="Times New Roman" panose="02020603050405020304" pitchFamily="18" charset="0"/>
              </a:rPr>
              <a:t>hükümlerine tabi kılınmamış, aynı zamanda deyimlerdeki bu ikiliğe de son verilmiştir. </a:t>
            </a:r>
          </a:p>
          <a:p>
            <a:pPr marL="0" indent="0">
              <a:buNone/>
            </a:pPr>
            <a:endParaRPr lang="tr-TR" dirty="0"/>
          </a:p>
        </p:txBody>
      </p:sp>
    </p:spTree>
    <p:extLst>
      <p:ext uri="{BB962C8B-B14F-4D97-AF65-F5344CB8AC3E}">
        <p14:creationId xmlns:p14="http://schemas.microsoft.com/office/powerpoint/2010/main" val="10955917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3402 Sayılı Kadastro Kanunundan Önceki Düzenleme</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i="1" dirty="0">
                <a:latin typeface="Times New Roman" panose="02020603050405020304" pitchFamily="18" charset="0"/>
                <a:cs typeface="Times New Roman" panose="02020603050405020304" pitchFamily="18" charset="0"/>
              </a:rPr>
              <a:t>3402 sayılı Kadastro Kanunun yürürlüğe girdiği 1.10.1987 tarihinden önce Kadastro Faaliyetleri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Arazinin, </a:t>
            </a:r>
            <a:r>
              <a:rPr lang="tr-TR" dirty="0">
                <a:latin typeface="Times New Roman" panose="02020603050405020304" pitchFamily="18" charset="0"/>
                <a:cs typeface="Times New Roman" panose="02020603050405020304" pitchFamily="18" charset="0"/>
              </a:rPr>
              <a:t>il ve ilçelerin </a:t>
            </a:r>
            <a:r>
              <a:rPr lang="tr-TR" b="1" dirty="0">
                <a:latin typeface="Times New Roman" panose="02020603050405020304" pitchFamily="18" charset="0"/>
                <a:cs typeface="Times New Roman" panose="02020603050405020304" pitchFamily="18" charset="0"/>
              </a:rPr>
              <a:t>Merkez Belediye sınırları içinde veya dışında </a:t>
            </a:r>
            <a:r>
              <a:rPr lang="tr-TR" dirty="0">
                <a:latin typeface="Times New Roman" panose="02020603050405020304" pitchFamily="18" charset="0"/>
                <a:cs typeface="Times New Roman" panose="02020603050405020304" pitchFamily="18" charset="0"/>
              </a:rPr>
              <a:t>yer almasına göre ayrı </a:t>
            </a:r>
            <a:r>
              <a:rPr lang="tr-TR" dirty="0" smtClean="0">
                <a:latin typeface="Times New Roman" panose="02020603050405020304" pitchFamily="18" charset="0"/>
                <a:cs typeface="Times New Roman" panose="02020603050405020304" pitchFamily="18" charset="0"/>
              </a:rPr>
              <a:t>Kanunların </a:t>
            </a:r>
            <a:r>
              <a:rPr lang="tr-TR" dirty="0">
                <a:latin typeface="Times New Roman" panose="02020603050405020304" pitchFamily="18" charset="0"/>
                <a:cs typeface="Times New Roman" panose="02020603050405020304" pitchFamily="18" charset="0"/>
              </a:rPr>
              <a:t>hükümlerine tabi kılınmıştı. </a:t>
            </a:r>
          </a:p>
          <a:p>
            <a:pPr algn="just"/>
            <a:r>
              <a:rPr lang="tr-TR" b="1" dirty="0">
                <a:latin typeface="Times New Roman" panose="02020603050405020304" pitchFamily="18" charset="0"/>
                <a:cs typeface="Times New Roman" panose="02020603050405020304" pitchFamily="18" charset="0"/>
              </a:rPr>
              <a:t>İl ve ilçelerin Merkez Belediye sınırları içindeki Arazinin </a:t>
            </a:r>
            <a:r>
              <a:rPr lang="tr-TR" b="1" dirty="0" smtClean="0">
                <a:latin typeface="Times New Roman" panose="02020603050405020304" pitchFamily="18" charset="0"/>
                <a:cs typeface="Times New Roman" panose="02020603050405020304" pitchFamily="18" charset="0"/>
              </a:rPr>
              <a:t>Kadastrosunda, </a:t>
            </a:r>
            <a:r>
              <a:rPr lang="tr-TR" dirty="0">
                <a:latin typeface="Times New Roman" panose="02020603050405020304" pitchFamily="18" charset="0"/>
                <a:cs typeface="Times New Roman" panose="02020603050405020304" pitchFamily="18" charset="0"/>
              </a:rPr>
              <a:t>15.12.1934 tarihli ve 2613 sayılı Kadastro ve Tapu Tahriri Kanunu hükümleri uygulanmaktadır. </a:t>
            </a:r>
          </a:p>
          <a:p>
            <a:pPr algn="just"/>
            <a:r>
              <a:rPr lang="tr-TR" b="1" dirty="0">
                <a:latin typeface="Times New Roman" panose="02020603050405020304" pitchFamily="18" charset="0"/>
                <a:cs typeface="Times New Roman" panose="02020603050405020304" pitchFamily="18" charset="0"/>
              </a:rPr>
              <a:t>Bu kapsamın dışında kalan </a:t>
            </a:r>
            <a:r>
              <a:rPr lang="tr-TR" b="1" dirty="0" smtClean="0">
                <a:latin typeface="Times New Roman" panose="02020603050405020304" pitchFamily="18" charset="0"/>
                <a:cs typeface="Times New Roman" panose="02020603050405020304" pitchFamily="18" charset="0"/>
              </a:rPr>
              <a:t>Arazinin </a:t>
            </a:r>
            <a:r>
              <a:rPr lang="tr-TR" b="1" i="1" dirty="0" smtClean="0">
                <a:latin typeface="Times New Roman" panose="02020603050405020304" pitchFamily="18" charset="0"/>
                <a:cs typeface="Times New Roman" panose="02020603050405020304" pitchFamily="18" charset="0"/>
              </a:rPr>
              <a:t>Kadastrosu </a:t>
            </a:r>
            <a:r>
              <a:rPr lang="tr-TR" b="1" i="1" dirty="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Tapulanması </a:t>
            </a:r>
            <a:r>
              <a:rPr lang="tr-TR" dirty="0">
                <a:latin typeface="Times New Roman" panose="02020603050405020304" pitchFamily="18" charset="0"/>
                <a:cs typeface="Times New Roman" panose="02020603050405020304" pitchFamily="18" charset="0"/>
              </a:rPr>
              <a:t>16.3. 1950 tarihli ve 5602 sayılı Tapulama Kanunu’na tabi olmaktaydı. </a:t>
            </a:r>
          </a:p>
          <a:p>
            <a:pPr algn="just"/>
            <a:r>
              <a:rPr lang="tr-TR" dirty="0" smtClean="0">
                <a:latin typeface="Times New Roman" panose="02020603050405020304" pitchFamily="18" charset="0"/>
                <a:cs typeface="Times New Roman" panose="02020603050405020304" pitchFamily="18" charset="0"/>
              </a:rPr>
              <a:t>5602 </a:t>
            </a:r>
            <a:r>
              <a:rPr lang="tr-TR" dirty="0">
                <a:latin typeface="Times New Roman" panose="02020603050405020304" pitchFamily="18" charset="0"/>
                <a:cs typeface="Times New Roman" panose="02020603050405020304" pitchFamily="18" charset="0"/>
              </a:rPr>
              <a:t>sayılı </a:t>
            </a:r>
            <a:r>
              <a:rPr lang="tr-TR" dirty="0" smtClean="0">
                <a:latin typeface="Times New Roman" panose="02020603050405020304" pitchFamily="18" charset="0"/>
                <a:cs typeface="Times New Roman" panose="02020603050405020304" pitchFamily="18" charset="0"/>
              </a:rPr>
              <a:t>Kanun’un </a:t>
            </a:r>
            <a:r>
              <a:rPr lang="tr-TR" dirty="0">
                <a:latin typeface="Times New Roman" panose="02020603050405020304" pitchFamily="18" charset="0"/>
                <a:cs typeface="Times New Roman" panose="02020603050405020304" pitchFamily="18" charset="0"/>
              </a:rPr>
              <a:t>bazı hükümleri Tapulama İşlerini geciktirmekteydi. </a:t>
            </a:r>
          </a:p>
          <a:p>
            <a:pPr marL="0" indent="0">
              <a:buNone/>
            </a:pPr>
            <a:endParaRPr lang="tr-TR" dirty="0"/>
          </a:p>
        </p:txBody>
      </p:sp>
    </p:spTree>
    <p:extLst>
      <p:ext uri="{BB962C8B-B14F-4D97-AF65-F5344CB8AC3E}">
        <p14:creationId xmlns:p14="http://schemas.microsoft.com/office/powerpoint/2010/main" val="8447681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pPr algn="just"/>
            <a:r>
              <a:rPr lang="tr-TR" sz="14400" dirty="0">
                <a:latin typeface="Times New Roman" panose="02020603050405020304" pitchFamily="18" charset="0"/>
                <a:cs typeface="Times New Roman" panose="02020603050405020304" pitchFamily="18" charset="0"/>
              </a:rPr>
              <a:t>Bunun üzerine, </a:t>
            </a:r>
            <a:r>
              <a:rPr lang="tr-TR" sz="14400" b="1" dirty="0">
                <a:latin typeface="Times New Roman" panose="02020603050405020304" pitchFamily="18" charset="0"/>
                <a:cs typeface="Times New Roman" panose="02020603050405020304" pitchFamily="18" charset="0"/>
              </a:rPr>
              <a:t>17.7.1964 tarihli ve 509 sayılı yeni bir Tapulama Kanunu</a:t>
            </a:r>
            <a:r>
              <a:rPr lang="tr-TR" sz="14400" dirty="0">
                <a:latin typeface="Times New Roman" panose="02020603050405020304" pitchFamily="18" charset="0"/>
                <a:cs typeface="Times New Roman" panose="02020603050405020304" pitchFamily="18" charset="0"/>
              </a:rPr>
              <a:t> yürürlüğe kondu. </a:t>
            </a:r>
          </a:p>
          <a:p>
            <a:pPr algn="just"/>
            <a:r>
              <a:rPr lang="tr-TR" sz="14400" dirty="0">
                <a:latin typeface="Times New Roman" panose="02020603050405020304" pitchFamily="18" charset="0"/>
                <a:cs typeface="Times New Roman" panose="02020603050405020304" pitchFamily="18" charset="0"/>
              </a:rPr>
              <a:t>Ancak, </a:t>
            </a:r>
            <a:r>
              <a:rPr lang="tr-TR" sz="14400" b="1" dirty="0">
                <a:latin typeface="Times New Roman" panose="02020603050405020304" pitchFamily="18" charset="0"/>
                <a:cs typeface="Times New Roman" panose="02020603050405020304" pitchFamily="18" charset="0"/>
              </a:rPr>
              <a:t>Anayasa Mahkemesi</a:t>
            </a:r>
            <a:r>
              <a:rPr lang="tr-TR" sz="14400" dirty="0">
                <a:latin typeface="Times New Roman" panose="02020603050405020304" pitchFamily="18" charset="0"/>
                <a:cs typeface="Times New Roman" panose="02020603050405020304" pitchFamily="18" charset="0"/>
              </a:rPr>
              <a:t>, </a:t>
            </a:r>
            <a:r>
              <a:rPr lang="tr-TR" sz="14400" b="1" dirty="0">
                <a:latin typeface="Times New Roman" panose="02020603050405020304" pitchFamily="18" charset="0"/>
                <a:cs typeface="Times New Roman" panose="02020603050405020304" pitchFamily="18" charset="0"/>
              </a:rPr>
              <a:t>509 sayılı Kanunu</a:t>
            </a:r>
            <a:r>
              <a:rPr lang="tr-TR" sz="14400" b="1" dirty="0" smtClean="0">
                <a:latin typeface="Times New Roman" panose="02020603050405020304" pitchFamily="18" charset="0"/>
                <a:cs typeface="Times New Roman" panose="02020603050405020304" pitchFamily="18" charset="0"/>
              </a:rPr>
              <a:t>, </a:t>
            </a:r>
            <a:r>
              <a:rPr lang="tr-TR" sz="14400" dirty="0" smtClean="0">
                <a:latin typeface="Times New Roman" panose="02020603050405020304" pitchFamily="18" charset="0"/>
                <a:cs typeface="Times New Roman" panose="02020603050405020304" pitchFamily="18" charset="0"/>
              </a:rPr>
              <a:t>16.11.1965 </a:t>
            </a:r>
            <a:r>
              <a:rPr lang="tr-TR" sz="14400" dirty="0">
                <a:latin typeface="Times New Roman" panose="02020603050405020304" pitchFamily="18" charset="0"/>
                <a:cs typeface="Times New Roman" panose="02020603050405020304" pitchFamily="18" charset="0"/>
              </a:rPr>
              <a:t>tarihli ve 38 / 59 sayılı kararıyla iptal etti ve İptal Hükmünün 12 Mayıs 1966 tarihinde yürürlüğe girmesine karar verdi. </a:t>
            </a:r>
            <a:endParaRPr lang="tr-TR" sz="14400" dirty="0" smtClean="0">
              <a:latin typeface="Times New Roman" panose="02020603050405020304" pitchFamily="18" charset="0"/>
              <a:cs typeface="Times New Roman" panose="02020603050405020304" pitchFamily="18" charset="0"/>
            </a:endParaRPr>
          </a:p>
          <a:p>
            <a:pPr algn="just"/>
            <a:r>
              <a:rPr lang="tr-TR" sz="14400" b="1" dirty="0" smtClean="0">
                <a:latin typeface="Times New Roman" panose="02020603050405020304" pitchFamily="18" charset="0"/>
                <a:cs typeface="Times New Roman" panose="02020603050405020304" pitchFamily="18" charset="0"/>
              </a:rPr>
              <a:t>Bu </a:t>
            </a:r>
            <a:r>
              <a:rPr lang="tr-TR" sz="14400" b="1" dirty="0">
                <a:latin typeface="Times New Roman" panose="02020603050405020304" pitchFamily="18" charset="0"/>
                <a:cs typeface="Times New Roman" panose="02020603050405020304" pitchFamily="18" charset="0"/>
              </a:rPr>
              <a:t>İ</a:t>
            </a:r>
            <a:r>
              <a:rPr lang="tr-TR" sz="14400" b="1" dirty="0" smtClean="0">
                <a:latin typeface="Times New Roman" panose="02020603050405020304" pitchFamily="18" charset="0"/>
                <a:cs typeface="Times New Roman" panose="02020603050405020304" pitchFamily="18" charset="0"/>
              </a:rPr>
              <a:t>ptalin </a:t>
            </a:r>
            <a:r>
              <a:rPr lang="tr-TR" sz="14400" b="1" dirty="0">
                <a:latin typeface="Times New Roman" panose="02020603050405020304" pitchFamily="18" charset="0"/>
                <a:cs typeface="Times New Roman" panose="02020603050405020304" pitchFamily="18" charset="0"/>
              </a:rPr>
              <a:t>G</a:t>
            </a:r>
            <a:r>
              <a:rPr lang="tr-TR" sz="14400" b="1" dirty="0" smtClean="0">
                <a:latin typeface="Times New Roman" panose="02020603050405020304" pitchFamily="18" charset="0"/>
                <a:cs typeface="Times New Roman" panose="02020603050405020304" pitchFamily="18" charset="0"/>
              </a:rPr>
              <a:t>erekçesi</a:t>
            </a:r>
            <a:r>
              <a:rPr lang="tr-TR" sz="14400" dirty="0" smtClean="0">
                <a:latin typeface="Times New Roman" panose="02020603050405020304" pitchFamily="18" charset="0"/>
                <a:cs typeface="Times New Roman" panose="02020603050405020304" pitchFamily="18" charset="0"/>
              </a:rPr>
              <a:t>, oylama sırasında Toplantı Yeter Sayısının var olmadığı ve böylece Anayasanın ve İç Tüzüğün öngördüğü şekillere uyulmamasıydı.</a:t>
            </a:r>
          </a:p>
          <a:p>
            <a:pPr marL="0" indent="0" algn="just">
              <a:buNone/>
            </a:pPr>
            <a:endParaRPr lang="tr-TR" sz="14400" dirty="0">
              <a:latin typeface="Times New Roman" panose="02020603050405020304" pitchFamily="18" charset="0"/>
              <a:cs typeface="Times New Roman" panose="02020603050405020304" pitchFamily="18" charset="0"/>
            </a:endParaRPr>
          </a:p>
          <a:p>
            <a:pPr marL="0" indent="0">
              <a:buNone/>
            </a:pPr>
            <a:endParaRPr lang="tr-TR" dirty="0" smtClean="0"/>
          </a:p>
          <a:p>
            <a:pPr marL="0" indent="0">
              <a:buNone/>
            </a:pPr>
            <a:r>
              <a:rPr lang="tr-TR" dirty="0"/>
              <a:t> </a:t>
            </a:r>
          </a:p>
          <a:p>
            <a:endParaRPr lang="tr-TR" dirty="0"/>
          </a:p>
        </p:txBody>
      </p:sp>
    </p:spTree>
    <p:extLst>
      <p:ext uri="{BB962C8B-B14F-4D97-AF65-F5344CB8AC3E}">
        <p14:creationId xmlns:p14="http://schemas.microsoft.com/office/powerpoint/2010/main" val="25442748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dirty="0" smtClean="0">
                <a:latin typeface="Times New Roman" panose="02020603050405020304" pitchFamily="18" charset="0"/>
                <a:cs typeface="Times New Roman" panose="02020603050405020304" pitchFamily="18" charset="0"/>
              </a:rPr>
              <a:t>509 sayılı Kanunun yerine kabul edilen </a:t>
            </a:r>
            <a:r>
              <a:rPr lang="tr-TR" b="1" dirty="0" smtClean="0">
                <a:latin typeface="Times New Roman" panose="02020603050405020304" pitchFamily="18" charset="0"/>
                <a:cs typeface="Times New Roman" panose="02020603050405020304" pitchFamily="18" charset="0"/>
              </a:rPr>
              <a:t>28.6.1966 tarihli ve 766 sayılı Tapulama Kanunu </a:t>
            </a:r>
            <a:r>
              <a:rPr lang="tr-TR" dirty="0" smtClean="0">
                <a:latin typeface="Times New Roman" panose="02020603050405020304" pitchFamily="18" charset="0"/>
                <a:cs typeface="Times New Roman" panose="02020603050405020304" pitchFamily="18" charset="0"/>
              </a:rPr>
              <a:t>da geniş ölçüde 509 sayılı Kanun’un tekrarından ibaretti. </a:t>
            </a:r>
          </a:p>
          <a:p>
            <a:pPr algn="just"/>
            <a:r>
              <a:rPr lang="tr-TR" b="1" dirty="0" smtClean="0">
                <a:latin typeface="Times New Roman" panose="02020603050405020304" pitchFamily="18" charset="0"/>
                <a:cs typeface="Times New Roman" panose="02020603050405020304" pitchFamily="18" charset="0"/>
              </a:rPr>
              <a:t>766 sayılı Tapulama Kanunu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2613 sayılı Kadastro ve Tapu Tahriri Kanunu</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3402 sayılı Kadastro Kanunuyla </a:t>
            </a:r>
            <a:r>
              <a:rPr lang="tr-TR" b="1" dirty="0" smtClean="0">
                <a:latin typeface="Times New Roman" panose="02020603050405020304" pitchFamily="18" charset="0"/>
                <a:cs typeface="Times New Roman" panose="02020603050405020304" pitchFamily="18" charset="0"/>
              </a:rPr>
              <a:t>yürürlükten kaldırıldı. </a:t>
            </a:r>
          </a:p>
          <a:p>
            <a:pPr algn="just"/>
            <a:r>
              <a:rPr lang="tr-TR" dirty="0" smtClean="0">
                <a:latin typeface="Times New Roman" panose="02020603050405020304" pitchFamily="18" charset="0"/>
                <a:cs typeface="Times New Roman" panose="02020603050405020304" pitchFamily="18" charset="0"/>
              </a:rPr>
              <a:t>Böylece </a:t>
            </a:r>
            <a:r>
              <a:rPr lang="tr-TR" b="1" dirty="0" smtClean="0">
                <a:latin typeface="Times New Roman" panose="02020603050405020304" pitchFamily="18" charset="0"/>
                <a:cs typeface="Times New Roman" panose="02020603050405020304" pitchFamily="18" charset="0"/>
              </a:rPr>
              <a:t>3402 sayılı Kanunun yürürlüğe girdiği tarih olan 9.10.1987’den itibaren </a:t>
            </a:r>
            <a:r>
              <a:rPr lang="tr-TR" dirty="0" smtClean="0">
                <a:latin typeface="Times New Roman" panose="02020603050405020304" pitchFamily="18" charset="0"/>
                <a:cs typeface="Times New Roman" panose="02020603050405020304" pitchFamily="18" charset="0"/>
              </a:rPr>
              <a:t>söz konusu Kanunların yarattığı ikilik de ortadan kaldırılmıştır.  </a:t>
            </a:r>
          </a:p>
          <a:p>
            <a:pPr algn="just"/>
            <a:r>
              <a:rPr lang="tr-TR" b="1" dirty="0" smtClean="0">
                <a:latin typeface="Times New Roman" panose="02020603050405020304" pitchFamily="18" charset="0"/>
                <a:cs typeface="Times New Roman" panose="02020603050405020304" pitchFamily="18" charset="0"/>
              </a:rPr>
              <a:t>3402 Sayılı Kanunla, Kadastronun yapılmasında Arazinin il ve ilçelerin Merkez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elediye sınırları içinde veya dışında bulunması ayırımına son verilmiş oldu. </a:t>
            </a:r>
          </a:p>
          <a:p>
            <a:pPr marL="0" indent="0">
              <a:buNone/>
            </a:pPr>
            <a:endParaRPr lang="tr-TR" dirty="0"/>
          </a:p>
        </p:txBody>
      </p:sp>
    </p:spTree>
    <p:extLst>
      <p:ext uri="{BB962C8B-B14F-4D97-AF65-F5344CB8AC3E}">
        <p14:creationId xmlns:p14="http://schemas.microsoft.com/office/powerpoint/2010/main" val="39684658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dirty="0" smtClean="0">
                <a:latin typeface="+mn-lt"/>
              </a:rPr>
              <a:t>3402 Sayılı Kadastro Kanunu Uyarınca Kadastro </a:t>
            </a:r>
            <a:endParaRPr lang="tr-TR" dirty="0">
              <a:latin typeface="+mn-lt"/>
            </a:endParaRPr>
          </a:p>
        </p:txBody>
      </p:sp>
      <p:sp>
        <p:nvSpPr>
          <p:cNvPr id="3" name="İçerik Yer Tutucusu 2"/>
          <p:cNvSpPr>
            <a:spLocks noGrp="1"/>
          </p:cNvSpPr>
          <p:nvPr>
            <p:ph idx="1"/>
          </p:nvPr>
        </p:nvSpPr>
        <p:spPr/>
        <p:txBody>
          <a:bodyPr>
            <a:normAutofit fontScale="62500" lnSpcReduction="20000"/>
          </a:bodyPr>
          <a:lstStyle/>
          <a:p>
            <a:r>
              <a:rPr lang="tr-TR" sz="5100" b="1" u="sng" dirty="0" smtClean="0">
                <a:latin typeface="Times New Roman" panose="02020603050405020304" pitchFamily="18" charset="0"/>
                <a:cs typeface="Times New Roman" panose="02020603050405020304" pitchFamily="18" charset="0"/>
              </a:rPr>
              <a:t>Kanunun Amacı ve Uygulama Alanı: </a:t>
            </a:r>
          </a:p>
          <a:p>
            <a:r>
              <a:rPr lang="tr-TR" b="1"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tr-TR" sz="5100" b="1" dirty="0">
                <a:latin typeface="Times New Roman" panose="02020603050405020304" pitchFamily="18" charset="0"/>
                <a:cs typeface="Times New Roman" panose="02020603050405020304" pitchFamily="18" charset="0"/>
              </a:rPr>
              <a:t>Kadastro Kanunun amacı</a:t>
            </a:r>
            <a:r>
              <a:rPr lang="tr-TR" sz="5100" dirty="0">
                <a:latin typeface="Times New Roman" panose="02020603050405020304" pitchFamily="18" charset="0"/>
                <a:cs typeface="Times New Roman" panose="02020603050405020304" pitchFamily="18" charset="0"/>
              </a:rPr>
              <a:t>, (</a:t>
            </a:r>
            <a:r>
              <a:rPr lang="tr-TR" sz="5100" i="1" dirty="0">
                <a:latin typeface="Times New Roman" panose="02020603050405020304" pitchFamily="18" charset="0"/>
                <a:cs typeface="Times New Roman" panose="02020603050405020304" pitchFamily="18" charset="0"/>
              </a:rPr>
              <a:t>5304 sayılı Kanunla değişik</a:t>
            </a:r>
            <a:r>
              <a:rPr lang="tr-TR" sz="5100" dirty="0">
                <a:latin typeface="Times New Roman" panose="02020603050405020304" pitchFamily="18" charset="0"/>
                <a:cs typeface="Times New Roman" panose="02020603050405020304" pitchFamily="18" charset="0"/>
              </a:rPr>
              <a:t>) </a:t>
            </a:r>
            <a:r>
              <a:rPr lang="tr-TR" sz="5100" b="1" dirty="0">
                <a:latin typeface="Times New Roman" panose="02020603050405020304" pitchFamily="18" charset="0"/>
                <a:cs typeface="Times New Roman" panose="02020603050405020304" pitchFamily="18" charset="0"/>
              </a:rPr>
              <a:t>1. </a:t>
            </a:r>
            <a:r>
              <a:rPr lang="tr-TR" sz="5100" b="1" dirty="0" smtClean="0">
                <a:latin typeface="Times New Roman" panose="02020603050405020304" pitchFamily="18" charset="0"/>
                <a:cs typeface="Times New Roman" panose="02020603050405020304" pitchFamily="18" charset="0"/>
              </a:rPr>
              <a:t>maddesinde</a:t>
            </a:r>
            <a:r>
              <a:rPr lang="tr-TR" sz="5100" dirty="0" smtClean="0">
                <a:latin typeface="Times New Roman" panose="02020603050405020304" pitchFamily="18" charset="0"/>
                <a:cs typeface="Times New Roman" panose="02020603050405020304" pitchFamily="18" charset="0"/>
              </a:rPr>
              <a:t> </a:t>
            </a:r>
            <a:r>
              <a:rPr lang="tr-TR" sz="5100" b="1" dirty="0">
                <a:latin typeface="Times New Roman" panose="02020603050405020304" pitchFamily="18" charset="0"/>
                <a:cs typeface="Times New Roman" panose="02020603050405020304" pitchFamily="18" charset="0"/>
              </a:rPr>
              <a:t>belirtilmektedir. </a:t>
            </a:r>
            <a:endParaRPr lang="tr-TR" sz="5100" dirty="0">
              <a:latin typeface="Times New Roman" panose="02020603050405020304" pitchFamily="18" charset="0"/>
              <a:cs typeface="Times New Roman" panose="02020603050405020304" pitchFamily="18" charset="0"/>
            </a:endParaRPr>
          </a:p>
          <a:p>
            <a:r>
              <a:rPr lang="tr-TR" sz="5100" b="1" dirty="0">
                <a:latin typeface="Times New Roman" panose="02020603050405020304" pitchFamily="18" charset="0"/>
                <a:cs typeface="Times New Roman" panose="02020603050405020304" pitchFamily="18" charset="0"/>
              </a:rPr>
              <a:t>Bu hükme göre</a:t>
            </a:r>
            <a:r>
              <a:rPr lang="tr-TR" sz="5100" dirty="0">
                <a:latin typeface="Times New Roman" panose="02020603050405020304" pitchFamily="18" charset="0"/>
                <a:cs typeface="Times New Roman" panose="02020603050405020304" pitchFamily="18" charset="0"/>
              </a:rPr>
              <a:t>, </a:t>
            </a:r>
            <a:endParaRPr lang="tr-TR" sz="5100" dirty="0" smtClean="0">
              <a:latin typeface="Times New Roman" panose="02020603050405020304" pitchFamily="18" charset="0"/>
              <a:cs typeface="Times New Roman" panose="02020603050405020304" pitchFamily="18" charset="0"/>
            </a:endParaRPr>
          </a:p>
          <a:p>
            <a:pPr algn="just"/>
            <a:r>
              <a:rPr lang="tr-TR" sz="5100" dirty="0" smtClean="0">
                <a:latin typeface="Times New Roman" panose="02020603050405020304" pitchFamily="18" charset="0"/>
                <a:cs typeface="Times New Roman" panose="02020603050405020304" pitchFamily="18" charset="0"/>
              </a:rPr>
              <a:t>“</a:t>
            </a:r>
            <a:r>
              <a:rPr lang="tr-TR" sz="5100" i="1" dirty="0">
                <a:latin typeface="Times New Roman" panose="02020603050405020304" pitchFamily="18" charset="0"/>
                <a:cs typeface="Times New Roman" panose="02020603050405020304" pitchFamily="18" charset="0"/>
              </a:rPr>
              <a:t>Ülke koordinat sistemine göre memleketin </a:t>
            </a:r>
            <a:r>
              <a:rPr lang="tr-TR" sz="5100" i="1" dirty="0" err="1">
                <a:latin typeface="Times New Roman" panose="02020603050405020304" pitchFamily="18" charset="0"/>
                <a:cs typeface="Times New Roman" panose="02020603050405020304" pitchFamily="18" charset="0"/>
              </a:rPr>
              <a:t>kadastral</a:t>
            </a:r>
            <a:r>
              <a:rPr lang="tr-TR" sz="5100" i="1" dirty="0">
                <a:latin typeface="Times New Roman" panose="02020603050405020304" pitchFamily="18" charset="0"/>
                <a:cs typeface="Times New Roman" panose="02020603050405020304" pitchFamily="18" charset="0"/>
              </a:rPr>
              <a:t> veya </a:t>
            </a:r>
            <a:r>
              <a:rPr lang="tr-TR" sz="5100" i="1" dirty="0" err="1">
                <a:latin typeface="Times New Roman" panose="02020603050405020304" pitchFamily="18" charset="0"/>
                <a:cs typeface="Times New Roman" panose="02020603050405020304" pitchFamily="18" charset="0"/>
              </a:rPr>
              <a:t>topografik</a:t>
            </a:r>
            <a:r>
              <a:rPr lang="tr-TR" sz="5100" i="1" dirty="0">
                <a:latin typeface="Times New Roman" panose="02020603050405020304" pitchFamily="18" charset="0"/>
                <a:cs typeface="Times New Roman" panose="02020603050405020304" pitchFamily="18" charset="0"/>
              </a:rPr>
              <a:t> </a:t>
            </a:r>
            <a:r>
              <a:rPr lang="tr-TR" sz="5100" i="1" dirty="0" err="1">
                <a:latin typeface="Times New Roman" panose="02020603050405020304" pitchFamily="18" charset="0"/>
                <a:cs typeface="Times New Roman" panose="02020603050405020304" pitchFamily="18" charset="0"/>
              </a:rPr>
              <a:t>kadastral</a:t>
            </a:r>
            <a:r>
              <a:rPr lang="tr-TR" sz="5100" i="1" dirty="0">
                <a:latin typeface="Times New Roman" panose="02020603050405020304" pitchFamily="18" charset="0"/>
                <a:cs typeface="Times New Roman" panose="02020603050405020304" pitchFamily="18" charset="0"/>
              </a:rPr>
              <a:t> haritasına dayalı olarak taşınmaz malların sınırlarını arazi ve harita üzerinde belirterek hukuki durumlarını tespit etmek suretiyle 4721 sayılı Türk Medeni Kanunu’nun öngördüğü tapu sicilini kurmak, mekânsal bilgi sisteminin alt yapısını oluşturmaktır.” </a:t>
            </a:r>
            <a:endParaRPr lang="tr-TR" sz="5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38141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b="1" dirty="0">
                <a:latin typeface="Times New Roman" panose="02020603050405020304" pitchFamily="18" charset="0"/>
                <a:cs typeface="Times New Roman" panose="02020603050405020304" pitchFamily="18" charset="0"/>
              </a:rPr>
              <a:t>Medeni Kanun’un kabul ettiği Eşya Hukuku sisteminin en iyi biçimde işleyebilmesi için, yurt topraklarının Kadastrosunun yapılması, Tapuya Kayıtlı Olmayan Taşınmazların tapulanması şarttır. </a:t>
            </a:r>
            <a:endParaRPr lang="tr-TR" sz="4400" dirty="0">
              <a:latin typeface="Times New Roman" panose="02020603050405020304" pitchFamily="18" charset="0"/>
              <a:cs typeface="Times New Roman" panose="02020603050405020304" pitchFamily="18" charset="0"/>
            </a:endParaRPr>
          </a:p>
          <a:p>
            <a:pPr marL="0" indent="0">
              <a:buNone/>
            </a:pPr>
            <a:endParaRPr lang="tr-TR" sz="4400" b="1" dirty="0"/>
          </a:p>
          <a:p>
            <a:endParaRPr lang="tr-TR" dirty="0"/>
          </a:p>
        </p:txBody>
      </p:sp>
    </p:spTree>
    <p:extLst>
      <p:ext uri="{BB962C8B-B14F-4D97-AF65-F5344CB8AC3E}">
        <p14:creationId xmlns:p14="http://schemas.microsoft.com/office/powerpoint/2010/main" val="22113490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sz="3500" dirty="0" smtClean="0">
                <a:latin typeface="Times New Roman" panose="02020603050405020304" pitchFamily="18" charset="0"/>
                <a:cs typeface="Times New Roman" panose="02020603050405020304" pitchFamily="18" charset="0"/>
              </a:rPr>
              <a:t>Hatta eskiden </a:t>
            </a:r>
            <a:r>
              <a:rPr lang="tr-TR" sz="3500" b="1" dirty="0" smtClean="0">
                <a:latin typeface="Times New Roman" panose="02020603050405020304" pitchFamily="18" charset="0"/>
                <a:cs typeface="Times New Roman" panose="02020603050405020304" pitchFamily="18" charset="0"/>
              </a:rPr>
              <a:t>Tapu Kaydı bulunan Taşınmazların</a:t>
            </a:r>
            <a:r>
              <a:rPr lang="tr-TR" sz="3500" dirty="0" smtClean="0">
                <a:latin typeface="Times New Roman" panose="02020603050405020304" pitchFamily="18" charset="0"/>
                <a:cs typeface="Times New Roman" panose="02020603050405020304" pitchFamily="18" charset="0"/>
              </a:rPr>
              <a:t> dahi </a:t>
            </a:r>
            <a:r>
              <a:rPr lang="tr-TR" sz="3500" b="1" dirty="0" smtClean="0">
                <a:latin typeface="Times New Roman" panose="02020603050405020304" pitchFamily="18" charset="0"/>
                <a:cs typeface="Times New Roman" panose="02020603050405020304" pitchFamily="18" charset="0"/>
              </a:rPr>
              <a:t>Kadastroya</a:t>
            </a:r>
            <a:r>
              <a:rPr lang="tr-TR" sz="3500" dirty="0" smtClean="0">
                <a:latin typeface="Times New Roman" panose="02020603050405020304" pitchFamily="18" charset="0"/>
                <a:cs typeface="Times New Roman" panose="02020603050405020304" pitchFamily="18" charset="0"/>
              </a:rPr>
              <a:t> tabi tutulup sınırlandırılmasına, bu Taşınmazlarda </a:t>
            </a:r>
            <a:r>
              <a:rPr lang="tr-TR" sz="3500" b="1" dirty="0" smtClean="0">
                <a:latin typeface="Times New Roman" panose="02020603050405020304" pitchFamily="18" charset="0"/>
                <a:cs typeface="Times New Roman" panose="02020603050405020304" pitchFamily="18" charset="0"/>
              </a:rPr>
              <a:t>Tapu Dışı el değiştirmeler</a:t>
            </a:r>
            <a:r>
              <a:rPr lang="tr-TR" sz="3500" dirty="0" smtClean="0">
                <a:latin typeface="Times New Roman" panose="02020603050405020304" pitchFamily="18" charset="0"/>
                <a:cs typeface="Times New Roman" panose="02020603050405020304" pitchFamily="18" charset="0"/>
              </a:rPr>
              <a:t> sonucu ortaya çıkan fiili durumun hukukileştirilerek, hukuki değerini kaybetmiş kayıtların da tasfiyesine ihtiyaç vardır. </a:t>
            </a:r>
          </a:p>
          <a:p>
            <a:pPr algn="just"/>
            <a:r>
              <a:rPr lang="tr-TR" sz="3500" b="1" dirty="0" smtClean="0">
                <a:latin typeface="Times New Roman" panose="02020603050405020304" pitchFamily="18" charset="0"/>
                <a:cs typeface="Times New Roman" panose="02020603050405020304" pitchFamily="18" charset="0"/>
              </a:rPr>
              <a:t>Kadastro Kanunu,</a:t>
            </a:r>
            <a:r>
              <a:rPr lang="tr-TR" sz="3500" dirty="0" smtClean="0">
                <a:latin typeface="Times New Roman" panose="02020603050405020304" pitchFamily="18" charset="0"/>
                <a:cs typeface="Times New Roman" panose="02020603050405020304" pitchFamily="18" charset="0"/>
              </a:rPr>
              <a:t> hem Tapusuz ve Tapuya </a:t>
            </a:r>
            <a:r>
              <a:rPr lang="tr-TR" sz="3500" dirty="0">
                <a:latin typeface="Times New Roman" panose="02020603050405020304" pitchFamily="18" charset="0"/>
                <a:cs typeface="Times New Roman" panose="02020603050405020304" pitchFamily="18" charset="0"/>
              </a:rPr>
              <a:t>K</a:t>
            </a:r>
            <a:r>
              <a:rPr lang="tr-TR" sz="3500" dirty="0" smtClean="0">
                <a:latin typeface="Times New Roman" panose="02020603050405020304" pitchFamily="18" charset="0"/>
                <a:cs typeface="Times New Roman" panose="02020603050405020304" pitchFamily="18" charset="0"/>
              </a:rPr>
              <a:t>ayıtlı </a:t>
            </a:r>
            <a:r>
              <a:rPr lang="tr-TR" sz="3500" dirty="0">
                <a:latin typeface="Times New Roman" panose="02020603050405020304" pitchFamily="18" charset="0"/>
                <a:cs typeface="Times New Roman" panose="02020603050405020304" pitchFamily="18" charset="0"/>
              </a:rPr>
              <a:t>T</a:t>
            </a:r>
            <a:r>
              <a:rPr lang="tr-TR" sz="3500" dirty="0" smtClean="0">
                <a:latin typeface="Times New Roman" panose="02020603050405020304" pitchFamily="18" charset="0"/>
                <a:cs typeface="Times New Roman" panose="02020603050405020304" pitchFamily="18" charset="0"/>
              </a:rPr>
              <a:t>aşınmazların sınırlandırılarak, Kadastro Planlarının yapılmasını öngörmekte, hem de bunların hukuki durumunun belirlenmesine ilişkin hükümlere yer vermektedir. </a:t>
            </a:r>
          </a:p>
          <a:p>
            <a:pPr marL="0" indent="0">
              <a:buNone/>
            </a:pPr>
            <a:r>
              <a:rPr lang="tr-TR" sz="3500" dirty="0" smtClean="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24165872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3402 sayılı Kanun’un 22. maddesinin 1. fıkrasına göre</a:t>
            </a:r>
            <a:r>
              <a:rPr lang="tr-TR" sz="3200" dirty="0">
                <a:latin typeface="Times New Roman" panose="02020603050405020304" pitchFamily="18" charset="0"/>
                <a:cs typeface="Times New Roman" panose="02020603050405020304" pitchFamily="18" charset="0"/>
              </a:rPr>
              <a:t>, evvelce tespit, tescil veya sınırlandırılma suretiyle Kadastrosu veya Tapulaması yapılmış olan yerlerin yeniden Kadastrosu yapılamaz. </a:t>
            </a:r>
          </a:p>
          <a:p>
            <a:pPr algn="just"/>
            <a:r>
              <a:rPr lang="tr-TR" sz="3200" dirty="0">
                <a:latin typeface="Times New Roman" panose="02020603050405020304" pitchFamily="18" charset="0"/>
                <a:cs typeface="Times New Roman" panose="02020603050405020304" pitchFamily="18" charset="0"/>
              </a:rPr>
              <a:t>Bu gibi yerler ikinci bir Kadastroya tabi tutulmuşsa, ikinci Kadastro bütün sonuçlarıyla hükümsüz sayılır ve MK 1026’ya göre işlem yapılır. </a:t>
            </a:r>
          </a:p>
          <a:p>
            <a:pPr algn="just"/>
            <a:r>
              <a:rPr lang="tr-TR" sz="3200" dirty="0">
                <a:latin typeface="Times New Roman" panose="02020603050405020304" pitchFamily="18" charset="0"/>
                <a:cs typeface="Times New Roman" panose="02020603050405020304" pitchFamily="18" charset="0"/>
              </a:rPr>
              <a:t>Süresinde dava açılmadığı takdirde, ikinci defa yapılan Kadastro, Tapu Sicil Müdürlüğünce resen iptal edilir.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86343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3402 sayılı Kanun’un 22. maddesinin  </a:t>
            </a:r>
            <a:r>
              <a:rPr lang="tr-TR" b="1" dirty="0">
                <a:latin typeface="Times New Roman" panose="02020603050405020304" pitchFamily="18" charset="0"/>
                <a:cs typeface="Times New Roman" panose="02020603050405020304" pitchFamily="18" charset="0"/>
              </a:rPr>
              <a:t>II. fıkrasında </a:t>
            </a:r>
            <a:r>
              <a:rPr lang="tr-TR" dirty="0">
                <a:latin typeface="Times New Roman" panose="02020603050405020304" pitchFamily="18" charset="0"/>
                <a:cs typeface="Times New Roman" panose="02020603050405020304" pitchFamily="18" charset="0"/>
              </a:rPr>
              <a:t>Tapulama, Kadastro veya değişiklik işlemlerine ilişkin sınırlandırma, ölçü, çizim ve hesaplamalardan kaynaklanan hataları gidermek üzere </a:t>
            </a:r>
            <a:r>
              <a:rPr lang="tr-TR" dirty="0" smtClean="0">
                <a:latin typeface="Times New Roman" panose="02020603050405020304" pitchFamily="18" charset="0"/>
                <a:cs typeface="Times New Roman" panose="02020603050405020304" pitchFamily="18" charset="0"/>
              </a:rPr>
              <a:t>bazı düzenlemelere yer verilmiştir. </a:t>
            </a:r>
          </a:p>
          <a:p>
            <a:pPr algn="just"/>
            <a:r>
              <a:rPr lang="tr-TR" dirty="0" smtClean="0">
                <a:latin typeface="Times New Roman" panose="02020603050405020304" pitchFamily="18" charset="0"/>
                <a:cs typeface="Times New Roman" panose="02020603050405020304" pitchFamily="18" charset="0"/>
              </a:rPr>
              <a:t>Bu hüküm bağlamında, uygulama </a:t>
            </a:r>
            <a:r>
              <a:rPr lang="tr-TR" dirty="0">
                <a:latin typeface="Times New Roman" panose="02020603050405020304" pitchFamily="18" charset="0"/>
                <a:cs typeface="Times New Roman" panose="02020603050405020304" pitchFamily="18" charset="0"/>
              </a:rPr>
              <a:t>niteliğini kaybeden, teknik nedenlerle yetersiz kalan, eksikliği görülen veya zemindeki sınırları gerçeğe uygun göstermediği tespit edilen Kadastro Haritalarının yeniden düzenlenmesi ve </a:t>
            </a:r>
            <a:r>
              <a:rPr lang="tr-TR" dirty="0" smtClean="0">
                <a:latin typeface="Times New Roman" panose="02020603050405020304" pitchFamily="18" charset="0"/>
                <a:cs typeface="Times New Roman" panose="02020603050405020304" pitchFamily="18" charset="0"/>
              </a:rPr>
              <a:t>Tapu Sicilinde </a:t>
            </a:r>
            <a:r>
              <a:rPr lang="tr-TR" dirty="0">
                <a:latin typeface="Times New Roman" panose="02020603050405020304" pitchFamily="18" charset="0"/>
                <a:cs typeface="Times New Roman" panose="02020603050405020304" pitchFamily="18" charset="0"/>
              </a:rPr>
              <a:t>gerekli düzeltmelerin sağlanması </a:t>
            </a:r>
            <a:r>
              <a:rPr lang="tr-TR" dirty="0" smtClean="0">
                <a:latin typeface="Times New Roman" panose="02020603050405020304" pitchFamily="18" charset="0"/>
                <a:cs typeface="Times New Roman" panose="02020603050405020304" pitchFamily="18" charset="0"/>
              </a:rPr>
              <a:t>amaçlanmaktadır.</a:t>
            </a:r>
          </a:p>
        </p:txBody>
      </p:sp>
    </p:spTree>
    <p:extLst>
      <p:ext uri="{BB962C8B-B14F-4D97-AF65-F5344CB8AC3E}">
        <p14:creationId xmlns:p14="http://schemas.microsoft.com/office/powerpoint/2010/main" val="3117048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Daha önce Kadastro veya Tapulama görmüş yerler ile daha önce sadece Tapu Tahriri yapılmış ya da 2859 sayılı Tapulama ve Kadastro Paftalarının Yenilenmesi Hakkında Kanuna göre, yenileme yapılacak yerler ile 2981 sayılı İmar ve Gecekondu Mevzuatına Aykırı Yapılara Uygulanacak Bazı İşlemler ve 6785 sayılı İmar Kanunu’nun Bir Maddesinin Değiştirilmesi Hakkında Kanun hükümlerine tabi yerlerde 22. maddenin I. fıkrası hükmünün uygulanmayacağı belirtilmiştir.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8344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Böyle bir Taşınmaza ilişkin Tescil İstemleri ve Tescil İşlemleri, Taşınmazın büyük kısmının bulunduğu Bölgede yapılır ve yapılan Tescil, Sicile işlenmek üzere diğer bölgelerdeki ilgili Müdürlüklere bildirilir. </a:t>
            </a:r>
          </a:p>
          <a:p>
            <a:pPr algn="just"/>
            <a:r>
              <a:rPr lang="tr-TR" dirty="0">
                <a:latin typeface="Times New Roman" panose="02020603050405020304" pitchFamily="18" charset="0"/>
                <a:cs typeface="Times New Roman" panose="02020603050405020304" pitchFamily="18" charset="0"/>
              </a:rPr>
              <a:t>Sicile geçirilmiş olmayan Tapusuz Taşınmazlar ya Kadastro esnasındaki tespite göre ya da henüz Kadastrosu yapılmadan Hakim Kararı ile Sicile geçirilir. </a:t>
            </a:r>
          </a:p>
          <a:p>
            <a:endParaRPr lang="tr-TR" dirty="0"/>
          </a:p>
        </p:txBody>
      </p:sp>
    </p:spTree>
    <p:extLst>
      <p:ext uri="{BB962C8B-B14F-4D97-AF65-F5344CB8AC3E}">
        <p14:creationId xmlns:p14="http://schemas.microsoft.com/office/powerpoint/2010/main" val="220967983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Ayrıca üzerinde Toplu yapı bulunan Kooperatife, Şirkete veya Tüzel Kişiliğe sahip olmayan Kişi Topluluklarına ait Taşınmazların gerektiğinde birleştirilerek veya parçalara ayrılarak 634 sayılı Kat Mülkiyeti Kanunu hükümlerine </a:t>
            </a:r>
            <a:r>
              <a:rPr lang="tr-TR" dirty="0" smtClean="0">
                <a:latin typeface="Times New Roman" panose="02020603050405020304" pitchFamily="18" charset="0"/>
                <a:cs typeface="Times New Roman" panose="02020603050405020304" pitchFamily="18" charset="0"/>
              </a:rPr>
              <a:t>göre, </a:t>
            </a:r>
            <a:r>
              <a:rPr lang="tr-TR" dirty="0">
                <a:latin typeface="Times New Roman" panose="02020603050405020304" pitchFamily="18" charset="0"/>
                <a:cs typeface="Times New Roman" panose="02020603050405020304" pitchFamily="18" charset="0"/>
              </a:rPr>
              <a:t>Bağımsız Bölümler şeklinde tespit edilmek </a:t>
            </a:r>
            <a:r>
              <a:rPr lang="tr-TR" dirty="0" smtClean="0">
                <a:latin typeface="Times New Roman" panose="02020603050405020304" pitchFamily="18" charset="0"/>
                <a:cs typeface="Times New Roman" panose="02020603050405020304" pitchFamily="18" charset="0"/>
              </a:rPr>
              <a:t>üzere, </a:t>
            </a:r>
            <a:r>
              <a:rPr lang="tr-TR" dirty="0">
                <a:latin typeface="Times New Roman" panose="02020603050405020304" pitchFamily="18" charset="0"/>
                <a:cs typeface="Times New Roman" panose="02020603050405020304" pitchFamily="18" charset="0"/>
              </a:rPr>
              <a:t>ikinci defa kadastrosu yapılabilecektir (</a:t>
            </a:r>
            <a:r>
              <a:rPr lang="tr-TR" i="1" dirty="0">
                <a:latin typeface="Times New Roman" panose="02020603050405020304" pitchFamily="18" charset="0"/>
                <a:cs typeface="Times New Roman" panose="02020603050405020304" pitchFamily="18" charset="0"/>
              </a:rPr>
              <a:t>m. 44).</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Ülke </a:t>
            </a:r>
            <a:r>
              <a:rPr lang="tr-TR" b="1" dirty="0">
                <a:latin typeface="Times New Roman" panose="02020603050405020304" pitchFamily="18" charset="0"/>
                <a:cs typeface="Times New Roman" panose="02020603050405020304" pitchFamily="18" charset="0"/>
              </a:rPr>
              <a:t>topraklarının yaklaşık % 98’inin kadastrosu tamamlanmış bulunmaktadır. 	</a:t>
            </a:r>
          </a:p>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3402 sayılı Kanunun özellikle 22. maddesinde </a:t>
            </a:r>
            <a:r>
              <a:rPr lang="tr-TR" dirty="0">
                <a:latin typeface="Times New Roman" panose="02020603050405020304" pitchFamily="18" charset="0"/>
                <a:cs typeface="Times New Roman" panose="02020603050405020304" pitchFamily="18" charset="0"/>
              </a:rPr>
              <a:t>belirtildiği üzere, bazı yerlerin ikinci defa kadastrosu yapılması gerektiğinden, kadastro faaliyetlerinin daha da süreceği anlaşılmaktadır. </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98927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latin typeface="+mn-lt"/>
              </a:rPr>
              <a:t>Fotogrametri</a:t>
            </a:r>
            <a:r>
              <a:rPr lang="tr-TR" b="1" dirty="0" smtClean="0">
                <a:latin typeface="+mn-lt"/>
              </a:rPr>
              <a:t> Yöntemi ve Doğru Tespit İlkesi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Gerek </a:t>
            </a:r>
            <a:r>
              <a:rPr lang="tr-TR" b="1" dirty="0" smtClean="0">
                <a:latin typeface="Times New Roman" panose="02020603050405020304" pitchFamily="18" charset="0"/>
                <a:cs typeface="Times New Roman" panose="02020603050405020304" pitchFamily="18" charset="0"/>
              </a:rPr>
              <a:t>Belediye </a:t>
            </a:r>
            <a:r>
              <a:rPr lang="tr-TR" b="1" dirty="0">
                <a:latin typeface="Times New Roman" panose="02020603050405020304" pitchFamily="18" charset="0"/>
                <a:cs typeface="Times New Roman" panose="02020603050405020304" pitchFamily="18" charset="0"/>
              </a:rPr>
              <a:t>sınırları dışındaki </a:t>
            </a:r>
            <a:r>
              <a:rPr lang="tr-TR" b="1" dirty="0" smtClean="0">
                <a:latin typeface="Times New Roman" panose="02020603050405020304" pitchFamily="18" charset="0"/>
                <a:cs typeface="Times New Roman" panose="02020603050405020304" pitchFamily="18" charset="0"/>
              </a:rPr>
              <a:t>Arazinin Kadastrosuna </a:t>
            </a:r>
            <a:r>
              <a:rPr lang="tr-TR" b="1" dirty="0">
                <a:latin typeface="Times New Roman" panose="02020603050405020304" pitchFamily="18" charset="0"/>
                <a:cs typeface="Times New Roman" panose="02020603050405020304" pitchFamily="18" charset="0"/>
              </a:rPr>
              <a:t>ilişkin </a:t>
            </a:r>
            <a:r>
              <a:rPr lang="tr-TR" b="1" i="1" dirty="0">
                <a:latin typeface="Times New Roman" panose="02020603050405020304" pitchFamily="18" charset="0"/>
                <a:cs typeface="Times New Roman" panose="02020603050405020304" pitchFamily="18" charset="0"/>
              </a:rPr>
              <a:t>5602</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sayılı </a:t>
            </a:r>
            <a:r>
              <a:rPr lang="tr-TR" b="1" i="1" dirty="0" smtClean="0">
                <a:latin typeface="Times New Roman" panose="02020603050405020304" pitchFamily="18" charset="0"/>
                <a:cs typeface="Times New Roman" panose="02020603050405020304" pitchFamily="18" charset="0"/>
              </a:rPr>
              <a:t>Kanun’un</a:t>
            </a:r>
            <a:r>
              <a:rPr lang="tr-TR" dirty="0">
                <a:latin typeface="Times New Roman" panose="02020603050405020304" pitchFamily="18" charset="0"/>
                <a:cs typeface="Times New Roman" panose="02020603050405020304" pitchFamily="18" charset="0"/>
              </a:rPr>
              <a:t>, gerek </a:t>
            </a:r>
            <a:r>
              <a:rPr lang="tr-TR" b="1" dirty="0" smtClean="0">
                <a:latin typeface="Times New Roman" panose="02020603050405020304" pitchFamily="18" charset="0"/>
                <a:cs typeface="Times New Roman" panose="02020603050405020304" pitchFamily="18" charset="0"/>
              </a:rPr>
              <a:t>Belediye </a:t>
            </a:r>
            <a:r>
              <a:rPr lang="tr-TR" b="1" dirty="0">
                <a:latin typeface="Times New Roman" panose="02020603050405020304" pitchFamily="18" charset="0"/>
                <a:cs typeface="Times New Roman" panose="02020603050405020304" pitchFamily="18" charset="0"/>
              </a:rPr>
              <a:t>sınırları içindeki </a:t>
            </a:r>
            <a:r>
              <a:rPr lang="tr-TR" b="1" dirty="0" smtClean="0">
                <a:latin typeface="Times New Roman" panose="02020603050405020304" pitchFamily="18" charset="0"/>
                <a:cs typeface="Times New Roman" panose="02020603050405020304" pitchFamily="18" charset="0"/>
              </a:rPr>
              <a:t>Kadastroya </a:t>
            </a:r>
            <a:r>
              <a:rPr lang="tr-TR" b="1" dirty="0">
                <a:latin typeface="Times New Roman" panose="02020603050405020304" pitchFamily="18" charset="0"/>
                <a:cs typeface="Times New Roman" panose="02020603050405020304" pitchFamily="18" charset="0"/>
              </a:rPr>
              <a:t>ilişkin </a:t>
            </a:r>
            <a:r>
              <a:rPr lang="tr-TR" b="1" i="1" dirty="0">
                <a:latin typeface="Times New Roman" panose="02020603050405020304" pitchFamily="18" charset="0"/>
                <a:cs typeface="Times New Roman" panose="02020603050405020304" pitchFamily="18" charset="0"/>
              </a:rPr>
              <a:t>2613 sayılı </a:t>
            </a:r>
            <a:r>
              <a:rPr lang="tr-TR" b="1" i="1" dirty="0" smtClean="0">
                <a:latin typeface="Times New Roman" panose="02020603050405020304" pitchFamily="18" charset="0"/>
                <a:cs typeface="Times New Roman" panose="02020603050405020304" pitchFamily="18" charset="0"/>
              </a:rPr>
              <a:t>Kanun’un </a:t>
            </a:r>
            <a:r>
              <a:rPr lang="tr-TR" dirty="0">
                <a:latin typeface="Times New Roman" panose="02020603050405020304" pitchFamily="18" charset="0"/>
                <a:cs typeface="Times New Roman" panose="02020603050405020304" pitchFamily="18" charset="0"/>
              </a:rPr>
              <a:t>uygulanmasında, “</a:t>
            </a:r>
            <a:r>
              <a:rPr lang="tr-TR" b="1" dirty="0">
                <a:latin typeface="Times New Roman" panose="02020603050405020304" pitchFamily="18" charset="0"/>
                <a:cs typeface="Times New Roman" panose="02020603050405020304" pitchFamily="18" charset="0"/>
              </a:rPr>
              <a:t>Yersel Yöntem</a:t>
            </a:r>
            <a:r>
              <a:rPr lang="tr-TR" dirty="0">
                <a:latin typeface="Times New Roman" panose="02020603050405020304" pitchFamily="18" charset="0"/>
                <a:cs typeface="Times New Roman" panose="02020603050405020304" pitchFamily="18" charset="0"/>
              </a:rPr>
              <a:t>” adı verilen, </a:t>
            </a:r>
            <a:r>
              <a:rPr lang="tr-TR" dirty="0" smtClean="0">
                <a:latin typeface="Times New Roman" panose="02020603050405020304" pitchFamily="18" charset="0"/>
                <a:cs typeface="Times New Roman" panose="02020603050405020304" pitchFamily="18" charset="0"/>
              </a:rPr>
              <a:t>Arazinin Planının </a:t>
            </a:r>
            <a:r>
              <a:rPr lang="tr-TR" dirty="0">
                <a:latin typeface="Times New Roman" panose="02020603050405020304" pitchFamily="18" charset="0"/>
                <a:cs typeface="Times New Roman" panose="02020603050405020304" pitchFamily="18" charset="0"/>
              </a:rPr>
              <a:t>yerinde düzenlenmesi yöntemi kullanılmıştır. </a:t>
            </a:r>
          </a:p>
          <a:p>
            <a:pPr algn="just"/>
            <a:r>
              <a:rPr lang="tr-TR" dirty="0">
                <a:latin typeface="Times New Roman" panose="02020603050405020304" pitchFamily="18" charset="0"/>
                <a:cs typeface="Times New Roman" panose="02020603050405020304" pitchFamily="18" charset="0"/>
              </a:rPr>
              <a:t>1953 yılında </a:t>
            </a:r>
            <a:r>
              <a:rPr lang="tr-TR" dirty="0" err="1">
                <a:latin typeface="Times New Roman" panose="02020603050405020304" pitchFamily="18" charset="0"/>
                <a:cs typeface="Times New Roman" panose="02020603050405020304" pitchFamily="18" charset="0"/>
              </a:rPr>
              <a:t>Fotogrametri</a:t>
            </a:r>
            <a:r>
              <a:rPr lang="tr-TR" dirty="0">
                <a:latin typeface="Times New Roman" panose="02020603050405020304" pitchFamily="18" charset="0"/>
                <a:cs typeface="Times New Roman" panose="02020603050405020304" pitchFamily="18" charset="0"/>
              </a:rPr>
              <a:t> Dairesinin kurulmasından sonra ise, 2613 sayılı </a:t>
            </a:r>
            <a:r>
              <a:rPr lang="tr-TR" dirty="0" smtClean="0">
                <a:latin typeface="Times New Roman" panose="02020603050405020304" pitchFamily="18" charset="0"/>
                <a:cs typeface="Times New Roman" panose="02020603050405020304" pitchFamily="18" charset="0"/>
              </a:rPr>
              <a:t>Kanun’un </a:t>
            </a:r>
            <a:r>
              <a:rPr lang="tr-TR" dirty="0">
                <a:latin typeface="Times New Roman" panose="02020603050405020304" pitchFamily="18" charset="0"/>
                <a:cs typeface="Times New Roman" panose="02020603050405020304" pitchFamily="18" charset="0"/>
              </a:rPr>
              <a:t>uygulandığı yerlerde Yersel Yöntemden </a:t>
            </a:r>
            <a:r>
              <a:rPr lang="tr-TR" dirty="0" smtClean="0">
                <a:latin typeface="Times New Roman" panose="02020603050405020304" pitchFamily="18" charset="0"/>
                <a:cs typeface="Times New Roman" panose="02020603050405020304" pitchFamily="18" charset="0"/>
              </a:rPr>
              <a:t>yararlanılmakla beraber, Şehir Dışı Arazinin Kadastrosunda </a:t>
            </a:r>
            <a:r>
              <a:rPr lang="tr-TR" dirty="0">
                <a:latin typeface="Times New Roman" panose="02020603050405020304" pitchFamily="18" charset="0"/>
                <a:cs typeface="Times New Roman" panose="02020603050405020304" pitchFamily="18" charset="0"/>
              </a:rPr>
              <a:t>havadan çekilen fotoğrafların değerlendirilmesi esasına dayanan “</a:t>
            </a:r>
            <a:r>
              <a:rPr lang="tr-TR" b="1" dirty="0" err="1">
                <a:latin typeface="Times New Roman" panose="02020603050405020304" pitchFamily="18" charset="0"/>
                <a:cs typeface="Times New Roman" panose="02020603050405020304" pitchFamily="18" charset="0"/>
              </a:rPr>
              <a:t>Fotogrametre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Yöntemi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kullanılmaktadır. </a:t>
            </a:r>
          </a:p>
        </p:txBody>
      </p:sp>
    </p:spTree>
    <p:extLst>
      <p:ext uri="{BB962C8B-B14F-4D97-AF65-F5344CB8AC3E}">
        <p14:creationId xmlns:p14="http://schemas.microsoft.com/office/powerpoint/2010/main" val="36261249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800" dirty="0">
                <a:latin typeface="Times New Roman" panose="02020603050405020304" pitchFamily="18" charset="0"/>
                <a:cs typeface="Times New Roman" panose="02020603050405020304" pitchFamily="18" charset="0"/>
              </a:rPr>
              <a:t>Böylece Kadastronun daha az masrafla ve daha hızlı bir biçimde yapılması sağlanmış bulunmaktaydı. </a:t>
            </a:r>
          </a:p>
          <a:p>
            <a:pPr algn="just"/>
            <a:r>
              <a:rPr lang="tr-TR" sz="4800" dirty="0">
                <a:latin typeface="Times New Roman" panose="02020603050405020304" pitchFamily="18" charset="0"/>
                <a:cs typeface="Times New Roman" panose="02020603050405020304" pitchFamily="18" charset="0"/>
              </a:rPr>
              <a:t>3402 sayılı Kadastro Kanunu’nun uygulanmasında da bu yöntem kullanılmaktadır. </a:t>
            </a:r>
          </a:p>
          <a:p>
            <a:pPr marL="0" indent="0">
              <a:buNone/>
            </a:pPr>
            <a:endParaRPr lang="tr-TR" dirty="0"/>
          </a:p>
        </p:txBody>
      </p:sp>
    </p:spTree>
    <p:extLst>
      <p:ext uri="{BB962C8B-B14F-4D97-AF65-F5344CB8AC3E}">
        <p14:creationId xmlns:p14="http://schemas.microsoft.com/office/powerpoint/2010/main" val="8880092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Kadastro Kanunu, Taşınmazların hukuki durumunu belirlemek için “</a:t>
            </a:r>
            <a:r>
              <a:rPr lang="tr-TR" sz="4000" b="1" dirty="0">
                <a:latin typeface="Times New Roman" panose="02020603050405020304" pitchFamily="18" charset="0"/>
                <a:cs typeface="Times New Roman" panose="02020603050405020304" pitchFamily="18" charset="0"/>
              </a:rPr>
              <a:t>Doğru Tespit İlkesini</a:t>
            </a:r>
            <a:r>
              <a:rPr lang="tr-TR" sz="4000" dirty="0">
                <a:latin typeface="Times New Roman" panose="02020603050405020304" pitchFamily="18" charset="0"/>
                <a:cs typeface="Times New Roman" panose="02020603050405020304" pitchFamily="18" charset="0"/>
              </a:rPr>
              <a:t>” kabul etmiş bulunmaktadır. </a:t>
            </a:r>
          </a:p>
          <a:p>
            <a:pPr algn="just"/>
            <a:r>
              <a:rPr lang="tr-TR" sz="4000" dirty="0">
                <a:latin typeface="Times New Roman" panose="02020603050405020304" pitchFamily="18" charset="0"/>
                <a:cs typeface="Times New Roman" panose="02020603050405020304" pitchFamily="18" charset="0"/>
              </a:rPr>
              <a:t>Bu </a:t>
            </a:r>
            <a:r>
              <a:rPr lang="tr-TR" sz="4000" dirty="0" smtClean="0">
                <a:latin typeface="Times New Roman" panose="02020603050405020304" pitchFamily="18" charset="0"/>
                <a:cs typeface="Times New Roman" panose="02020603050405020304" pitchFamily="18" charset="0"/>
              </a:rPr>
              <a:t>İlke</a:t>
            </a:r>
            <a:r>
              <a:rPr lang="tr-TR" sz="4000" dirty="0">
                <a:latin typeface="Times New Roman" panose="02020603050405020304" pitchFamily="18" charset="0"/>
                <a:cs typeface="Times New Roman" panose="02020603050405020304" pitchFamily="18" charset="0"/>
              </a:rPr>
              <a:t>, hem Kadastro konusu Taşınmazlar üzerindeki Hakların tespitinde, hem de Arazinin geometrik biçimi ve yüzölçümü ile Taşınmazın cinsinin tespitinde uygulanacaktır. </a:t>
            </a:r>
          </a:p>
          <a:p>
            <a:pPr marL="0" indent="0">
              <a:buNone/>
            </a:pPr>
            <a:endParaRPr lang="tr-TR" sz="2400" dirty="0"/>
          </a:p>
          <a:p>
            <a:pPr algn="just"/>
            <a:endParaRPr lang="tr-TR" sz="2400" i="1" dirty="0"/>
          </a:p>
        </p:txBody>
      </p:sp>
    </p:spTree>
    <p:extLst>
      <p:ext uri="{BB962C8B-B14F-4D97-AF65-F5344CB8AC3E}">
        <p14:creationId xmlns:p14="http://schemas.microsoft.com/office/powerpoint/2010/main" val="35016958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İlkenin uygulanmasını etkili bir şekilde sağlamak üzere, Kadastro sırasında Kadastro Teknisyenlerine, Bilirkişi Beyanlarını yeterli görmezlerse, başka kimselerin bilgi ve şahitliklerine başvurabilme yetkisi tanınmıştır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7 </a:t>
            </a:r>
            <a:r>
              <a:rPr lang="tr-TR" i="1" dirty="0">
                <a:latin typeface="Times New Roman" panose="02020603050405020304" pitchFamily="18" charset="0"/>
                <a:cs typeface="Times New Roman" panose="02020603050405020304" pitchFamily="18" charset="0"/>
              </a:rPr>
              <a:t>/ II). </a:t>
            </a:r>
          </a:p>
          <a:p>
            <a:pPr algn="just"/>
            <a:r>
              <a:rPr lang="tr-TR" dirty="0">
                <a:latin typeface="Times New Roman" panose="02020603050405020304" pitchFamily="18" charset="0"/>
                <a:cs typeface="Times New Roman" panose="02020603050405020304" pitchFamily="18" charset="0"/>
              </a:rPr>
              <a:t>Aynı şekilde gerçek durumu tespit için, Kadastro Komisyonuna,  gerektiğinde, Bilirkişi veya muhtarı dinleme yetkisi verilmiştir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10 </a:t>
            </a:r>
            <a:r>
              <a:rPr lang="tr-TR" i="1" dirty="0">
                <a:latin typeface="Times New Roman" panose="02020603050405020304" pitchFamily="18" charset="0"/>
                <a:cs typeface="Times New Roman" panose="02020603050405020304" pitchFamily="18" charset="0"/>
              </a:rPr>
              <a:t>/ II</a:t>
            </a:r>
            <a:r>
              <a:rPr lang="tr-TR" dirty="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Uyuşmazlık Kadastro Mahkemesi önüne geldiği hallerde ise, Kadastro Hâkimi tahkikatı genişleterek başka delilleri toplamak imkanına sahip bulunmaktadır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29</a:t>
            </a:r>
            <a:r>
              <a:rPr lang="tr-TR" i="1" dirty="0">
                <a:latin typeface="Times New Roman" panose="02020603050405020304" pitchFamily="18" charset="0"/>
                <a:cs typeface="Times New Roman" panose="02020603050405020304" pitchFamily="18" charset="0"/>
              </a:rPr>
              <a:t>, 30). </a:t>
            </a:r>
          </a:p>
          <a:p>
            <a:pPr marL="0" indent="0">
              <a:buNone/>
            </a:pPr>
            <a:endParaRPr lang="tr-TR" dirty="0"/>
          </a:p>
        </p:txBody>
      </p:sp>
    </p:spTree>
    <p:extLst>
      <p:ext uri="{BB962C8B-B14F-4D97-AF65-F5344CB8AC3E}">
        <p14:creationId xmlns:p14="http://schemas.microsoft.com/office/powerpoint/2010/main" val="700086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Teşkilat</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dirty="0"/>
              <a:t>Kadastro çalışmaları yapılacak bölgeler, Tapu ve Kadastro Genel Müdürlüğünün teklifi ve bağlı bulunduğu Bakanın onayıyla belirlenir (</a:t>
            </a:r>
            <a:r>
              <a:rPr lang="tr-TR" i="1" dirty="0"/>
              <a:t>KK 2 / II). </a:t>
            </a:r>
          </a:p>
          <a:p>
            <a:pPr algn="just"/>
            <a:r>
              <a:rPr lang="tr-TR" dirty="0"/>
              <a:t>Her ilin merkez ilçesi ile diğer ilçelerinin idari sınırları içinde kalan yerler </a:t>
            </a:r>
            <a:r>
              <a:rPr lang="tr-TR" b="1" dirty="0"/>
              <a:t>Kadastro Bölgelerini</a:t>
            </a:r>
            <a:r>
              <a:rPr lang="tr-TR" dirty="0"/>
              <a:t> teşkil eder (</a:t>
            </a:r>
            <a:r>
              <a:rPr lang="tr-TR" i="1" dirty="0"/>
              <a:t>KK 2 /1). </a:t>
            </a:r>
          </a:p>
          <a:p>
            <a:pPr algn="just"/>
            <a:r>
              <a:rPr lang="tr-TR" dirty="0"/>
              <a:t>Kadastro Bölgelerinde, Kadastro Müdürüne bağlı </a:t>
            </a:r>
            <a:r>
              <a:rPr lang="tr-TR" b="1" dirty="0"/>
              <a:t>Kadastro Ekipleri</a:t>
            </a:r>
            <a:r>
              <a:rPr lang="tr-TR" dirty="0"/>
              <a:t> ile </a:t>
            </a:r>
            <a:r>
              <a:rPr lang="tr-TR" b="1" dirty="0"/>
              <a:t>Kadastro Komisyonu</a:t>
            </a:r>
            <a:r>
              <a:rPr lang="tr-TR" dirty="0"/>
              <a:t> bulunur. </a:t>
            </a:r>
          </a:p>
          <a:p>
            <a:pPr algn="just"/>
            <a:r>
              <a:rPr lang="tr-TR" b="1" dirty="0"/>
              <a:t>Kadastro Ekibi,</a:t>
            </a:r>
            <a:r>
              <a:rPr lang="tr-TR" dirty="0"/>
              <a:t> en az iki </a:t>
            </a:r>
            <a:r>
              <a:rPr lang="tr-TR" dirty="0" smtClean="0"/>
              <a:t>Kadastro Teknisyeni</a:t>
            </a:r>
            <a:r>
              <a:rPr lang="tr-TR" dirty="0"/>
              <a:t>, mahalle veya köy muhtarı ile üç </a:t>
            </a:r>
            <a:r>
              <a:rPr lang="tr-TR" dirty="0" smtClean="0"/>
              <a:t>Bilirkişiden </a:t>
            </a:r>
            <a:r>
              <a:rPr lang="tr-TR" dirty="0"/>
              <a:t>oluşur (</a:t>
            </a:r>
            <a:r>
              <a:rPr lang="tr-TR" i="1" dirty="0"/>
              <a:t>KK 3 / 1). </a:t>
            </a:r>
          </a:p>
          <a:p>
            <a:pPr marL="0" indent="0">
              <a:buNone/>
            </a:pPr>
            <a:endParaRPr lang="tr-TR" dirty="0"/>
          </a:p>
        </p:txBody>
      </p:sp>
    </p:spTree>
    <p:extLst>
      <p:ext uri="{BB962C8B-B14F-4D97-AF65-F5344CB8AC3E}">
        <p14:creationId xmlns:p14="http://schemas.microsoft.com/office/powerpoint/2010/main" val="13322943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Kadastronun fenni işlerinin ihale yoluyla yaptırılması halinde</a:t>
            </a:r>
            <a:r>
              <a:rPr lang="tr-TR" dirty="0" smtClean="0">
                <a:latin typeface="Times New Roman" panose="02020603050405020304" pitchFamily="18" charset="0"/>
                <a:cs typeface="Times New Roman" panose="02020603050405020304" pitchFamily="18" charset="0"/>
              </a:rPr>
              <a:t>, iki Kadastro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eknisyeninin temin edilememesi durumunda, bir Kadastro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eknisyeni, hatta bunun yerine Kontrol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emuru da görevlendirebilir (</a:t>
            </a:r>
            <a:r>
              <a:rPr lang="tr-TR" i="1" dirty="0" smtClean="0">
                <a:latin typeface="Times New Roman" panose="02020603050405020304" pitchFamily="18" charset="0"/>
                <a:cs typeface="Times New Roman" panose="02020603050405020304" pitchFamily="18" charset="0"/>
              </a:rPr>
              <a:t>KK m. 3 / II). </a:t>
            </a:r>
          </a:p>
          <a:p>
            <a:pPr algn="just"/>
            <a:r>
              <a:rPr lang="tr-TR" b="1" dirty="0" smtClean="0">
                <a:latin typeface="Times New Roman" panose="02020603050405020304" pitchFamily="18" charset="0"/>
                <a:cs typeface="Times New Roman" panose="02020603050405020304" pitchFamily="18" charset="0"/>
              </a:rPr>
              <a:t>Kadastro Komisyonu</a:t>
            </a:r>
            <a:r>
              <a:rPr lang="tr-TR" dirty="0" smtClean="0">
                <a:latin typeface="Times New Roman" panose="02020603050405020304" pitchFamily="18" charset="0"/>
                <a:cs typeface="Times New Roman" panose="02020603050405020304" pitchFamily="18" charset="0"/>
              </a:rPr>
              <a:t> ise, Kadastro Müdürü veya Yardımcısının başkanlığında, bir Kadastro </a:t>
            </a:r>
            <a:r>
              <a:rPr lang="tr-TR" dirty="0">
                <a:latin typeface="Times New Roman" panose="02020603050405020304" pitchFamily="18" charset="0"/>
                <a:cs typeface="Times New Roman" panose="02020603050405020304" pitchFamily="18" charset="0"/>
              </a:rPr>
              <a:t>Ü</a:t>
            </a:r>
            <a:r>
              <a:rPr lang="tr-TR" dirty="0" smtClean="0">
                <a:latin typeface="Times New Roman" panose="02020603050405020304" pitchFamily="18" charset="0"/>
                <a:cs typeface="Times New Roman" panose="02020603050405020304" pitchFamily="18" charset="0"/>
              </a:rPr>
              <a:t>yesi ile itirazın niteliğine göre,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ontrol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ühendisinden veya Tasarruf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ontrol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emurundan oluşur. </a:t>
            </a:r>
          </a:p>
          <a:p>
            <a:pPr algn="just"/>
            <a:r>
              <a:rPr lang="tr-TR" dirty="0" smtClean="0">
                <a:latin typeface="Times New Roman" panose="02020603050405020304" pitchFamily="18" charset="0"/>
                <a:cs typeface="Times New Roman" panose="02020603050405020304" pitchFamily="18" charset="0"/>
              </a:rPr>
              <a:t>Kontrol Mühendisinin bulunmaması halinde, yerine fen memuru katılır (</a:t>
            </a:r>
            <a:r>
              <a:rPr lang="tr-TR" i="1" dirty="0" smtClean="0">
                <a:latin typeface="Times New Roman" panose="02020603050405020304" pitchFamily="18" charset="0"/>
                <a:cs typeface="Times New Roman" panose="02020603050405020304" pitchFamily="18" charset="0"/>
              </a:rPr>
              <a:t>KK m. 3 / IX). </a:t>
            </a:r>
          </a:p>
          <a:p>
            <a:pPr marL="0" indent="0">
              <a:buNone/>
            </a:pPr>
            <a:endParaRPr lang="tr-TR" dirty="0"/>
          </a:p>
        </p:txBody>
      </p:sp>
    </p:spTree>
    <p:extLst>
      <p:ext uri="{BB962C8B-B14F-4D97-AF65-F5344CB8AC3E}">
        <p14:creationId xmlns:p14="http://schemas.microsoft.com/office/powerpoint/2010/main" val="29210935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Kadastro Kanunun uygulanmasıyla ilgili dava ve işlere belirlenen usul ve esaslara göre bakmak üzere her </a:t>
            </a:r>
            <a:r>
              <a:rPr lang="tr-TR" sz="3200" dirty="0" smtClean="0">
                <a:latin typeface="Times New Roman" panose="02020603050405020304" pitchFamily="18" charset="0"/>
                <a:cs typeface="Times New Roman" panose="02020603050405020304" pitchFamily="18" charset="0"/>
              </a:rPr>
              <a:t>Kadastro Bölgesinde </a:t>
            </a:r>
            <a:r>
              <a:rPr lang="tr-TR" sz="3200" dirty="0">
                <a:latin typeface="Times New Roman" panose="02020603050405020304" pitchFamily="18" charset="0"/>
                <a:cs typeface="Times New Roman" panose="02020603050405020304" pitchFamily="18" charset="0"/>
              </a:rPr>
              <a:t>tek hakimli ve Asliye mahkemesi sıfatını haiz yeter sayıda </a:t>
            </a:r>
            <a:r>
              <a:rPr lang="tr-TR" sz="3200" b="1" dirty="0">
                <a:latin typeface="Times New Roman" panose="02020603050405020304" pitchFamily="18" charset="0"/>
                <a:cs typeface="Times New Roman" panose="02020603050405020304" pitchFamily="18" charset="0"/>
              </a:rPr>
              <a:t>Kadastro Mahkemesi</a:t>
            </a:r>
            <a:r>
              <a:rPr lang="tr-TR" sz="3200" dirty="0">
                <a:latin typeface="Times New Roman" panose="02020603050405020304" pitchFamily="18" charset="0"/>
                <a:cs typeface="Times New Roman" panose="02020603050405020304" pitchFamily="18" charset="0"/>
              </a:rPr>
              <a:t> kurulur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24</a:t>
            </a:r>
            <a:r>
              <a:rPr lang="tr-TR" sz="3200" dirty="0">
                <a:latin typeface="Times New Roman" panose="02020603050405020304" pitchFamily="18" charset="0"/>
                <a:cs typeface="Times New Roman" panose="02020603050405020304" pitchFamily="18" charset="0"/>
              </a:rPr>
              <a:t>). </a:t>
            </a:r>
          </a:p>
          <a:p>
            <a:pPr algn="just"/>
            <a:r>
              <a:rPr lang="tr-TR" sz="3200" b="1" i="1" dirty="0">
                <a:latin typeface="Times New Roman" panose="02020603050405020304" pitchFamily="18" charset="0"/>
                <a:cs typeface="Times New Roman" panose="02020603050405020304" pitchFamily="18" charset="0"/>
              </a:rPr>
              <a:t>3402 sayılı Kanun’un geçici 1. maddesine göre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Kanunun yürürlüğe girmesinden önce kurulmuş olan </a:t>
            </a:r>
            <a:r>
              <a:rPr lang="tr-TR" sz="3200" b="1" dirty="0">
                <a:latin typeface="Times New Roman" panose="02020603050405020304" pitchFamily="18" charset="0"/>
                <a:cs typeface="Times New Roman" panose="02020603050405020304" pitchFamily="18" charset="0"/>
              </a:rPr>
              <a:t>Tapulama Mahkemeleri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Kadastro</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Mahkemesi </a:t>
            </a:r>
            <a:r>
              <a:rPr lang="tr-TR" sz="3200" dirty="0">
                <a:latin typeface="Times New Roman" panose="02020603050405020304" pitchFamily="18" charset="0"/>
                <a:cs typeface="Times New Roman" panose="02020603050405020304" pitchFamily="18" charset="0"/>
              </a:rPr>
              <a:t>adı altında, evvelce açılmış olan davaları </a:t>
            </a:r>
            <a:r>
              <a:rPr lang="tr-TR" sz="3200" b="1" dirty="0">
                <a:latin typeface="Times New Roman" panose="02020603050405020304" pitchFamily="18" charset="0"/>
                <a:cs typeface="Times New Roman" panose="02020603050405020304" pitchFamily="18" charset="0"/>
              </a:rPr>
              <a:t>Kadastro Kanunundaki </a:t>
            </a:r>
            <a:r>
              <a:rPr lang="tr-TR" sz="3200" dirty="0">
                <a:latin typeface="Times New Roman" panose="02020603050405020304" pitchFamily="18" charset="0"/>
                <a:cs typeface="Times New Roman" panose="02020603050405020304" pitchFamily="18" charset="0"/>
              </a:rPr>
              <a:t>hükümlere göre yürütecektir. </a:t>
            </a:r>
          </a:p>
        </p:txBody>
      </p:sp>
    </p:spTree>
    <p:extLst>
      <p:ext uri="{BB962C8B-B14F-4D97-AF65-F5344CB8AC3E}">
        <p14:creationId xmlns:p14="http://schemas.microsoft.com/office/powerpoint/2010/main" val="40620014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4000" b="1" i="1" dirty="0">
                <a:latin typeface="Times New Roman" panose="02020603050405020304" pitchFamily="18" charset="0"/>
                <a:cs typeface="Times New Roman" panose="02020603050405020304" pitchFamily="18" charset="0"/>
              </a:rPr>
              <a:t>Asliye Hukuk Mahkemelerinde</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3402 sayılı Kanunun yürürlüğe girmesinden önce</a:t>
            </a:r>
            <a:r>
              <a:rPr lang="tr-TR" sz="4000" dirty="0">
                <a:latin typeface="Times New Roman" panose="02020603050405020304" pitchFamily="18" charset="0"/>
                <a:cs typeface="Times New Roman" panose="02020603050405020304" pitchFamily="18" charset="0"/>
              </a:rPr>
              <a:t>, 2613 sayılı Kadastro ve Tapu Tahriri Kanunu’na göre </a:t>
            </a:r>
            <a:r>
              <a:rPr lang="tr-TR" sz="4000" b="1" dirty="0">
                <a:latin typeface="Times New Roman" panose="02020603050405020304" pitchFamily="18" charset="0"/>
                <a:cs typeface="Times New Roman" panose="02020603050405020304" pitchFamily="18" charset="0"/>
              </a:rPr>
              <a:t>açılmış olan veya müracaata bırakılan davalara da</a:t>
            </a:r>
            <a:r>
              <a:rPr lang="tr-TR" sz="4000" dirty="0">
                <a:latin typeface="Times New Roman" panose="02020603050405020304" pitchFamily="18" charset="0"/>
                <a:cs typeface="Times New Roman" panose="02020603050405020304" pitchFamily="18" charset="0"/>
              </a:rPr>
              <a:t>, bu Kanundaki hükümler doğrultusunda </a:t>
            </a:r>
            <a:r>
              <a:rPr lang="tr-TR" sz="4000" b="1" dirty="0">
                <a:latin typeface="Times New Roman" panose="02020603050405020304" pitchFamily="18" charset="0"/>
                <a:cs typeface="Times New Roman" panose="02020603050405020304" pitchFamily="18" charset="0"/>
              </a:rPr>
              <a:t>Kadastro Mahkemelerince </a:t>
            </a:r>
            <a:r>
              <a:rPr lang="tr-TR" sz="4000" dirty="0">
                <a:latin typeface="Times New Roman" panose="02020603050405020304" pitchFamily="18" charset="0"/>
                <a:cs typeface="Times New Roman" panose="02020603050405020304" pitchFamily="18" charset="0"/>
              </a:rPr>
              <a:t>bakılacaktır. </a:t>
            </a:r>
          </a:p>
          <a:p>
            <a:pPr marL="0" indent="0">
              <a:buNone/>
            </a:pPr>
            <a:r>
              <a:rPr lang="tr-TR" sz="4000" dirty="0">
                <a:latin typeface="Times New Roman" panose="02020603050405020304" pitchFamily="18" charset="0"/>
                <a:cs typeface="Times New Roman" panose="02020603050405020304" pitchFamily="18" charset="0"/>
              </a:rPr>
              <a:t> </a:t>
            </a:r>
          </a:p>
          <a:p>
            <a:endParaRPr lang="tr-TR" dirty="0"/>
          </a:p>
          <a:p>
            <a:endParaRPr lang="tr-TR" dirty="0"/>
          </a:p>
        </p:txBody>
      </p:sp>
    </p:spTree>
    <p:extLst>
      <p:ext uri="{BB962C8B-B14F-4D97-AF65-F5344CB8AC3E}">
        <p14:creationId xmlns:p14="http://schemas.microsoft.com/office/powerpoint/2010/main" val="19612694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Kadastro yapılacak bölgeler</a:t>
            </a:r>
            <a:r>
              <a:rPr lang="tr-TR" sz="3600" dirty="0">
                <a:latin typeface="Times New Roman" panose="02020603050405020304" pitchFamily="18" charset="0"/>
                <a:cs typeface="Times New Roman" panose="02020603050405020304" pitchFamily="18" charset="0"/>
              </a:rPr>
              <a:t>, Ana Plana uygun olarak Tapu ve Kadastro Genel Müdürlüğünün teklifi ve bağlı bulunduğu Bakanın onayı ile belirlenir.  </a:t>
            </a:r>
          </a:p>
          <a:p>
            <a:pPr algn="just"/>
            <a:r>
              <a:rPr lang="tr-TR" sz="3600" dirty="0">
                <a:latin typeface="Times New Roman" panose="02020603050405020304" pitchFamily="18" charset="0"/>
                <a:cs typeface="Times New Roman" panose="02020603050405020304" pitchFamily="18" charset="0"/>
              </a:rPr>
              <a:t>Bu Karar, en az bir ay önceden Resmi Gazete, radyo veya televizyonda, bölge merkezi ve bağlı bulunduğu ilde, varsa yerel gazetede ilan olunur ve alışılmış vasıtalarla duyurulur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2 </a:t>
            </a:r>
            <a:r>
              <a:rPr lang="tr-TR" sz="3200" i="1" dirty="0">
                <a:latin typeface="Times New Roman" panose="02020603050405020304" pitchFamily="18" charset="0"/>
                <a:cs typeface="Times New Roman" panose="02020603050405020304" pitchFamily="18" charset="0"/>
              </a:rPr>
              <a:t>/ II, III). </a:t>
            </a:r>
            <a:endParaRPr lang="tr-TR" sz="3200" i="1" dirty="0" smtClean="0">
              <a:latin typeface="Times New Roman" panose="02020603050405020304" pitchFamily="18"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499138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200" b="1" dirty="0" smtClean="0">
                <a:latin typeface="Times New Roman" panose="02020603050405020304" pitchFamily="18" charset="0"/>
                <a:cs typeface="Times New Roman" panose="02020603050405020304" pitchFamily="18" charset="0"/>
              </a:rPr>
              <a:t>Kadastrosu </a:t>
            </a:r>
            <a:r>
              <a:rPr lang="tr-TR" sz="3200" b="1" dirty="0">
                <a:latin typeface="Times New Roman" panose="02020603050405020304" pitchFamily="18" charset="0"/>
                <a:cs typeface="Times New Roman" panose="02020603050405020304" pitchFamily="18" charset="0"/>
              </a:rPr>
              <a:t>yapılmamış yerlerde</a:t>
            </a:r>
            <a:r>
              <a:rPr lang="tr-TR" sz="3200" dirty="0">
                <a:latin typeface="Times New Roman" panose="02020603050405020304" pitchFamily="18" charset="0"/>
                <a:cs typeface="Times New Roman" panose="02020603050405020304" pitchFamily="18" charset="0"/>
              </a:rPr>
              <a:t>, Medeni Kanun’da öngörülen Ayni Sisteme dayalı Tapu Kütükleri yerine “</a:t>
            </a:r>
            <a:r>
              <a:rPr lang="tr-TR" sz="3200" b="1" dirty="0">
                <a:latin typeface="Times New Roman" panose="02020603050405020304" pitchFamily="18" charset="0"/>
                <a:cs typeface="Times New Roman" panose="02020603050405020304" pitchFamily="18" charset="0"/>
              </a:rPr>
              <a:t>Zabıt Defteri</a:t>
            </a:r>
            <a:r>
              <a:rPr lang="tr-TR" sz="3200" dirty="0">
                <a:latin typeface="Times New Roman" panose="02020603050405020304" pitchFamily="18" charset="0"/>
                <a:cs typeface="Times New Roman" panose="02020603050405020304" pitchFamily="18" charset="0"/>
              </a:rPr>
              <a:t>” adıyla anılan defterler </a:t>
            </a:r>
            <a:r>
              <a:rPr lang="tr-TR" sz="3200" dirty="0" smtClean="0">
                <a:latin typeface="Times New Roman" panose="02020603050405020304" pitchFamily="18" charset="0"/>
                <a:cs typeface="Times New Roman" panose="02020603050405020304" pitchFamily="18" charset="0"/>
              </a:rPr>
              <a:t>kullanılmaktadır. </a:t>
            </a:r>
          </a:p>
          <a:p>
            <a:pPr algn="just"/>
            <a:r>
              <a:rPr lang="tr-TR" sz="3200" dirty="0" smtClean="0">
                <a:latin typeface="Times New Roman" panose="02020603050405020304" pitchFamily="18" charset="0"/>
                <a:cs typeface="Times New Roman" panose="02020603050405020304" pitchFamily="18" charset="0"/>
              </a:rPr>
              <a:t>Bu bağlamda, Kadastrodan </a:t>
            </a:r>
            <a:r>
              <a:rPr lang="tr-TR" sz="3200" dirty="0">
                <a:latin typeface="Times New Roman" panose="02020603050405020304" pitchFamily="18" charset="0"/>
                <a:cs typeface="Times New Roman" panose="02020603050405020304" pitchFamily="18" charset="0"/>
              </a:rPr>
              <a:t>önce ancak </a:t>
            </a:r>
            <a:r>
              <a:rPr lang="tr-TR" sz="3200" dirty="0" smtClean="0">
                <a:latin typeface="Times New Roman" panose="02020603050405020304" pitchFamily="18" charset="0"/>
                <a:cs typeface="Times New Roman" panose="02020603050405020304" pitchFamily="18" charset="0"/>
              </a:rPr>
              <a:t>Zabıt Defterlerine </a:t>
            </a:r>
            <a:r>
              <a:rPr lang="tr-TR" sz="3200" dirty="0">
                <a:latin typeface="Times New Roman" panose="02020603050405020304" pitchFamily="18" charset="0"/>
                <a:cs typeface="Times New Roman" panose="02020603050405020304" pitchFamily="18" charset="0"/>
              </a:rPr>
              <a:t>kayıt yapılabilmektedir. </a:t>
            </a:r>
          </a:p>
          <a:p>
            <a:pPr algn="just"/>
            <a:r>
              <a:rPr lang="tr-TR" sz="3200" dirty="0">
                <a:latin typeface="Times New Roman" panose="02020603050405020304" pitchFamily="18" charset="0"/>
                <a:cs typeface="Times New Roman" panose="02020603050405020304" pitchFamily="18" charset="0"/>
              </a:rPr>
              <a:t>Bu </a:t>
            </a:r>
            <a:r>
              <a:rPr lang="tr-TR" sz="3200" dirty="0" smtClean="0">
                <a:latin typeface="Times New Roman" panose="02020603050405020304" pitchFamily="18" charset="0"/>
                <a:cs typeface="Times New Roman" panose="02020603050405020304" pitchFamily="18" charset="0"/>
              </a:rPr>
              <a:t>şekilde Kütüğe </a:t>
            </a:r>
            <a:r>
              <a:rPr lang="tr-TR" sz="3200" dirty="0">
                <a:latin typeface="Times New Roman" panose="02020603050405020304" pitchFamily="18" charset="0"/>
                <a:cs typeface="Times New Roman" panose="02020603050405020304" pitchFamily="18" charset="0"/>
              </a:rPr>
              <a:t>geçirilmiş olmayan </a:t>
            </a:r>
            <a:r>
              <a:rPr lang="tr-TR" sz="3200" dirty="0" smtClean="0">
                <a:latin typeface="Times New Roman" panose="02020603050405020304" pitchFamily="18" charset="0"/>
                <a:cs typeface="Times New Roman" panose="02020603050405020304" pitchFamily="18" charset="0"/>
              </a:rPr>
              <a:t>Taşınmazlar </a:t>
            </a:r>
            <a:r>
              <a:rPr lang="tr-TR" sz="3200" dirty="0">
                <a:latin typeface="Times New Roman" panose="02020603050405020304" pitchFamily="18" charset="0"/>
                <a:cs typeface="Times New Roman" panose="02020603050405020304" pitchFamily="18" charset="0"/>
              </a:rPr>
              <a:t>ise ya </a:t>
            </a:r>
            <a:r>
              <a:rPr lang="tr-TR" sz="3200" dirty="0" smtClean="0">
                <a:latin typeface="Times New Roman" panose="02020603050405020304" pitchFamily="18" charset="0"/>
                <a:cs typeface="Times New Roman" panose="02020603050405020304" pitchFamily="18" charset="0"/>
              </a:rPr>
              <a:t>Kadastro </a:t>
            </a:r>
            <a:r>
              <a:rPr lang="tr-TR" sz="3200" dirty="0">
                <a:latin typeface="Times New Roman" panose="02020603050405020304" pitchFamily="18" charset="0"/>
                <a:cs typeface="Times New Roman" panose="02020603050405020304" pitchFamily="18" charset="0"/>
              </a:rPr>
              <a:t>sırasındaki </a:t>
            </a:r>
            <a:r>
              <a:rPr lang="tr-TR" sz="3200" dirty="0" smtClean="0">
                <a:latin typeface="Times New Roman" panose="02020603050405020304" pitchFamily="18" charset="0"/>
                <a:cs typeface="Times New Roman" panose="02020603050405020304" pitchFamily="18" charset="0"/>
              </a:rPr>
              <a:t>Tespite </a:t>
            </a:r>
            <a:r>
              <a:rPr lang="tr-TR" sz="3200" dirty="0">
                <a:latin typeface="Times New Roman" panose="02020603050405020304" pitchFamily="18" charset="0"/>
                <a:cs typeface="Times New Roman" panose="02020603050405020304" pitchFamily="18" charset="0"/>
              </a:rPr>
              <a:t>dayanarak ya da </a:t>
            </a:r>
            <a:r>
              <a:rPr lang="tr-TR" sz="3200" dirty="0" smtClean="0">
                <a:latin typeface="Times New Roman" panose="02020603050405020304" pitchFamily="18" charset="0"/>
                <a:cs typeface="Times New Roman" panose="02020603050405020304" pitchFamily="18" charset="0"/>
              </a:rPr>
              <a:t>Hâkim Kararı ile Kütüğe </a:t>
            </a:r>
            <a:r>
              <a:rPr lang="tr-TR" sz="3200" dirty="0">
                <a:latin typeface="Times New Roman" panose="02020603050405020304" pitchFamily="18" charset="0"/>
                <a:cs typeface="Times New Roman" panose="02020603050405020304" pitchFamily="18" charset="0"/>
              </a:rPr>
              <a:t>geçirilir. </a:t>
            </a:r>
          </a:p>
        </p:txBody>
      </p:sp>
    </p:spTree>
    <p:extLst>
      <p:ext uri="{BB962C8B-B14F-4D97-AF65-F5344CB8AC3E}">
        <p14:creationId xmlns:p14="http://schemas.microsoft.com/office/powerpoint/2010/main" val="3593451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Kadastro Kanunu’nun 4. maddesine göre</a:t>
            </a:r>
            <a:r>
              <a:rPr lang="tr-TR" sz="3200" dirty="0" smtClean="0">
                <a:latin typeface="Times New Roman" panose="02020603050405020304" pitchFamily="18" charset="0"/>
                <a:cs typeface="Times New Roman" panose="02020603050405020304" pitchFamily="18" charset="0"/>
              </a:rPr>
              <a:t>, Kadastro Bölgelerindeki her köy ile belediye sınırları içinde bulunan mahallelerin her biri </a:t>
            </a:r>
            <a:r>
              <a:rPr lang="tr-TR" sz="3200" b="1" dirty="0" smtClean="0">
                <a:latin typeface="Times New Roman" panose="02020603050405020304" pitchFamily="18" charset="0"/>
                <a:cs typeface="Times New Roman" panose="02020603050405020304" pitchFamily="18" charset="0"/>
              </a:rPr>
              <a:t>Kadastro Çalışma Alanını </a:t>
            </a:r>
            <a:r>
              <a:rPr lang="tr-TR" sz="3200" dirty="0" smtClean="0">
                <a:latin typeface="Times New Roman" panose="02020603050405020304" pitchFamily="18" charset="0"/>
                <a:cs typeface="Times New Roman" panose="02020603050405020304" pitchFamily="18" charset="0"/>
              </a:rPr>
              <a:t>oluşturur. </a:t>
            </a:r>
          </a:p>
          <a:p>
            <a:pPr algn="just"/>
            <a:r>
              <a:rPr lang="tr-TR" sz="3200" b="1" dirty="0">
                <a:latin typeface="Times New Roman" panose="02020603050405020304" pitchFamily="18" charset="0"/>
                <a:cs typeface="Times New Roman" panose="02020603050405020304" pitchFamily="18" charset="0"/>
              </a:rPr>
              <a:t>Kadastrosuna başlanacak </a:t>
            </a:r>
            <a:r>
              <a:rPr lang="tr-TR" sz="3200" b="1" dirty="0" smtClean="0">
                <a:latin typeface="Times New Roman" panose="02020603050405020304" pitchFamily="18" charset="0"/>
                <a:cs typeface="Times New Roman" panose="02020603050405020304" pitchFamily="18" charset="0"/>
              </a:rPr>
              <a:t>Çalışma Alanı </a:t>
            </a:r>
            <a:r>
              <a:rPr lang="tr-TR" sz="3200" b="1" dirty="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Çalışma Sınırının </a:t>
            </a:r>
            <a:r>
              <a:rPr lang="tr-TR" sz="3200" b="1" dirty="0">
                <a:latin typeface="Times New Roman" panose="02020603050405020304" pitchFamily="18" charset="0"/>
                <a:cs typeface="Times New Roman" panose="02020603050405020304" pitchFamily="18" charset="0"/>
              </a:rPr>
              <a:t>tespitine </a:t>
            </a:r>
            <a:r>
              <a:rPr lang="tr-TR" sz="3200" dirty="0">
                <a:latin typeface="Times New Roman" panose="02020603050405020304" pitchFamily="18" charset="0"/>
                <a:cs typeface="Times New Roman" panose="02020603050405020304" pitchFamily="18" charset="0"/>
              </a:rPr>
              <a:t>hangi gün ve saatte başlanacağı </a:t>
            </a:r>
            <a:r>
              <a:rPr lang="tr-TR" sz="3200" b="1" dirty="0">
                <a:latin typeface="Times New Roman" panose="02020603050405020304" pitchFamily="18" charset="0"/>
                <a:cs typeface="Times New Roman" panose="02020603050405020304" pitchFamily="18" charset="0"/>
              </a:rPr>
              <a:t>en az </a:t>
            </a:r>
            <a:r>
              <a:rPr lang="tr-TR" sz="3200" b="1" dirty="0" err="1">
                <a:latin typeface="Times New Roman" panose="02020603050405020304" pitchFamily="18" charset="0"/>
                <a:cs typeface="Times New Roman" panose="02020603050405020304" pitchFamily="18" charset="0"/>
              </a:rPr>
              <a:t>onbeş</a:t>
            </a:r>
            <a:r>
              <a:rPr lang="tr-TR" sz="3200" b="1" dirty="0">
                <a:latin typeface="Times New Roman" panose="02020603050405020304" pitchFamily="18" charset="0"/>
                <a:cs typeface="Times New Roman" panose="02020603050405020304" pitchFamily="18" charset="0"/>
              </a:rPr>
              <a:t> gün önceden </a:t>
            </a:r>
            <a:r>
              <a:rPr lang="tr-TR" sz="3200" dirty="0" smtClean="0">
                <a:latin typeface="Times New Roman" panose="02020603050405020304" pitchFamily="18" charset="0"/>
                <a:cs typeface="Times New Roman" panose="02020603050405020304" pitchFamily="18" charset="0"/>
              </a:rPr>
              <a:t>Bölge Merkezi </a:t>
            </a:r>
            <a:r>
              <a:rPr lang="tr-TR" sz="3200" dirty="0">
                <a:latin typeface="Times New Roman" panose="02020603050405020304" pitchFamily="18" charset="0"/>
                <a:cs typeface="Times New Roman" panose="02020603050405020304" pitchFamily="18" charset="0"/>
              </a:rPr>
              <a:t>ile </a:t>
            </a:r>
            <a:r>
              <a:rPr lang="tr-TR" sz="3200" dirty="0" smtClean="0">
                <a:latin typeface="Times New Roman" panose="02020603050405020304" pitchFamily="18" charset="0"/>
                <a:cs typeface="Times New Roman" panose="02020603050405020304" pitchFamily="18" charset="0"/>
              </a:rPr>
              <a:t>Çalışma Alanı </a:t>
            </a:r>
            <a:r>
              <a:rPr lang="tr-TR" sz="3200" dirty="0">
                <a:latin typeface="Times New Roman" panose="02020603050405020304" pitchFamily="18" charset="0"/>
                <a:cs typeface="Times New Roman" panose="02020603050405020304" pitchFamily="18" charset="0"/>
              </a:rPr>
              <a:t>ve komşu köy, mahalle ve </a:t>
            </a:r>
            <a:r>
              <a:rPr lang="tr-TR" sz="3200" dirty="0" smtClean="0">
                <a:latin typeface="Times New Roman" panose="02020603050405020304" pitchFamily="18" charset="0"/>
                <a:cs typeface="Times New Roman" panose="02020603050405020304" pitchFamily="18" charset="0"/>
              </a:rPr>
              <a:t>Belediyelerde </a:t>
            </a:r>
            <a:r>
              <a:rPr lang="tr-TR" sz="3200" dirty="0">
                <a:latin typeface="Times New Roman" panose="02020603050405020304" pitchFamily="18" charset="0"/>
                <a:cs typeface="Times New Roman" panose="02020603050405020304" pitchFamily="18" charset="0"/>
              </a:rPr>
              <a:t>alışılmış vasıtalarla ilan edilir. </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marL="0" indent="0">
              <a:buNone/>
            </a:pPr>
            <a:endParaRPr lang="tr-TR" sz="3200"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0763376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Kadastro Çalışma Alanı içinde Orman bulunması ve 6831 sayılı Orman Kanunu’na göre Orman Kadastrosu başlanılmamış olması halinde</a:t>
            </a:r>
            <a:r>
              <a:rPr lang="tr-TR" dirty="0">
                <a:latin typeface="Times New Roman" panose="02020603050405020304" pitchFamily="18" charset="0"/>
                <a:cs typeface="Times New Roman" panose="02020603050405020304" pitchFamily="18" charset="0"/>
              </a:rPr>
              <a:t>, Orman Kadastrosu ve bu Ormanların içinde ve bitişiğinde her çeşit Taşınmaz Malların Ormanlarla müşterek sınırlarının tayini ve tespiti Kadastro Ekibi tarafından yapılır.</a:t>
            </a:r>
          </a:p>
          <a:p>
            <a:pPr algn="just"/>
            <a:r>
              <a:rPr lang="tr-TR" dirty="0">
                <a:latin typeface="Times New Roman" panose="02020603050405020304" pitchFamily="18" charset="0"/>
                <a:cs typeface="Times New Roman" panose="02020603050405020304" pitchFamily="18" charset="0"/>
              </a:rPr>
              <a:t>Bu çalışmalarda Kadastro Ekibine en az bir Orman Mühendisi ve bir Ziraat Mühendisi katılmak zorundadır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4 </a:t>
            </a:r>
            <a:r>
              <a:rPr lang="tr-TR" i="1" dirty="0">
                <a:latin typeface="Times New Roman" panose="02020603050405020304" pitchFamily="18" charset="0"/>
                <a:cs typeface="Times New Roman" panose="02020603050405020304" pitchFamily="18" charset="0"/>
              </a:rPr>
              <a:t>/ III). </a:t>
            </a:r>
          </a:p>
          <a:p>
            <a:pPr algn="just"/>
            <a:r>
              <a:rPr lang="tr-TR" dirty="0">
                <a:latin typeface="Times New Roman" panose="02020603050405020304" pitchFamily="18" charset="0"/>
                <a:cs typeface="Times New Roman" panose="02020603050405020304" pitchFamily="18" charset="0"/>
              </a:rPr>
              <a:t>Böylece, </a:t>
            </a:r>
            <a:r>
              <a:rPr lang="tr-TR" b="1" dirty="0">
                <a:latin typeface="Times New Roman" panose="02020603050405020304" pitchFamily="18" charset="0"/>
                <a:cs typeface="Times New Roman" panose="02020603050405020304" pitchFamily="18" charset="0"/>
              </a:rPr>
              <a:t>Çalışma Alanındaki Ormanların Kadastrosu </a:t>
            </a:r>
            <a:r>
              <a:rPr lang="tr-TR" dirty="0">
                <a:latin typeface="Times New Roman" panose="02020603050405020304" pitchFamily="18" charset="0"/>
                <a:cs typeface="Times New Roman" panose="02020603050405020304" pitchFamily="18" charset="0"/>
              </a:rPr>
              <a:t>bu ekip tarafından yapılacaktır. </a:t>
            </a:r>
          </a:p>
          <a:p>
            <a:pPr marL="0" indent="0" algn="just">
              <a:buNone/>
            </a:pPr>
            <a:endParaRPr lang="tr-TR" dirty="0"/>
          </a:p>
          <a:p>
            <a:pPr algn="just"/>
            <a:endParaRPr lang="tr-TR" dirty="0"/>
          </a:p>
          <a:p>
            <a:pPr marL="0" indent="0">
              <a:buNone/>
            </a:pPr>
            <a:endParaRPr lang="tr-TR" dirty="0"/>
          </a:p>
        </p:txBody>
      </p:sp>
    </p:spTree>
    <p:extLst>
      <p:ext uri="{BB962C8B-B14F-4D97-AF65-F5344CB8AC3E}">
        <p14:creationId xmlns:p14="http://schemas.microsoft.com/office/powerpoint/2010/main" val="41155996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sz="3200" b="1" dirty="0">
                <a:latin typeface="Times New Roman" panose="02020603050405020304" pitchFamily="18" charset="0"/>
                <a:cs typeface="Times New Roman" panose="02020603050405020304" pitchFamily="18" charset="0"/>
              </a:rPr>
              <a:t>Ormanla ilgili yapılan itirazların </a:t>
            </a:r>
            <a:r>
              <a:rPr lang="tr-TR" sz="3200" b="1" dirty="0" smtClean="0">
                <a:latin typeface="Times New Roman" panose="02020603050405020304" pitchFamily="18" charset="0"/>
                <a:cs typeface="Times New Roman" panose="02020603050405020304" pitchFamily="18" charset="0"/>
              </a:rPr>
              <a:t>incelenmesinde </a:t>
            </a:r>
            <a:r>
              <a:rPr lang="tr-TR" sz="3200" dirty="0" smtClean="0">
                <a:latin typeface="Times New Roman" panose="02020603050405020304" pitchFamily="18" charset="0"/>
                <a:cs typeface="Times New Roman" panose="02020603050405020304" pitchFamily="18" charset="0"/>
              </a:rPr>
              <a:t>ise, </a:t>
            </a:r>
            <a:r>
              <a:rPr lang="tr-TR" sz="3200" dirty="0">
                <a:latin typeface="Times New Roman" panose="02020603050405020304" pitchFamily="18" charset="0"/>
                <a:cs typeface="Times New Roman" panose="02020603050405020304" pitchFamily="18" charset="0"/>
              </a:rPr>
              <a:t>tespitlerde görev almayan Orman ve Ziraat Mühendislerinin Kadastro Komisyonuna katılması şart kılınmıştır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4 </a:t>
            </a:r>
            <a:r>
              <a:rPr lang="tr-TR" sz="3200" i="1" dirty="0">
                <a:latin typeface="Times New Roman" panose="02020603050405020304" pitchFamily="18" charset="0"/>
                <a:cs typeface="Times New Roman" panose="02020603050405020304" pitchFamily="18" charset="0"/>
              </a:rPr>
              <a:t>/ IV). </a:t>
            </a:r>
            <a:endParaRPr lang="tr-TR" sz="3200" dirty="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Yapılan </a:t>
            </a:r>
            <a:r>
              <a:rPr lang="tr-TR" sz="3200" dirty="0" smtClean="0">
                <a:latin typeface="Times New Roman" panose="02020603050405020304" pitchFamily="18" charset="0"/>
                <a:cs typeface="Times New Roman" panose="02020603050405020304" pitchFamily="18" charset="0"/>
              </a:rPr>
              <a:t>Sınırlandırma </a:t>
            </a:r>
            <a:r>
              <a:rPr lang="tr-TR" sz="3200" dirty="0">
                <a:latin typeface="Times New Roman" panose="02020603050405020304" pitchFamily="18" charset="0"/>
                <a:cs typeface="Times New Roman" panose="02020603050405020304" pitchFamily="18" charset="0"/>
              </a:rPr>
              <a:t>ve </a:t>
            </a:r>
            <a:r>
              <a:rPr lang="tr-TR" sz="3200" dirty="0" smtClean="0">
                <a:latin typeface="Times New Roman" panose="02020603050405020304" pitchFamily="18" charset="0"/>
                <a:cs typeface="Times New Roman" panose="02020603050405020304" pitchFamily="18" charset="0"/>
              </a:rPr>
              <a:t>Tespit </a:t>
            </a:r>
            <a:r>
              <a:rPr lang="tr-TR" sz="3200" b="1" dirty="0">
                <a:latin typeface="Times New Roman" panose="02020603050405020304" pitchFamily="18" charset="0"/>
                <a:cs typeface="Times New Roman" panose="02020603050405020304" pitchFamily="18" charset="0"/>
              </a:rPr>
              <a:t>otuz günlük </a:t>
            </a:r>
            <a:r>
              <a:rPr lang="tr-TR" sz="3200" dirty="0">
                <a:latin typeface="Times New Roman" panose="02020603050405020304" pitchFamily="18" charset="0"/>
                <a:cs typeface="Times New Roman" panose="02020603050405020304" pitchFamily="18" charset="0"/>
              </a:rPr>
              <a:t>kısmi ilana alınır.</a:t>
            </a:r>
          </a:p>
          <a:p>
            <a:r>
              <a:rPr lang="tr-TR" sz="3200" dirty="0">
                <a:latin typeface="Times New Roman" panose="02020603050405020304" pitchFamily="18" charset="0"/>
                <a:cs typeface="Times New Roman" panose="02020603050405020304" pitchFamily="18" charset="0"/>
              </a:rPr>
              <a:t>Bu alanlarda </a:t>
            </a:r>
            <a:r>
              <a:rPr lang="tr-TR" sz="3200" b="1" dirty="0">
                <a:latin typeface="Times New Roman" panose="02020603050405020304" pitchFamily="18" charset="0"/>
                <a:cs typeface="Times New Roman" panose="02020603050405020304" pitchFamily="18" charset="0"/>
              </a:rPr>
              <a:t>Orman Kadastrosu </a:t>
            </a:r>
            <a:r>
              <a:rPr lang="tr-TR" sz="3200" dirty="0">
                <a:latin typeface="Times New Roman" panose="02020603050405020304" pitchFamily="18" charset="0"/>
                <a:cs typeface="Times New Roman" panose="02020603050405020304" pitchFamily="18" charset="0"/>
              </a:rPr>
              <a:t>yapılmış sayılır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4 </a:t>
            </a:r>
            <a:r>
              <a:rPr lang="tr-TR" sz="3200" i="1" dirty="0">
                <a:latin typeface="Times New Roman" panose="02020603050405020304" pitchFamily="18" charset="0"/>
                <a:cs typeface="Times New Roman" panose="02020603050405020304" pitchFamily="18" charset="0"/>
              </a:rPr>
              <a:t>/ V</a:t>
            </a:r>
            <a:r>
              <a:rPr lang="tr-TR" sz="3200" dirty="0">
                <a:latin typeface="Times New Roman" panose="02020603050405020304" pitchFamily="18" charset="0"/>
                <a:cs typeface="Times New Roman" panose="02020603050405020304" pitchFamily="18" charset="0"/>
              </a:rPr>
              <a:t>). </a:t>
            </a:r>
          </a:p>
          <a:p>
            <a:r>
              <a:rPr lang="tr-TR" sz="3200" dirty="0">
                <a:latin typeface="Times New Roman" panose="02020603050405020304" pitchFamily="18" charset="0"/>
                <a:cs typeface="Times New Roman" panose="02020603050405020304" pitchFamily="18" charset="0"/>
              </a:rPr>
              <a:t>Orman Kadastrosu kesinleşmiş yerlerde bu sınırlara aynen uyulur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4 </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VI).</a:t>
            </a:r>
            <a:r>
              <a:rPr lang="tr-TR" sz="3200" dirty="0">
                <a:latin typeface="Times New Roman" panose="02020603050405020304" pitchFamily="18" charset="0"/>
                <a:cs typeface="Times New Roman" panose="02020603050405020304" pitchFamily="18" charset="0"/>
              </a:rPr>
              <a:t> </a:t>
            </a:r>
          </a:p>
          <a:p>
            <a:pPr marL="0" indent="0">
              <a:buNone/>
            </a:pPr>
            <a:endParaRPr lang="tr-TR" sz="3200" dirty="0"/>
          </a:p>
        </p:txBody>
      </p:sp>
    </p:spTree>
    <p:extLst>
      <p:ext uri="{BB962C8B-B14F-4D97-AF65-F5344CB8AC3E}">
        <p14:creationId xmlns:p14="http://schemas.microsoft.com/office/powerpoint/2010/main" val="397361566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Kadastro Çalışma Alanının Sınırlarının Belirlenmesi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Kadastro Ekibi</a:t>
            </a:r>
            <a:r>
              <a:rPr lang="tr-TR" sz="3200" dirty="0">
                <a:latin typeface="Times New Roman" panose="02020603050405020304" pitchFamily="18" charset="0"/>
                <a:cs typeface="Times New Roman" panose="02020603050405020304" pitchFamily="18" charset="0"/>
              </a:rPr>
              <a:t>, Çalışma Alanının tespitinde il ve ilçelerin Belediye sınırları ile köy sınırlarını dikkate alır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4 </a:t>
            </a:r>
            <a:r>
              <a:rPr lang="tr-TR" sz="3200" i="1" dirty="0">
                <a:latin typeface="Times New Roman" panose="02020603050405020304" pitchFamily="18" charset="0"/>
                <a:cs typeface="Times New Roman" panose="02020603050405020304" pitchFamily="18" charset="0"/>
              </a:rPr>
              <a:t>/ VII</a:t>
            </a:r>
            <a:r>
              <a:rPr lang="tr-TR" sz="3200" dirty="0">
                <a:latin typeface="Times New Roman" panose="02020603050405020304" pitchFamily="18" charset="0"/>
                <a:cs typeface="Times New Roman" panose="02020603050405020304" pitchFamily="18" charset="0"/>
              </a:rPr>
              <a:t>) ve bu işlemi yaparken komşu mahalle veya köyün bilgi ve belgelerinden yararlanılır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4 </a:t>
            </a:r>
            <a:r>
              <a:rPr lang="tr-TR" sz="3200" i="1" dirty="0">
                <a:latin typeface="Times New Roman" panose="02020603050405020304" pitchFamily="18" charset="0"/>
                <a:cs typeface="Times New Roman" panose="02020603050405020304" pitchFamily="18" charset="0"/>
              </a:rPr>
              <a:t>/ VIII).</a:t>
            </a:r>
            <a:r>
              <a:rPr lang="tr-TR" sz="3200" dirty="0">
                <a:latin typeface="Times New Roman" panose="02020603050405020304" pitchFamily="18" charset="0"/>
                <a:cs typeface="Times New Roman" panose="02020603050405020304" pitchFamily="18" charset="0"/>
              </a:rPr>
              <a:t> </a:t>
            </a:r>
          </a:p>
          <a:p>
            <a:r>
              <a:rPr lang="tr-TR" sz="3200" dirty="0">
                <a:latin typeface="Times New Roman" panose="02020603050405020304" pitchFamily="18" charset="0"/>
                <a:cs typeface="Times New Roman" panose="02020603050405020304" pitchFamily="18" charset="0"/>
              </a:rPr>
              <a:t>Tespit edilen sınır, </a:t>
            </a:r>
            <a:r>
              <a:rPr lang="tr-TR" sz="3200" b="1" dirty="0">
                <a:latin typeface="Times New Roman" panose="02020603050405020304" pitchFamily="18" charset="0"/>
                <a:cs typeface="Times New Roman" panose="02020603050405020304" pitchFamily="18" charset="0"/>
              </a:rPr>
              <a:t>Harita veya </a:t>
            </a:r>
            <a:r>
              <a:rPr lang="tr-TR" sz="3200" b="1" dirty="0" smtClean="0">
                <a:latin typeface="Times New Roman" panose="02020603050405020304" pitchFamily="18" charset="0"/>
                <a:cs typeface="Times New Roman" panose="02020603050405020304" pitchFamily="18" charset="0"/>
              </a:rPr>
              <a:t>Ölçü </a:t>
            </a:r>
            <a:r>
              <a:rPr lang="tr-TR" sz="3200" b="1" dirty="0">
                <a:latin typeface="Times New Roman" panose="02020603050405020304" pitchFamily="18" charset="0"/>
                <a:cs typeface="Times New Roman" panose="02020603050405020304" pitchFamily="18" charset="0"/>
              </a:rPr>
              <a:t>Krokisinde </a:t>
            </a:r>
            <a:r>
              <a:rPr lang="tr-TR" sz="3200" dirty="0">
                <a:latin typeface="Times New Roman" panose="02020603050405020304" pitchFamily="18" charset="0"/>
                <a:cs typeface="Times New Roman" panose="02020603050405020304" pitchFamily="18" charset="0"/>
              </a:rPr>
              <a:t>gösterilir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4 </a:t>
            </a:r>
            <a:r>
              <a:rPr lang="tr-TR" sz="3200" i="1" dirty="0">
                <a:latin typeface="Times New Roman" panose="02020603050405020304" pitchFamily="18" charset="0"/>
                <a:cs typeface="Times New Roman" panose="02020603050405020304" pitchFamily="18" charset="0"/>
              </a:rPr>
              <a:t>/ IX).</a:t>
            </a:r>
            <a:r>
              <a:rPr lang="tr-TR" sz="3200" dirty="0">
                <a:latin typeface="Times New Roman" panose="02020603050405020304" pitchFamily="18" charset="0"/>
                <a:cs typeface="Times New Roman" panose="02020603050405020304" pitchFamily="18" charset="0"/>
              </a:rPr>
              <a:t> </a:t>
            </a:r>
          </a:p>
          <a:p>
            <a:pPr algn="just"/>
            <a:r>
              <a:rPr lang="tr-TR" sz="3200" b="1" dirty="0">
                <a:latin typeface="Times New Roman" panose="02020603050405020304" pitchFamily="18" charset="0"/>
                <a:cs typeface="Times New Roman" panose="02020603050405020304" pitchFamily="18" charset="0"/>
              </a:rPr>
              <a:t>Çalışma </a:t>
            </a:r>
            <a:r>
              <a:rPr lang="tr-TR" sz="3200" b="1" dirty="0" smtClean="0">
                <a:latin typeface="Times New Roman" panose="02020603050405020304" pitchFamily="18" charset="0"/>
                <a:cs typeface="Times New Roman" panose="02020603050405020304" pitchFamily="18" charset="0"/>
              </a:rPr>
              <a:t>Alanı </a:t>
            </a:r>
            <a:r>
              <a:rPr lang="tr-TR" sz="3200" dirty="0" smtClean="0">
                <a:latin typeface="Times New Roman" panose="02020603050405020304" pitchFamily="18" charset="0"/>
                <a:cs typeface="Times New Roman" panose="02020603050405020304" pitchFamily="18" charset="0"/>
              </a:rPr>
              <a:t>tespitine, </a:t>
            </a:r>
            <a:r>
              <a:rPr lang="tr-TR" sz="3200" b="1" dirty="0">
                <a:latin typeface="Times New Roman" panose="02020603050405020304" pitchFamily="18" charset="0"/>
                <a:cs typeface="Times New Roman" panose="02020603050405020304" pitchFamily="18" charset="0"/>
              </a:rPr>
              <a:t>yedi gün içinde Kadastro Müdürlüğüne </a:t>
            </a:r>
            <a:r>
              <a:rPr lang="tr-TR" sz="3200" dirty="0">
                <a:latin typeface="Times New Roman" panose="02020603050405020304" pitchFamily="18" charset="0"/>
                <a:cs typeface="Times New Roman" panose="02020603050405020304" pitchFamily="18" charset="0"/>
              </a:rPr>
              <a:t>itiraz edilebilir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4 </a:t>
            </a:r>
            <a:r>
              <a:rPr lang="tr-TR" sz="3200" i="1" dirty="0">
                <a:latin typeface="Times New Roman" panose="02020603050405020304" pitchFamily="18" charset="0"/>
                <a:cs typeface="Times New Roman" panose="02020603050405020304" pitchFamily="18" charset="0"/>
              </a:rPr>
              <a:t>/ X). </a:t>
            </a: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186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sz="3500" dirty="0">
                <a:latin typeface="Times New Roman" panose="02020603050405020304" pitchFamily="18" charset="0"/>
                <a:cs typeface="Times New Roman" panose="02020603050405020304" pitchFamily="18" charset="0"/>
              </a:rPr>
              <a:t>Bu İtiraz, </a:t>
            </a:r>
            <a:r>
              <a:rPr lang="tr-TR" sz="3500" b="1" dirty="0">
                <a:latin typeface="Times New Roman" panose="02020603050405020304" pitchFamily="18" charset="0"/>
                <a:cs typeface="Times New Roman" panose="02020603050405020304" pitchFamily="18" charset="0"/>
              </a:rPr>
              <a:t>yedi gün içinde, Kadastro Müdürü tarafından </a:t>
            </a:r>
            <a:r>
              <a:rPr lang="tr-TR" sz="3500" dirty="0">
                <a:latin typeface="Times New Roman" panose="02020603050405020304" pitchFamily="18" charset="0"/>
                <a:cs typeface="Times New Roman" panose="02020603050405020304" pitchFamily="18" charset="0"/>
              </a:rPr>
              <a:t>karara bağlanır. </a:t>
            </a:r>
          </a:p>
          <a:p>
            <a:pPr algn="just"/>
            <a:r>
              <a:rPr lang="tr-TR" sz="3500" dirty="0">
                <a:latin typeface="Times New Roman" panose="02020603050405020304" pitchFamily="18" charset="0"/>
                <a:cs typeface="Times New Roman" panose="02020603050405020304" pitchFamily="18" charset="0"/>
              </a:rPr>
              <a:t>İlgililer hazırsa tefhim, değilse derhal tebliğ edilen bu karara karşı, </a:t>
            </a:r>
            <a:r>
              <a:rPr lang="tr-TR" sz="3500" b="1" dirty="0">
                <a:latin typeface="Times New Roman" panose="02020603050405020304" pitchFamily="18" charset="0"/>
                <a:cs typeface="Times New Roman" panose="02020603050405020304" pitchFamily="18" charset="0"/>
              </a:rPr>
              <a:t>yedi gün içinde Kadastro Mahkemesine </a:t>
            </a:r>
            <a:r>
              <a:rPr lang="tr-TR" sz="3500" dirty="0">
                <a:latin typeface="Times New Roman" panose="02020603050405020304" pitchFamily="18" charset="0"/>
                <a:cs typeface="Times New Roman" panose="02020603050405020304" pitchFamily="18" charset="0"/>
              </a:rPr>
              <a:t>itiraz edilebilir. </a:t>
            </a:r>
          </a:p>
          <a:p>
            <a:pPr algn="just"/>
            <a:r>
              <a:rPr lang="tr-TR" sz="3500" dirty="0">
                <a:latin typeface="Times New Roman" panose="02020603050405020304" pitchFamily="18" charset="0"/>
                <a:cs typeface="Times New Roman" panose="02020603050405020304" pitchFamily="18" charset="0"/>
              </a:rPr>
              <a:t>Bu itiraz duruşmasız, gerekiyorsa mahallinde inceleme yapılarak, </a:t>
            </a:r>
            <a:r>
              <a:rPr lang="tr-TR" sz="3500" b="1" dirty="0">
                <a:latin typeface="Times New Roman" panose="02020603050405020304" pitchFamily="18" charset="0"/>
                <a:cs typeface="Times New Roman" panose="02020603050405020304" pitchFamily="18" charset="0"/>
              </a:rPr>
              <a:t>on beş gün içinde </a:t>
            </a:r>
            <a:r>
              <a:rPr lang="tr-TR" sz="3500" dirty="0">
                <a:latin typeface="Times New Roman" panose="02020603050405020304" pitchFamily="18" charset="0"/>
                <a:cs typeface="Times New Roman" panose="02020603050405020304" pitchFamily="18" charset="0"/>
              </a:rPr>
              <a:t>kesin karara bağlanır. </a:t>
            </a:r>
          </a:p>
          <a:p>
            <a:pPr algn="just"/>
            <a:r>
              <a:rPr lang="tr-TR" sz="3500" dirty="0">
                <a:latin typeface="Times New Roman" panose="02020603050405020304" pitchFamily="18" charset="0"/>
                <a:cs typeface="Times New Roman" panose="02020603050405020304" pitchFamily="18" charset="0"/>
              </a:rPr>
              <a:t>Ancak sınıra ilişkin kesinleşmiş mahkeme kararı varsa, </a:t>
            </a:r>
            <a:r>
              <a:rPr lang="tr-TR" sz="3500" b="1" dirty="0">
                <a:latin typeface="Times New Roman" panose="02020603050405020304" pitchFamily="18" charset="0"/>
                <a:cs typeface="Times New Roman" panose="02020603050405020304" pitchFamily="18" charset="0"/>
              </a:rPr>
              <a:t>Çalışma Alanı sınırının </a:t>
            </a:r>
            <a:r>
              <a:rPr lang="tr-TR" sz="3500" dirty="0">
                <a:latin typeface="Times New Roman" panose="02020603050405020304" pitchFamily="18" charset="0"/>
                <a:cs typeface="Times New Roman" panose="02020603050405020304" pitchFamily="18" charset="0"/>
              </a:rPr>
              <a:t>tespitine itiraz edilemeyecektir (</a:t>
            </a:r>
            <a:r>
              <a:rPr lang="tr-TR" sz="3500" i="1" dirty="0" smtClean="0">
                <a:latin typeface="Times New Roman" panose="02020603050405020304" pitchFamily="18" charset="0"/>
                <a:cs typeface="Times New Roman" panose="02020603050405020304" pitchFamily="18" charset="0"/>
              </a:rPr>
              <a:t>KK m.  </a:t>
            </a:r>
            <a:r>
              <a:rPr lang="tr-TR" sz="3500" i="1" dirty="0">
                <a:latin typeface="Times New Roman" panose="02020603050405020304" pitchFamily="18" charset="0"/>
                <a:cs typeface="Times New Roman" panose="02020603050405020304" pitchFamily="18" charset="0"/>
              </a:rPr>
              <a:t>4 / XI). </a:t>
            </a:r>
            <a:endParaRPr lang="tr-TR" sz="35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6398569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Mahalli Hukuk Mahkemesinden Dava Listesinin İstenmesi </a:t>
            </a:r>
            <a:endParaRPr lang="tr-TR" b="1" dirty="0"/>
          </a:p>
        </p:txBody>
      </p:sp>
      <p:sp>
        <p:nvSpPr>
          <p:cNvPr id="3" name="İçerik Yer Tutucusu 2"/>
          <p:cNvSpPr>
            <a:spLocks noGrp="1"/>
          </p:cNvSpPr>
          <p:nvPr>
            <p:ph idx="1"/>
          </p:nvPr>
        </p:nvSpPr>
        <p:spPr>
          <a:xfrm>
            <a:off x="838200" y="1836912"/>
            <a:ext cx="10515600" cy="4868687"/>
          </a:xfrm>
        </p:spPr>
        <p:txBody>
          <a:bodyPr>
            <a:noAutofit/>
          </a:bodyPr>
          <a:lstStyle/>
          <a:p>
            <a:pPr algn="just"/>
            <a:r>
              <a:rPr lang="tr-TR" sz="4000" b="1" dirty="0">
                <a:latin typeface="Times New Roman" panose="02020603050405020304" pitchFamily="18" charset="0"/>
                <a:cs typeface="Times New Roman" panose="02020603050405020304" pitchFamily="18" charset="0"/>
              </a:rPr>
              <a:t>Kadastro Müdürü</a:t>
            </a:r>
            <a:r>
              <a:rPr lang="tr-TR" sz="4000"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Çalışma Alanında </a:t>
            </a:r>
            <a:r>
              <a:rPr lang="tr-TR" sz="4000" dirty="0">
                <a:latin typeface="Times New Roman" panose="02020603050405020304" pitchFamily="18" charset="0"/>
                <a:cs typeface="Times New Roman" panose="02020603050405020304" pitchFamily="18" charset="0"/>
              </a:rPr>
              <a:t>işe başlamadan önce mahalli hukuk mahkemesinden bazı </a:t>
            </a:r>
            <a:r>
              <a:rPr lang="tr-TR" sz="4000" dirty="0" smtClean="0">
                <a:latin typeface="Times New Roman" panose="02020603050405020304" pitchFamily="18" charset="0"/>
                <a:cs typeface="Times New Roman" panose="02020603050405020304" pitchFamily="18" charset="0"/>
              </a:rPr>
              <a:t>davaların </a:t>
            </a:r>
            <a:r>
              <a:rPr lang="tr-TR" sz="4000" dirty="0">
                <a:latin typeface="Times New Roman" panose="02020603050405020304" pitchFamily="18" charset="0"/>
                <a:cs typeface="Times New Roman" panose="02020603050405020304" pitchFamily="18" charset="0"/>
              </a:rPr>
              <a:t>listelerini alır. </a:t>
            </a:r>
          </a:p>
          <a:p>
            <a:pPr algn="just"/>
            <a:r>
              <a:rPr lang="tr-TR" sz="4000" b="1" dirty="0">
                <a:latin typeface="Times New Roman" panose="02020603050405020304" pitchFamily="18" charset="0"/>
                <a:cs typeface="Times New Roman" panose="02020603050405020304" pitchFamily="18" charset="0"/>
              </a:rPr>
              <a:t>Bu dava listelerinden ilk grup</a:t>
            </a:r>
            <a:r>
              <a:rPr lang="tr-TR" sz="4000" dirty="0">
                <a:latin typeface="Times New Roman" panose="02020603050405020304" pitchFamily="18" charset="0"/>
                <a:cs typeface="Times New Roman" panose="02020603050405020304" pitchFamily="18" charset="0"/>
              </a:rPr>
              <a:t>, ilgili Kadastro Çalışma Alanındaki Taşınmaz Mallar hakkında görülmekte olan </a:t>
            </a:r>
            <a:r>
              <a:rPr lang="tr-TR" sz="4000" b="1" dirty="0">
                <a:latin typeface="Times New Roman" panose="02020603050405020304" pitchFamily="18" charset="0"/>
                <a:cs typeface="Times New Roman" panose="02020603050405020304" pitchFamily="18" charset="0"/>
              </a:rPr>
              <a:t>Kadastroyla ilgili Davalardır.</a:t>
            </a:r>
            <a:r>
              <a:rPr lang="tr-TR" sz="4000" dirty="0">
                <a:latin typeface="Times New Roman" panose="02020603050405020304" pitchFamily="18" charset="0"/>
                <a:cs typeface="Times New Roman" panose="02020603050405020304" pitchFamily="18" charset="0"/>
              </a:rPr>
              <a:t> </a:t>
            </a:r>
          </a:p>
          <a:p>
            <a:pPr marL="0" indent="0">
              <a:buNone/>
            </a:pP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05852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İkinci grup ise,</a:t>
            </a:r>
            <a:r>
              <a:rPr lang="tr-TR" dirty="0">
                <a:latin typeface="Times New Roman" panose="02020603050405020304" pitchFamily="18" charset="0"/>
                <a:cs typeface="Times New Roman" panose="02020603050405020304" pitchFamily="18" charset="0"/>
              </a:rPr>
              <a:t> hükme bağlanmış olup da henüz kesinleşmeyen Dava Listeleridir. </a:t>
            </a:r>
          </a:p>
          <a:p>
            <a:pPr algn="just"/>
            <a:r>
              <a:rPr lang="tr-TR" dirty="0">
                <a:latin typeface="Times New Roman" panose="02020603050405020304" pitchFamily="18" charset="0"/>
                <a:cs typeface="Times New Roman" panose="02020603050405020304" pitchFamily="18" charset="0"/>
              </a:rPr>
              <a:t>Kadastro Müdürü, bu Dava Listelerini, </a:t>
            </a:r>
            <a:r>
              <a:rPr lang="tr-TR" b="1" dirty="0">
                <a:latin typeface="Times New Roman" panose="02020603050405020304" pitchFamily="18" charset="0"/>
                <a:cs typeface="Times New Roman" panose="02020603050405020304" pitchFamily="18" charset="0"/>
              </a:rPr>
              <a:t>Çalışma Alanıyla ilgili</a:t>
            </a:r>
            <a:r>
              <a:rPr lang="tr-TR" dirty="0">
                <a:latin typeface="Times New Roman" panose="02020603050405020304" pitchFamily="18" charset="0"/>
                <a:cs typeface="Times New Roman" panose="02020603050405020304" pitchFamily="18" charset="0"/>
              </a:rPr>
              <a:t> tüm Tapu, Vergi, Harita ve diğer belge örnekleriyle birlikte </a:t>
            </a:r>
            <a:r>
              <a:rPr lang="tr-TR" b="1" dirty="0">
                <a:latin typeface="Times New Roman" panose="02020603050405020304" pitchFamily="18" charset="0"/>
                <a:cs typeface="Times New Roman" panose="02020603050405020304" pitchFamily="18" charset="0"/>
              </a:rPr>
              <a:t>Kadastro Teknisyenliğine</a:t>
            </a:r>
            <a:r>
              <a:rPr lang="tr-TR" dirty="0">
                <a:latin typeface="Times New Roman" panose="02020603050405020304" pitchFamily="18" charset="0"/>
                <a:cs typeface="Times New Roman" panose="02020603050405020304" pitchFamily="18" charset="0"/>
              </a:rPr>
              <a:t> verir (</a:t>
            </a:r>
            <a:r>
              <a:rPr lang="tr-TR" i="1" dirty="0">
                <a:latin typeface="Times New Roman" panose="02020603050405020304" pitchFamily="18" charset="0"/>
                <a:cs typeface="Times New Roman" panose="02020603050405020304" pitchFamily="18" charset="0"/>
              </a:rPr>
              <a:t>KK m. 5 / I). </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Listelerin alınmasından sonra o çalışma alanındaki Taşınmaz Mallar hakkında açılan Davalar da </a:t>
            </a:r>
            <a:r>
              <a:rPr lang="tr-TR" b="1" dirty="0">
                <a:latin typeface="Times New Roman" panose="02020603050405020304" pitchFamily="18" charset="0"/>
                <a:cs typeface="Times New Roman" panose="02020603050405020304" pitchFamily="18" charset="0"/>
              </a:rPr>
              <a:t>Kadastro Müdürüne</a:t>
            </a:r>
            <a:r>
              <a:rPr lang="tr-TR" dirty="0">
                <a:latin typeface="Times New Roman" panose="02020603050405020304" pitchFamily="18" charset="0"/>
                <a:cs typeface="Times New Roman" panose="02020603050405020304" pitchFamily="18" charset="0"/>
              </a:rPr>
              <a:t> bildirilir. </a:t>
            </a:r>
          </a:p>
          <a:p>
            <a:pPr algn="just"/>
            <a:r>
              <a:rPr lang="tr-TR" dirty="0">
                <a:latin typeface="Times New Roman" panose="02020603050405020304" pitchFamily="18" charset="0"/>
                <a:cs typeface="Times New Roman" panose="02020603050405020304" pitchFamily="18" charset="0"/>
              </a:rPr>
              <a:t>Bu durumda, </a:t>
            </a:r>
            <a:r>
              <a:rPr lang="tr-TR" b="1" dirty="0">
                <a:latin typeface="Times New Roman" panose="02020603050405020304" pitchFamily="18" charset="0"/>
                <a:cs typeface="Times New Roman" panose="02020603050405020304" pitchFamily="18" charset="0"/>
              </a:rPr>
              <a:t>Kadastro Müdürü</a:t>
            </a:r>
            <a:r>
              <a:rPr lang="tr-TR" dirty="0">
                <a:latin typeface="Times New Roman" panose="02020603050405020304" pitchFamily="18" charset="0"/>
                <a:cs typeface="Times New Roman" panose="02020603050405020304" pitchFamily="18" charset="0"/>
              </a:rPr>
              <a:t>, 5. maddenin 1. fıkrası hükmü uyarınca işlem yapar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5 </a:t>
            </a:r>
            <a:r>
              <a:rPr lang="tr-TR" i="1" dirty="0">
                <a:latin typeface="Times New Roman" panose="02020603050405020304" pitchFamily="18" charset="0"/>
                <a:cs typeface="Times New Roman" panose="02020603050405020304" pitchFamily="18" charset="0"/>
              </a:rPr>
              <a:t>/ II).</a:t>
            </a:r>
            <a:r>
              <a:rPr lang="tr-TR"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13489404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Taşınmazların Sınırlandırılması ve Tespit İşleri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Kadastro </a:t>
            </a:r>
            <a:r>
              <a:rPr lang="tr-TR" sz="4000" b="1" dirty="0" smtClean="0">
                <a:latin typeface="Times New Roman" panose="02020603050405020304" pitchFamily="18" charset="0"/>
                <a:cs typeface="Times New Roman" panose="02020603050405020304" pitchFamily="18" charset="0"/>
              </a:rPr>
              <a:t>Teknisyenleri</a:t>
            </a:r>
            <a:r>
              <a:rPr lang="tr-TR" sz="4000" dirty="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Kadastrosuna </a:t>
            </a:r>
            <a:r>
              <a:rPr lang="tr-TR" sz="4000" dirty="0">
                <a:latin typeface="Times New Roman" panose="02020603050405020304" pitchFamily="18" charset="0"/>
                <a:cs typeface="Times New Roman" panose="02020603050405020304" pitchFamily="18" charset="0"/>
              </a:rPr>
              <a:t>başlayacakları mevki veya adaları </a:t>
            </a:r>
            <a:r>
              <a:rPr lang="tr-TR" sz="4000" b="1" dirty="0">
                <a:latin typeface="Times New Roman" panose="02020603050405020304" pitchFamily="18" charset="0"/>
                <a:cs typeface="Times New Roman" panose="02020603050405020304" pitchFamily="18" charset="0"/>
              </a:rPr>
              <a:t>en az yedi gün önceden </a:t>
            </a:r>
            <a:r>
              <a:rPr lang="tr-TR" sz="4000" dirty="0">
                <a:latin typeface="Times New Roman" panose="02020603050405020304" pitchFamily="18" charset="0"/>
                <a:cs typeface="Times New Roman" panose="02020603050405020304" pitchFamily="18" charset="0"/>
              </a:rPr>
              <a:t>alışılmış vasıtalarla ilgili köy ve mahallede ilan ettirir </a:t>
            </a:r>
            <a:r>
              <a:rPr lang="tr-TR" sz="4000" i="1" dirty="0">
                <a:latin typeface="Times New Roman" panose="02020603050405020304" pitchFamily="18" charset="0"/>
                <a:cs typeface="Times New Roman" panose="02020603050405020304" pitchFamily="18" charset="0"/>
              </a:rPr>
              <a:t>(KK </a:t>
            </a:r>
            <a:r>
              <a:rPr lang="tr-TR" sz="4000" i="1" dirty="0" smtClean="0">
                <a:latin typeface="Times New Roman" panose="02020603050405020304" pitchFamily="18" charset="0"/>
                <a:cs typeface="Times New Roman" panose="02020603050405020304" pitchFamily="18" charset="0"/>
              </a:rPr>
              <a:t>m. 6</a:t>
            </a:r>
            <a:r>
              <a:rPr lang="tr-TR" sz="4000" i="1" dirty="0">
                <a:latin typeface="Times New Roman" panose="02020603050405020304" pitchFamily="18" charset="0"/>
                <a:cs typeface="Times New Roman" panose="02020603050405020304" pitchFamily="18" charset="0"/>
              </a:rPr>
              <a:t>). </a:t>
            </a:r>
          </a:p>
          <a:p>
            <a:pPr algn="just"/>
            <a:r>
              <a:rPr lang="tr-TR" sz="4000" dirty="0">
                <a:latin typeface="Times New Roman" panose="02020603050405020304" pitchFamily="18" charset="0"/>
                <a:cs typeface="Times New Roman" panose="02020603050405020304" pitchFamily="18" charset="0"/>
              </a:rPr>
              <a:t>Sınırlandırma ve tespit işlerini en az iki </a:t>
            </a:r>
            <a:r>
              <a:rPr lang="tr-TR" sz="4000" dirty="0" smtClean="0">
                <a:latin typeface="Times New Roman" panose="02020603050405020304" pitchFamily="18" charset="0"/>
                <a:cs typeface="Times New Roman" panose="02020603050405020304" pitchFamily="18" charset="0"/>
              </a:rPr>
              <a:t>Kadastro Teknisyeni</a:t>
            </a:r>
            <a:r>
              <a:rPr lang="tr-TR" sz="4000" dirty="0">
                <a:latin typeface="Times New Roman" panose="02020603050405020304" pitchFamily="18" charset="0"/>
                <a:cs typeface="Times New Roman" panose="02020603050405020304" pitchFamily="18" charset="0"/>
              </a:rPr>
              <a:t>, muhtar ve üç </a:t>
            </a:r>
            <a:r>
              <a:rPr lang="tr-TR" sz="4000" dirty="0" smtClean="0">
                <a:latin typeface="Times New Roman" panose="02020603050405020304" pitchFamily="18" charset="0"/>
                <a:cs typeface="Times New Roman" panose="02020603050405020304" pitchFamily="18" charset="0"/>
              </a:rPr>
              <a:t>Bilirkişiden </a:t>
            </a:r>
            <a:r>
              <a:rPr lang="tr-TR" sz="4000" dirty="0">
                <a:latin typeface="Times New Roman" panose="02020603050405020304" pitchFamily="18" charset="0"/>
                <a:cs typeface="Times New Roman" panose="02020603050405020304" pitchFamily="18" charset="0"/>
              </a:rPr>
              <a:t>oluşan “</a:t>
            </a:r>
            <a:r>
              <a:rPr lang="tr-TR" sz="4000" b="1" dirty="0">
                <a:latin typeface="Times New Roman" panose="02020603050405020304" pitchFamily="18" charset="0"/>
                <a:cs typeface="Times New Roman" panose="02020603050405020304" pitchFamily="18" charset="0"/>
              </a:rPr>
              <a:t>Kadastro Ekibi</a:t>
            </a:r>
            <a:r>
              <a:rPr lang="tr-TR" sz="4000" dirty="0">
                <a:latin typeface="Times New Roman" panose="02020603050405020304" pitchFamily="18" charset="0"/>
                <a:cs typeface="Times New Roman" panose="02020603050405020304" pitchFamily="18" charset="0"/>
              </a:rPr>
              <a:t>” gerçekleştirir. </a:t>
            </a:r>
          </a:p>
          <a:p>
            <a:pPr marL="0" indent="0">
              <a:buNone/>
            </a:pPr>
            <a:endParaRPr lang="tr-TR" sz="4000" dirty="0"/>
          </a:p>
        </p:txBody>
      </p:sp>
    </p:spTree>
    <p:extLst>
      <p:ext uri="{BB962C8B-B14F-4D97-AF65-F5344CB8AC3E}">
        <p14:creationId xmlns:p14="http://schemas.microsoft.com/office/powerpoint/2010/main" val="256374327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Taşınmazın geometrik ve hukuki durumunu tespit esas itibarıyla </a:t>
            </a:r>
            <a:r>
              <a:rPr lang="tr-TR" sz="3200" b="1" dirty="0">
                <a:latin typeface="Times New Roman" panose="02020603050405020304" pitchFamily="18" charset="0"/>
                <a:cs typeface="Times New Roman" panose="02020603050405020304" pitchFamily="18" charset="0"/>
              </a:rPr>
              <a:t>Kadastro</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Teknisyenlerinin</a:t>
            </a:r>
            <a:r>
              <a:rPr lang="tr-TR" sz="3200" dirty="0">
                <a:latin typeface="Times New Roman" panose="02020603050405020304" pitchFamily="18" charset="0"/>
                <a:cs typeface="Times New Roman" panose="02020603050405020304" pitchFamily="18" charset="0"/>
              </a:rPr>
              <a:t> görevidir. </a:t>
            </a:r>
          </a:p>
          <a:p>
            <a:pPr algn="just"/>
            <a:r>
              <a:rPr lang="tr-TR" sz="3200" dirty="0">
                <a:latin typeface="Times New Roman" panose="02020603050405020304" pitchFamily="18" charset="0"/>
                <a:cs typeface="Times New Roman" panose="02020603050405020304" pitchFamily="18" charset="0"/>
              </a:rPr>
              <a:t>Teknisyenler, hazır bulundukları takdirde, mal sahipleri ve ilgililer huzurunda, varsa harita, tapu, vergi kayıtları ile diğer belgeleri, en az üç bilirkişi ile muhtarın bilgilerinden yararlanarak inceler ve mahalline uygulayarak, elde ettikleri bilgi ve buna dair kanaatleri her taşınmaz için düzenleyecekleri </a:t>
            </a:r>
            <a:r>
              <a:rPr lang="tr-TR" sz="3200" b="1" dirty="0">
                <a:latin typeface="Times New Roman" panose="02020603050405020304" pitchFamily="18" charset="0"/>
                <a:cs typeface="Times New Roman" panose="02020603050405020304" pitchFamily="18" charset="0"/>
              </a:rPr>
              <a:t>Kadastro Tutanağına </a:t>
            </a:r>
            <a:r>
              <a:rPr lang="tr-TR" sz="3200" dirty="0">
                <a:latin typeface="Times New Roman" panose="02020603050405020304" pitchFamily="18" charset="0"/>
                <a:cs typeface="Times New Roman" panose="02020603050405020304" pitchFamily="18" charset="0"/>
              </a:rPr>
              <a:t>yazarlar. </a:t>
            </a: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51924669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pPr algn="just"/>
            <a:r>
              <a:rPr lang="tr-TR" sz="14400" dirty="0" smtClean="0">
                <a:latin typeface="Times New Roman" panose="02020603050405020304" pitchFamily="18" charset="0"/>
                <a:cs typeface="Times New Roman" panose="02020603050405020304" pitchFamily="18" charset="0"/>
              </a:rPr>
              <a:t>Böylece Teknisyenler taşınmaz malı sınırlandırır, hak sahiplerini tayin ederler. </a:t>
            </a:r>
          </a:p>
          <a:p>
            <a:pPr algn="just"/>
            <a:r>
              <a:rPr lang="tr-TR" sz="14400" dirty="0" smtClean="0">
                <a:latin typeface="Times New Roman" panose="02020603050405020304" pitchFamily="18" charset="0"/>
                <a:cs typeface="Times New Roman" panose="02020603050405020304" pitchFamily="18" charset="0"/>
              </a:rPr>
              <a:t>Sınırlandırma, </a:t>
            </a:r>
            <a:r>
              <a:rPr lang="tr-TR" sz="14400" dirty="0" err="1">
                <a:latin typeface="Times New Roman" panose="02020603050405020304" pitchFamily="18" charset="0"/>
                <a:cs typeface="Times New Roman" panose="02020603050405020304" pitchFamily="18" charset="0"/>
              </a:rPr>
              <a:t>K</a:t>
            </a:r>
            <a:r>
              <a:rPr lang="tr-TR" sz="14400" dirty="0" err="1" smtClean="0">
                <a:latin typeface="Times New Roman" panose="02020603050405020304" pitchFamily="18" charset="0"/>
                <a:cs typeface="Times New Roman" panose="02020603050405020304" pitchFamily="18" charset="0"/>
              </a:rPr>
              <a:t>adastral</a:t>
            </a:r>
            <a:r>
              <a:rPr lang="tr-TR" sz="14400" dirty="0" smtClean="0">
                <a:latin typeface="Times New Roman" panose="02020603050405020304" pitchFamily="18" charset="0"/>
                <a:cs typeface="Times New Roman" panose="02020603050405020304" pitchFamily="18" charset="0"/>
              </a:rPr>
              <a:t> Harita veya büyütülmüş fotoğraf veya </a:t>
            </a:r>
            <a:r>
              <a:rPr lang="tr-TR" sz="14400" dirty="0" err="1">
                <a:latin typeface="Times New Roman" panose="02020603050405020304" pitchFamily="18" charset="0"/>
                <a:cs typeface="Times New Roman" panose="02020603050405020304" pitchFamily="18" charset="0"/>
              </a:rPr>
              <a:t>R</a:t>
            </a:r>
            <a:r>
              <a:rPr lang="tr-TR" sz="14400" dirty="0" err="1" smtClean="0">
                <a:latin typeface="Times New Roman" panose="02020603050405020304" pitchFamily="18" charset="0"/>
                <a:cs typeface="Times New Roman" panose="02020603050405020304" pitchFamily="18" charset="0"/>
              </a:rPr>
              <a:t>öperli</a:t>
            </a:r>
            <a:r>
              <a:rPr lang="tr-TR" sz="14400" dirty="0" smtClean="0">
                <a:latin typeface="Times New Roman" panose="02020603050405020304" pitchFamily="18" charset="0"/>
                <a:cs typeface="Times New Roman" panose="02020603050405020304" pitchFamily="18" charset="0"/>
              </a:rPr>
              <a:t> Kroki üzerinde gösterilir. </a:t>
            </a:r>
          </a:p>
          <a:p>
            <a:r>
              <a:rPr lang="tr-TR" sz="14400" dirty="0" smtClean="0">
                <a:latin typeface="Times New Roman" panose="02020603050405020304" pitchFamily="18" charset="0"/>
                <a:cs typeface="Times New Roman" panose="02020603050405020304" pitchFamily="18" charset="0"/>
              </a:rPr>
              <a:t>İhtilaflı sınırlar ayrıca belirtilir (</a:t>
            </a:r>
            <a:r>
              <a:rPr lang="tr-TR" sz="14400" i="1" dirty="0" smtClean="0">
                <a:latin typeface="Times New Roman" panose="02020603050405020304" pitchFamily="18" charset="0"/>
                <a:cs typeface="Times New Roman" panose="02020603050405020304" pitchFamily="18" charset="0"/>
              </a:rPr>
              <a:t>KK m. 7 /1</a:t>
            </a:r>
            <a:r>
              <a:rPr lang="tr-TR" sz="14400" dirty="0" smtClean="0">
                <a:latin typeface="Times New Roman" panose="02020603050405020304" pitchFamily="18" charset="0"/>
                <a:cs typeface="Times New Roman" panose="02020603050405020304" pitchFamily="18" charset="0"/>
              </a:rPr>
              <a:t>). </a:t>
            </a:r>
          </a:p>
          <a:p>
            <a:pPr algn="just"/>
            <a:r>
              <a:rPr lang="tr-TR" sz="14400" b="1" dirty="0">
                <a:latin typeface="Times New Roman" panose="02020603050405020304" pitchFamily="18" charset="0"/>
                <a:cs typeface="Times New Roman" panose="02020603050405020304" pitchFamily="18" charset="0"/>
              </a:rPr>
              <a:t>Kadastro Teknisyenleri</a:t>
            </a:r>
            <a:r>
              <a:rPr lang="tr-TR" sz="14400" dirty="0">
                <a:latin typeface="Times New Roman" panose="02020603050405020304" pitchFamily="18" charset="0"/>
                <a:cs typeface="Times New Roman" panose="02020603050405020304" pitchFamily="18" charset="0"/>
              </a:rPr>
              <a:t>, </a:t>
            </a:r>
            <a:r>
              <a:rPr lang="tr-TR" sz="14400" b="1" dirty="0">
                <a:latin typeface="Times New Roman" panose="02020603050405020304" pitchFamily="18" charset="0"/>
                <a:cs typeface="Times New Roman" panose="02020603050405020304" pitchFamily="18" charset="0"/>
              </a:rPr>
              <a:t>Bilirkişilerin bilgi ve beyanlarıyla bir kanaate varamadıkları takdirde</a:t>
            </a:r>
            <a:r>
              <a:rPr lang="tr-TR" sz="14400" dirty="0">
                <a:latin typeface="Times New Roman" panose="02020603050405020304" pitchFamily="18" charset="0"/>
                <a:cs typeface="Times New Roman" panose="02020603050405020304" pitchFamily="18" charset="0"/>
              </a:rPr>
              <a:t>, artık Bilirkişilerin düşüncesiyle bağlı olmaksızın, başka kimselerin bilgi ve şahitliklerine başvurabilirler. </a:t>
            </a:r>
          </a:p>
          <a:p>
            <a:pPr marL="0" indent="0">
              <a:buNone/>
            </a:pPr>
            <a:r>
              <a:rPr lang="tr-TR" sz="144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07383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Kadastronun yapılması 21.6.1987 tarihli ve </a:t>
            </a:r>
            <a:r>
              <a:rPr lang="tr-TR" sz="3600" b="1" i="1" dirty="0">
                <a:latin typeface="Times New Roman" panose="02020603050405020304" pitchFamily="18" charset="0"/>
                <a:cs typeface="Times New Roman" panose="02020603050405020304" pitchFamily="18" charset="0"/>
              </a:rPr>
              <a:t>3402 sayılı Kadastro Kanunu </a:t>
            </a:r>
            <a:r>
              <a:rPr lang="tr-TR" sz="3600" b="1" dirty="0">
                <a:latin typeface="Times New Roman" panose="02020603050405020304" pitchFamily="18" charset="0"/>
                <a:cs typeface="Times New Roman" panose="02020603050405020304" pitchFamily="18" charset="0"/>
              </a:rPr>
              <a:t>hükümlerine tabidir. </a:t>
            </a:r>
          </a:p>
          <a:p>
            <a:pPr algn="just"/>
            <a:r>
              <a:rPr lang="tr-TR" sz="3600" b="1" i="1" dirty="0">
                <a:latin typeface="Times New Roman" panose="02020603050405020304" pitchFamily="18" charset="0"/>
                <a:cs typeface="Times New Roman" panose="02020603050405020304" pitchFamily="18" charset="0"/>
              </a:rPr>
              <a:t>Kadastro Kanunu’nun yürürlük tarihi olan 9.10.1987’den önce</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Arazinin,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İl </a:t>
            </a:r>
            <a:r>
              <a:rPr lang="tr-TR" sz="3600" dirty="0">
                <a:latin typeface="Times New Roman" panose="02020603050405020304" pitchFamily="18" charset="0"/>
                <a:cs typeface="Times New Roman" panose="02020603050405020304" pitchFamily="18" charset="0"/>
              </a:rPr>
              <a:t>ve</a:t>
            </a:r>
            <a:r>
              <a:rPr lang="tr-TR" sz="3600" b="1" dirty="0">
                <a:latin typeface="Times New Roman" panose="02020603050405020304" pitchFamily="18" charset="0"/>
                <a:cs typeface="Times New Roman" panose="02020603050405020304" pitchFamily="18" charset="0"/>
              </a:rPr>
              <a:t> İlçelerin Merkez Belediye Sınırları içinde veya dışında olmasına göre</a:t>
            </a:r>
            <a:r>
              <a:rPr lang="tr-TR" sz="3600" dirty="0">
                <a:latin typeface="Times New Roman" panose="02020603050405020304" pitchFamily="18" charset="0"/>
                <a:cs typeface="Times New Roman" panose="02020603050405020304" pitchFamily="18" charset="0"/>
              </a:rPr>
              <a:t>, bir ayrım yapılmakta ve </a:t>
            </a:r>
            <a:r>
              <a:rPr lang="tr-TR" sz="3600" b="1" dirty="0">
                <a:latin typeface="Times New Roman" panose="02020603050405020304" pitchFamily="18" charset="0"/>
                <a:cs typeface="Times New Roman" panose="02020603050405020304" pitchFamily="18" charset="0"/>
              </a:rPr>
              <a:t>ayrı Kanunlar </a:t>
            </a:r>
            <a:r>
              <a:rPr lang="tr-TR" sz="3600" dirty="0">
                <a:latin typeface="Times New Roman" panose="02020603050405020304" pitchFamily="18" charset="0"/>
                <a:cs typeface="Times New Roman" panose="02020603050405020304" pitchFamily="18" charset="0"/>
              </a:rPr>
              <a:t>uygulanmaktaydı. </a:t>
            </a: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5607758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Ancak, </a:t>
            </a:r>
            <a:r>
              <a:rPr lang="tr-TR" sz="3200" b="1" dirty="0">
                <a:latin typeface="Times New Roman" panose="02020603050405020304" pitchFamily="18" charset="0"/>
                <a:cs typeface="Times New Roman" panose="02020603050405020304" pitchFamily="18" charset="0"/>
              </a:rPr>
              <a:t>Bilirkişi Beyanından farklı sonuca varılarak yapılacak tespitlerde,</a:t>
            </a:r>
            <a:r>
              <a:rPr lang="tr-TR" sz="3200" dirty="0">
                <a:latin typeface="Times New Roman" panose="02020603050405020304" pitchFamily="18" charset="0"/>
                <a:cs typeface="Times New Roman" panose="02020603050405020304" pitchFamily="18" charset="0"/>
              </a:rPr>
              <a:t> durumun kayıt ve belgelere dayandırılması ve sebeplerinin Tutanaklarda belirtilmesi zorunludur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7 </a:t>
            </a:r>
            <a:r>
              <a:rPr lang="tr-TR" sz="3200" i="1" dirty="0">
                <a:latin typeface="Times New Roman" panose="02020603050405020304" pitchFamily="18" charset="0"/>
                <a:cs typeface="Times New Roman" panose="02020603050405020304" pitchFamily="18" charset="0"/>
              </a:rPr>
              <a:t>/ II). </a:t>
            </a:r>
            <a:endParaRPr lang="tr-TR" sz="3200" dirty="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Kadastro Teknisyenleri arasında görüş ayrılığı olduğu veya tarafların dayandıkları kayıt ve belgeler aynı kuvvet ve mahiyette görüldüğü takdirde,</a:t>
            </a:r>
            <a:r>
              <a:rPr lang="tr-TR" sz="3200" dirty="0">
                <a:latin typeface="Times New Roman" panose="02020603050405020304" pitchFamily="18" charset="0"/>
                <a:cs typeface="Times New Roman" panose="02020603050405020304" pitchFamily="18" charset="0"/>
              </a:rPr>
              <a:t> Taşınmaza ait Tutanak gerekçesiyle birlikte, sorunun çözülmesi için Kadastro Komisyonuna gönderilir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7 </a:t>
            </a:r>
            <a:r>
              <a:rPr lang="tr-TR" sz="3200" i="1" dirty="0">
                <a:latin typeface="Times New Roman" panose="02020603050405020304" pitchFamily="18" charset="0"/>
                <a:cs typeface="Times New Roman" panose="02020603050405020304" pitchFamily="18" charset="0"/>
              </a:rPr>
              <a:t>/ III). </a:t>
            </a: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938492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Mülkiyet Hakkının Tespitine İlişkin Esaslar </a:t>
            </a:r>
            <a:endParaRPr lang="tr-TR" b="1" dirty="0"/>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3402 sayılı Kadastro Kanunu’nun dördüncü bölümünde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KK</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a:t>
            </a:r>
            <a:r>
              <a:rPr lang="tr-TR" i="1" dirty="0">
                <a:latin typeface="Times New Roman" panose="02020603050405020304" pitchFamily="18" charset="0"/>
                <a:cs typeface="Times New Roman" panose="02020603050405020304" pitchFamily="18" charset="0"/>
              </a:rPr>
              <a:t>. 13- 23</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Kadastro Faaliyeti </a:t>
            </a:r>
            <a:r>
              <a:rPr lang="tr-TR" b="1" dirty="0">
                <a:latin typeface="Times New Roman" panose="02020603050405020304" pitchFamily="18" charset="0"/>
                <a:cs typeface="Times New Roman" panose="02020603050405020304" pitchFamily="18" charset="0"/>
              </a:rPr>
              <a:t>sırasında yapılacak tespitte uygulanacak</a:t>
            </a:r>
            <a:r>
              <a:rPr lang="tr-TR" dirty="0">
                <a:latin typeface="Times New Roman" panose="02020603050405020304" pitchFamily="18" charset="0"/>
                <a:cs typeface="Times New Roman" panose="02020603050405020304" pitchFamily="18" charset="0"/>
              </a:rPr>
              <a:t> olan </a:t>
            </a:r>
            <a:r>
              <a:rPr lang="tr-TR" b="1" i="1" dirty="0">
                <a:latin typeface="Times New Roman" panose="02020603050405020304" pitchFamily="18" charset="0"/>
                <a:cs typeface="Times New Roman" panose="02020603050405020304" pitchFamily="18" charset="0"/>
              </a:rPr>
              <a:t>Maddi Hukuk Kuralları </a:t>
            </a:r>
            <a:r>
              <a:rPr lang="tr-TR" dirty="0">
                <a:latin typeface="Times New Roman" panose="02020603050405020304" pitchFamily="18" charset="0"/>
                <a:cs typeface="Times New Roman" panose="02020603050405020304" pitchFamily="18" charset="0"/>
              </a:rPr>
              <a:t>yer almaktadır. </a:t>
            </a:r>
          </a:p>
          <a:p>
            <a:pPr algn="just"/>
            <a:r>
              <a:rPr lang="tr-TR" b="1" dirty="0">
                <a:latin typeface="Times New Roman" panose="02020603050405020304" pitchFamily="18" charset="0"/>
                <a:cs typeface="Times New Roman" panose="02020603050405020304" pitchFamily="18" charset="0"/>
              </a:rPr>
              <a:t>Bölümün başlığında </a:t>
            </a:r>
            <a:r>
              <a:rPr lang="tr-TR" dirty="0">
                <a:latin typeface="Times New Roman" panose="02020603050405020304" pitchFamily="18" charset="0"/>
                <a:cs typeface="Times New Roman" panose="02020603050405020304" pitchFamily="18" charset="0"/>
              </a:rPr>
              <a:t>sadece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Mülkiyet Hakkının Tespitinden</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söz edilmiştir. </a:t>
            </a:r>
            <a:r>
              <a:rPr lang="tr-TR" dirty="0" smtClean="0">
                <a:latin typeface="Times New Roman" panose="02020603050405020304" pitchFamily="18" charset="0"/>
                <a:cs typeface="Times New Roman" panose="02020603050405020304" pitchFamily="18" charset="0"/>
              </a:rPr>
              <a:t>Fakat</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Sınırlı Ayni Hakların </a:t>
            </a:r>
            <a:r>
              <a:rPr lang="tr-TR" b="1" dirty="0">
                <a:latin typeface="Times New Roman" panose="02020603050405020304" pitchFamily="18" charset="0"/>
                <a:cs typeface="Times New Roman" panose="02020603050405020304" pitchFamily="18" charset="0"/>
              </a:rPr>
              <a:t>hak sahibi adına </a:t>
            </a:r>
            <a:r>
              <a:rPr lang="tr-TR" b="1" dirty="0" smtClean="0">
                <a:latin typeface="Times New Roman" panose="02020603050405020304" pitchFamily="18" charset="0"/>
                <a:cs typeface="Times New Roman" panose="02020603050405020304" pitchFamily="18" charset="0"/>
              </a:rPr>
              <a:t>Tespiti»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bu bölüm hükümlerine </a:t>
            </a:r>
            <a:r>
              <a:rPr lang="tr-TR" dirty="0">
                <a:latin typeface="Times New Roman" panose="02020603050405020304" pitchFamily="18" charset="0"/>
                <a:cs typeface="Times New Roman" panose="02020603050405020304" pitchFamily="18" charset="0"/>
              </a:rPr>
              <a:t>göre yapılacaktır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Gerçekten </a:t>
            </a:r>
            <a:r>
              <a:rPr lang="tr-TR" b="1" i="1" dirty="0">
                <a:latin typeface="Times New Roman" panose="02020603050405020304" pitchFamily="18" charset="0"/>
                <a:cs typeface="Times New Roman" panose="02020603050405020304" pitchFamily="18" charset="0"/>
              </a:rPr>
              <a:t>19. maddede</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Tapulu Taşınmazın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ilyet </a:t>
            </a:r>
            <a:r>
              <a:rPr lang="tr-TR" b="1" dirty="0">
                <a:latin typeface="Times New Roman" panose="02020603050405020304" pitchFamily="18" charset="0"/>
                <a:cs typeface="Times New Roman" panose="02020603050405020304" pitchFamily="18" charset="0"/>
              </a:rPr>
              <a:t>lehine </a:t>
            </a:r>
            <a:r>
              <a:rPr lang="tr-TR" b="1" dirty="0" smtClean="0">
                <a:latin typeface="Times New Roman" panose="02020603050405020304" pitchFamily="18" charset="0"/>
                <a:cs typeface="Times New Roman" panose="02020603050405020304" pitchFamily="18" charset="0"/>
              </a:rPr>
              <a:t>Tespitinde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mevcut her türlü </a:t>
            </a:r>
            <a:r>
              <a:rPr lang="tr-TR" b="1" i="1" dirty="0" smtClean="0">
                <a:latin typeface="Times New Roman" panose="02020603050405020304" pitchFamily="18" charset="0"/>
                <a:cs typeface="Times New Roman" panose="02020603050405020304" pitchFamily="18" charset="0"/>
              </a:rPr>
              <a:t>Takyit</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Sınırlı Ayni Hakların </a:t>
            </a:r>
            <a:r>
              <a:rPr lang="tr-TR" b="1" dirty="0">
                <a:latin typeface="Times New Roman" panose="02020603050405020304" pitchFamily="18" charset="0"/>
                <a:cs typeface="Times New Roman" panose="02020603050405020304" pitchFamily="18" charset="0"/>
              </a:rPr>
              <a:t>saklı tutulacağı </a:t>
            </a:r>
            <a:r>
              <a:rPr lang="tr-TR" dirty="0">
                <a:latin typeface="Times New Roman" panose="02020603050405020304" pitchFamily="18" charset="0"/>
                <a:cs typeface="Times New Roman" panose="02020603050405020304" pitchFamily="18" charset="0"/>
              </a:rPr>
              <a:t>ifade edilmiştir.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sz="2400" i="1"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7. B., s. 154) </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a:p>
            <a:endParaRPr lang="tr-TR" dirty="0"/>
          </a:p>
        </p:txBody>
      </p:sp>
    </p:spTree>
    <p:extLst>
      <p:ext uri="{BB962C8B-B14F-4D97-AF65-F5344CB8AC3E}">
        <p14:creationId xmlns:p14="http://schemas.microsoft.com/office/powerpoint/2010/main" val="81952033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Tapuda Kayıtlı Taşınmazlarda Mülkiyet Hakkının Tespiti</a:t>
            </a:r>
            <a:endParaRPr lang="tr-TR" b="1" dirty="0">
              <a:latin typeface="+mn-lt"/>
            </a:endParaRPr>
          </a:p>
        </p:txBody>
      </p:sp>
      <p:sp>
        <p:nvSpPr>
          <p:cNvPr id="3" name="İçerik Yer Tutucusu 2"/>
          <p:cNvSpPr>
            <a:spLocks noGrp="1"/>
          </p:cNvSpPr>
          <p:nvPr>
            <p:ph idx="1"/>
          </p:nvPr>
        </p:nvSpPr>
        <p:spPr>
          <a:xfrm>
            <a:off x="838200" y="1825625"/>
            <a:ext cx="10515600" cy="4588054"/>
          </a:xfrm>
        </p:spPr>
        <p:txBody>
          <a:bodyPr>
            <a:noAutofit/>
          </a:bodyPr>
          <a:lstStyle/>
          <a:p>
            <a:pPr algn="just"/>
            <a:r>
              <a:rPr lang="tr-TR" dirty="0">
                <a:latin typeface="Times New Roman" panose="02020603050405020304" pitchFamily="18" charset="0"/>
                <a:cs typeface="Times New Roman" panose="02020603050405020304" pitchFamily="18" charset="0"/>
              </a:rPr>
              <a:t>Tapuda kayıtlı Taşınmazlardaki Mülkiyet Hakkının Tespiti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KK.</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13. madde</a:t>
            </a:r>
            <a:r>
              <a:rPr lang="tr-TR" dirty="0">
                <a:latin typeface="Times New Roman" panose="02020603050405020304" pitchFamily="18" charset="0"/>
                <a:cs typeface="Times New Roman" panose="02020603050405020304" pitchFamily="18" charset="0"/>
              </a:rPr>
              <a:t> gereğince yapılacaktır. </a:t>
            </a:r>
          </a:p>
          <a:p>
            <a:r>
              <a:rPr lang="tr-TR" b="1" dirty="0" err="1" smtClean="0">
                <a:latin typeface="Times New Roman" panose="02020603050405020304" pitchFamily="18" charset="0"/>
                <a:cs typeface="Times New Roman" panose="02020603050405020304" pitchFamily="18" charset="0"/>
              </a:rPr>
              <a:t>aa</a:t>
            </a:r>
            <a:r>
              <a:rPr lang="tr-TR" b="1"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Kayıt </a:t>
            </a:r>
            <a:r>
              <a:rPr lang="tr-TR" b="1" u="sng" dirty="0">
                <a:latin typeface="Times New Roman" panose="02020603050405020304" pitchFamily="18" charset="0"/>
                <a:cs typeface="Times New Roman" panose="02020603050405020304" pitchFamily="18" charset="0"/>
              </a:rPr>
              <a:t>Sahibi Adına Tespit </a:t>
            </a:r>
            <a:endParaRPr lang="tr-TR" u="sng" dirty="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Kayıt </a:t>
            </a:r>
            <a:r>
              <a:rPr lang="tr-TR" b="1" i="1" dirty="0">
                <a:latin typeface="Times New Roman" panose="02020603050405020304" pitchFamily="18" charset="0"/>
                <a:cs typeface="Times New Roman" panose="02020603050405020304" pitchFamily="18" charset="0"/>
              </a:rPr>
              <a:t>sahibi aynı zamanda </a:t>
            </a:r>
            <a:r>
              <a:rPr lang="tr-TR" b="1" i="1" dirty="0" smtClean="0">
                <a:latin typeface="Times New Roman" panose="02020603050405020304" pitchFamily="18" charset="0"/>
                <a:cs typeface="Times New Roman" panose="02020603050405020304" pitchFamily="18" charset="0"/>
              </a:rPr>
              <a:t>Taşınmaza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bulunuyor </a:t>
            </a:r>
            <a:r>
              <a:rPr lang="tr-TR" dirty="0" smtClean="0">
                <a:latin typeface="Times New Roman" panose="02020603050405020304" pitchFamily="18" charset="0"/>
                <a:cs typeface="Times New Roman" panose="02020603050405020304" pitchFamily="18" charset="0"/>
              </a:rPr>
              <a:t>ise,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espit </a:t>
            </a:r>
            <a:r>
              <a:rPr lang="tr-TR" dirty="0">
                <a:latin typeface="Times New Roman" panose="02020603050405020304" pitchFamily="18" charset="0"/>
                <a:cs typeface="Times New Roman" panose="02020603050405020304" pitchFamily="18" charset="0"/>
              </a:rPr>
              <a:t>onun adına yapılır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13 </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Aa</a:t>
            </a:r>
            <a:r>
              <a:rPr lang="tr-TR" i="1"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Kayıt </a:t>
            </a:r>
            <a:r>
              <a:rPr lang="tr-TR" b="1" dirty="0" smtClean="0">
                <a:latin typeface="Times New Roman" panose="02020603050405020304" pitchFamily="18" charset="0"/>
                <a:cs typeface="Times New Roman" panose="02020603050405020304" pitchFamily="18" charset="0"/>
              </a:rPr>
              <a:t>sahibi</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 Sicilinde </a:t>
            </a:r>
            <a:r>
              <a:rPr lang="tr-TR" b="1" i="1" dirty="0" smtClean="0">
                <a:latin typeface="Times New Roman" panose="02020603050405020304" pitchFamily="18" charset="0"/>
                <a:cs typeface="Times New Roman" panose="02020603050405020304" pitchFamily="18" charset="0"/>
              </a:rPr>
              <a:t>Malik </a:t>
            </a:r>
            <a:r>
              <a:rPr lang="tr-TR" b="1" i="1" dirty="0">
                <a:latin typeface="Times New Roman" panose="02020603050405020304" pitchFamily="18" charset="0"/>
                <a:cs typeface="Times New Roman" panose="02020603050405020304" pitchFamily="18" charset="0"/>
              </a:rPr>
              <a:t>olarak görünen </a:t>
            </a:r>
            <a:r>
              <a:rPr lang="tr-TR" b="1" i="1" dirty="0" smtClean="0">
                <a:latin typeface="Times New Roman" panose="02020603050405020304" pitchFamily="18" charset="0"/>
                <a:cs typeface="Times New Roman" panose="02020603050405020304" pitchFamily="18" charset="0"/>
              </a:rPr>
              <a:t>Kişi </a:t>
            </a:r>
            <a:r>
              <a:rPr lang="tr-TR" dirty="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Kişilerdir</a:t>
            </a:r>
            <a:r>
              <a:rPr lang="tr-TR" b="1" i="1"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Adına tespit yapılması için </a:t>
            </a:r>
            <a:r>
              <a:rPr lang="tr-TR" dirty="0" smtClean="0">
                <a:latin typeface="Times New Roman" panose="02020603050405020304" pitchFamily="18" charset="0"/>
                <a:cs typeface="Times New Roman" panose="02020603050405020304" pitchFamily="18" charset="0"/>
              </a:rPr>
              <a:t>Zilyet </a:t>
            </a:r>
            <a:r>
              <a:rPr lang="tr-TR" dirty="0">
                <a:latin typeface="Times New Roman" panose="02020603050405020304" pitchFamily="18" charset="0"/>
                <a:cs typeface="Times New Roman" panose="02020603050405020304" pitchFamily="18" charset="0"/>
              </a:rPr>
              <a:t>olan </a:t>
            </a:r>
            <a:r>
              <a:rPr lang="tr-TR" dirty="0" smtClean="0">
                <a:latin typeface="Times New Roman" panose="02020603050405020304" pitchFamily="18" charset="0"/>
                <a:cs typeface="Times New Roman" panose="02020603050405020304" pitchFamily="18" charset="0"/>
              </a:rPr>
              <a:t>Kayıt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ahibinin </a:t>
            </a:r>
            <a:r>
              <a:rPr lang="tr-TR" dirty="0">
                <a:latin typeface="Times New Roman" panose="02020603050405020304" pitchFamily="18" charset="0"/>
                <a:cs typeface="Times New Roman" panose="02020603050405020304" pitchFamily="18" charset="0"/>
              </a:rPr>
              <a:t>başka bir delil göstermesi gerekmez.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7. B., s. 154) </a:t>
            </a:r>
            <a:endParaRPr lang="tr-TR" sz="2400" i="1" dirty="0">
              <a:latin typeface="Times New Roman" panose="02020603050405020304" pitchFamily="18" charset="0"/>
              <a:cs typeface="Times New Roman" panose="02020603050405020304" pitchFamily="18" charset="0"/>
            </a:endParaRPr>
          </a:p>
          <a:p>
            <a:pPr marL="0" indent="0">
              <a:buNone/>
            </a:pPr>
            <a:r>
              <a:rPr lang="tr-TR" sz="3200" dirty="0">
                <a:latin typeface="Times New Roman" panose="02020603050405020304" pitchFamily="18" charset="0"/>
                <a:cs typeface="Times New Roman" panose="02020603050405020304" pitchFamily="18" charset="0"/>
              </a:rPr>
              <a:t> </a:t>
            </a:r>
          </a:p>
          <a:p>
            <a:endParaRPr lang="tr-TR" sz="3200" dirty="0"/>
          </a:p>
        </p:txBody>
      </p:sp>
    </p:spTree>
    <p:extLst>
      <p:ext uri="{BB962C8B-B14F-4D97-AF65-F5344CB8AC3E}">
        <p14:creationId xmlns:p14="http://schemas.microsoft.com/office/powerpoint/2010/main" val="406039172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Kayıt Sahibinin Mirasçıları Adına Tespit</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Kayıt </a:t>
            </a:r>
            <a:r>
              <a:rPr lang="tr-TR" sz="3200" b="1" dirty="0">
                <a:latin typeface="Times New Roman" panose="02020603050405020304" pitchFamily="18" charset="0"/>
                <a:cs typeface="Times New Roman" panose="02020603050405020304" pitchFamily="18" charset="0"/>
              </a:rPr>
              <a:t>sahibi </a:t>
            </a:r>
            <a:r>
              <a:rPr lang="tr-TR" sz="3200" b="1" dirty="0" smtClean="0">
                <a:latin typeface="Times New Roman" panose="02020603050405020304" pitchFamily="18" charset="0"/>
                <a:cs typeface="Times New Roman" panose="02020603050405020304" pitchFamily="18" charset="0"/>
              </a:rPr>
              <a:t>ölmüş </a:t>
            </a:r>
            <a:r>
              <a:rPr lang="tr-TR" sz="3200" dirty="0" smtClean="0">
                <a:latin typeface="Times New Roman" panose="02020603050405020304" pitchFamily="18" charset="0"/>
                <a:cs typeface="Times New Roman" panose="02020603050405020304" pitchFamily="18" charset="0"/>
              </a:rPr>
              <a:t>ise, </a:t>
            </a:r>
            <a:r>
              <a:rPr lang="tr-TR" sz="3200" dirty="0">
                <a:latin typeface="Times New Roman" panose="02020603050405020304" pitchFamily="18" charset="0"/>
                <a:cs typeface="Times New Roman" panose="02020603050405020304" pitchFamily="18" charset="0"/>
              </a:rPr>
              <a:t>bu durumda </a:t>
            </a:r>
            <a:r>
              <a:rPr lang="tr-TR" sz="3200" b="1" dirty="0" smtClean="0">
                <a:latin typeface="Times New Roman" panose="02020603050405020304" pitchFamily="18" charset="0"/>
                <a:cs typeface="Times New Roman" panose="02020603050405020304" pitchFamily="18" charset="0"/>
              </a:rPr>
              <a:t>Tespit</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Taşınmaza Zilyet Bulunan Kayıt Sahibinin Mirasçısı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Mirasçıları adına </a:t>
            </a:r>
            <a:r>
              <a:rPr lang="tr-TR" sz="3200" dirty="0">
                <a:latin typeface="Times New Roman" panose="02020603050405020304" pitchFamily="18" charset="0"/>
                <a:cs typeface="Times New Roman" panose="02020603050405020304" pitchFamily="18" charset="0"/>
              </a:rPr>
              <a:t>yapılır (</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m.13 </a:t>
            </a:r>
            <a:r>
              <a:rPr lang="tr-TR" sz="3200" i="1" dirty="0">
                <a:latin typeface="Times New Roman" panose="02020603050405020304" pitchFamily="18" charset="0"/>
                <a:cs typeface="Times New Roman" panose="02020603050405020304" pitchFamily="18" charset="0"/>
              </a:rPr>
              <a:t>/ Ab).</a:t>
            </a:r>
            <a:r>
              <a:rPr lang="tr-TR" sz="3200" dirty="0">
                <a:latin typeface="Times New Roman" panose="02020603050405020304" pitchFamily="18" charset="0"/>
                <a:cs typeface="Times New Roman" panose="02020603050405020304" pitchFamily="18" charset="0"/>
              </a:rPr>
              <a:t> </a:t>
            </a:r>
          </a:p>
          <a:p>
            <a:pPr algn="just"/>
            <a:r>
              <a:rPr lang="tr-TR" sz="3200" b="1" i="1" dirty="0">
                <a:latin typeface="Times New Roman" panose="02020603050405020304" pitchFamily="18" charset="0"/>
                <a:cs typeface="Times New Roman" panose="02020603050405020304" pitchFamily="18" charset="0"/>
              </a:rPr>
              <a:t>Kadastro </a:t>
            </a:r>
            <a:r>
              <a:rPr lang="tr-TR" sz="3200" b="1" i="1" dirty="0" smtClean="0">
                <a:latin typeface="Times New Roman" panose="02020603050405020304" pitchFamily="18" charset="0"/>
                <a:cs typeface="Times New Roman" panose="02020603050405020304" pitchFamily="18" charset="0"/>
              </a:rPr>
              <a:t>Teknisyenleri</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Taşınmaza </a:t>
            </a:r>
            <a:r>
              <a:rPr lang="tr-TR" sz="3200" b="1" dirty="0">
                <a:latin typeface="Times New Roman" panose="02020603050405020304" pitchFamily="18" charset="0"/>
                <a:cs typeface="Times New Roman" panose="02020603050405020304" pitchFamily="18" charset="0"/>
              </a:rPr>
              <a:t>Z</a:t>
            </a:r>
            <a:r>
              <a:rPr lang="tr-TR" sz="3200" b="1" dirty="0" smtClean="0">
                <a:latin typeface="Times New Roman" panose="02020603050405020304" pitchFamily="18" charset="0"/>
                <a:cs typeface="Times New Roman" panose="02020603050405020304" pitchFamily="18" charset="0"/>
              </a:rPr>
              <a:t>ilyet </a:t>
            </a:r>
            <a:r>
              <a:rPr lang="tr-TR" sz="3200" b="1" dirty="0">
                <a:latin typeface="Times New Roman" panose="02020603050405020304" pitchFamily="18" charset="0"/>
                <a:cs typeface="Times New Roman" panose="02020603050405020304" pitchFamily="18" charset="0"/>
              </a:rPr>
              <a:t>bulunan </a:t>
            </a:r>
            <a:r>
              <a:rPr lang="tr-TR" sz="3200" b="1" dirty="0" smtClean="0">
                <a:latin typeface="Times New Roman" panose="02020603050405020304" pitchFamily="18" charset="0"/>
                <a:cs typeface="Times New Roman" panose="02020603050405020304" pitchFamily="18" charset="0"/>
              </a:rPr>
              <a:t>Kişi </a:t>
            </a:r>
            <a:r>
              <a:rPr lang="tr-TR" sz="3200" b="1" dirty="0">
                <a:latin typeface="Times New Roman" panose="02020603050405020304" pitchFamily="18" charset="0"/>
                <a:cs typeface="Times New Roman" panose="02020603050405020304" pitchFamily="18" charset="0"/>
              </a:rPr>
              <a:t>veya </a:t>
            </a:r>
            <a:r>
              <a:rPr lang="tr-TR" sz="3200" b="1" dirty="0" smtClean="0">
                <a:latin typeface="Times New Roman" panose="02020603050405020304" pitchFamily="18" charset="0"/>
                <a:cs typeface="Times New Roman" panose="02020603050405020304" pitchFamily="18" charset="0"/>
              </a:rPr>
              <a:t>Kişilerin Kayıt Sahibinin Mirasçısı </a:t>
            </a:r>
            <a:r>
              <a:rPr lang="tr-TR" sz="3200" b="1" dirty="0">
                <a:latin typeface="Times New Roman" panose="02020603050405020304" pitchFamily="18" charset="0"/>
                <a:cs typeface="Times New Roman" panose="02020603050405020304" pitchFamily="18" charset="0"/>
              </a:rPr>
              <a:t>olup </a:t>
            </a:r>
            <a:r>
              <a:rPr lang="tr-TR" sz="3200" b="1" dirty="0" smtClean="0">
                <a:latin typeface="Times New Roman" panose="02020603050405020304" pitchFamily="18" charset="0"/>
                <a:cs typeface="Times New Roman" panose="02020603050405020304" pitchFamily="18" charset="0"/>
              </a:rPr>
              <a:t>olmadığı </a:t>
            </a:r>
            <a:r>
              <a:rPr lang="tr-TR" sz="3200" dirty="0" smtClean="0">
                <a:latin typeface="Times New Roman" panose="02020603050405020304" pitchFamily="18" charset="0"/>
                <a:cs typeface="Times New Roman" panose="02020603050405020304" pitchFamily="18" charset="0"/>
              </a:rPr>
              <a:t>hususunu, </a:t>
            </a:r>
            <a:r>
              <a:rPr lang="tr-TR" sz="3200" b="1" i="1" dirty="0" smtClean="0">
                <a:latin typeface="Times New Roman" panose="02020603050405020304" pitchFamily="18" charset="0"/>
                <a:cs typeface="Times New Roman" panose="02020603050405020304" pitchFamily="18" charset="0"/>
              </a:rPr>
              <a:t>Mirasçılık Belgesi </a:t>
            </a:r>
            <a:r>
              <a:rPr lang="tr-TR" sz="3200" dirty="0">
                <a:latin typeface="Times New Roman" panose="02020603050405020304" pitchFamily="18" charset="0"/>
                <a:cs typeface="Times New Roman" panose="02020603050405020304" pitchFamily="18" charset="0"/>
              </a:rPr>
              <a:t>veya </a:t>
            </a:r>
            <a:r>
              <a:rPr lang="tr-TR" sz="3200" b="1" i="1" dirty="0" smtClean="0">
                <a:latin typeface="Times New Roman" panose="02020603050405020304" pitchFamily="18" charset="0"/>
                <a:cs typeface="Times New Roman" panose="02020603050405020304" pitchFamily="18" charset="0"/>
              </a:rPr>
              <a:t>Nüfus Kayıt Örneklerine </a:t>
            </a:r>
            <a:r>
              <a:rPr lang="tr-TR" sz="3200" dirty="0">
                <a:latin typeface="Times New Roman" panose="02020603050405020304" pitchFamily="18" charset="0"/>
                <a:cs typeface="Times New Roman" panose="02020603050405020304" pitchFamily="18" charset="0"/>
              </a:rPr>
              <a:t>göre </a:t>
            </a:r>
            <a:r>
              <a:rPr lang="tr-TR" sz="3200" b="1" dirty="0">
                <a:latin typeface="Times New Roman" panose="02020603050405020304" pitchFamily="18" charset="0"/>
                <a:cs typeface="Times New Roman" panose="02020603050405020304" pitchFamily="18" charset="0"/>
              </a:rPr>
              <a:t>belirleyeceklerdir. </a:t>
            </a:r>
            <a:endParaRPr lang="tr-TR" sz="3200" b="1" dirty="0" smtClean="0">
              <a:latin typeface="Times New Roman" panose="02020603050405020304" pitchFamily="18" charset="0"/>
              <a:cs typeface="Times New Roman" panose="02020603050405020304" pitchFamily="18" charset="0"/>
            </a:endParaRPr>
          </a:p>
          <a:p>
            <a:pPr marL="0" indent="0" algn="just">
              <a:buNone/>
            </a:pPr>
            <a:r>
              <a:rPr lang="tr-TR" sz="3200" b="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Sirmen</a:t>
            </a:r>
            <a:r>
              <a:rPr lang="tr-TR" i="1" dirty="0" smtClean="0">
                <a:latin typeface="Times New Roman" panose="02020603050405020304" pitchFamily="18" charset="0"/>
                <a:cs typeface="Times New Roman" panose="02020603050405020304" pitchFamily="18" charset="0"/>
              </a:rPr>
              <a:t>, Eşya H., 7. B., s. 154) </a:t>
            </a:r>
            <a:endParaRPr lang="tr-TR" i="1" dirty="0">
              <a:latin typeface="Times New Roman" panose="02020603050405020304" pitchFamily="18" charset="0"/>
              <a:cs typeface="Times New Roman" panose="02020603050405020304" pitchFamily="18" charset="0"/>
            </a:endParaRPr>
          </a:p>
          <a:p>
            <a:pPr marL="0" indent="0">
              <a:buNone/>
            </a:pPr>
            <a:r>
              <a:rPr lang="tr-TR" sz="36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227312180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Kayıt Sahibinin Ölmüş Olması ve Mirasçıların Belirlenememesi Durumunda Tespit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Tapuda </a:t>
            </a:r>
            <a:r>
              <a:rPr lang="tr-TR" sz="3200" b="1" dirty="0" smtClean="0">
                <a:latin typeface="Times New Roman" panose="02020603050405020304" pitchFamily="18" charset="0"/>
                <a:cs typeface="Times New Roman" panose="02020603050405020304" pitchFamily="18" charset="0"/>
              </a:rPr>
              <a:t>Hak Sahibi </a:t>
            </a:r>
            <a:r>
              <a:rPr lang="tr-TR" sz="3200" b="1" dirty="0">
                <a:latin typeface="Times New Roman" panose="02020603050405020304" pitchFamily="18" charset="0"/>
                <a:cs typeface="Times New Roman" panose="02020603050405020304" pitchFamily="18" charset="0"/>
              </a:rPr>
              <a:t>olarak </a:t>
            </a:r>
            <a:r>
              <a:rPr lang="tr-TR" sz="3200" b="1" dirty="0" smtClean="0">
                <a:latin typeface="Times New Roman" panose="02020603050405020304" pitchFamily="18" charset="0"/>
                <a:cs typeface="Times New Roman" panose="02020603050405020304" pitchFamily="18" charset="0"/>
              </a:rPr>
              <a:t>Kayıtlı Kişi </a:t>
            </a:r>
            <a:r>
              <a:rPr lang="tr-TR" sz="3200" b="1" dirty="0">
                <a:latin typeface="Times New Roman" panose="02020603050405020304" pitchFamily="18" charset="0"/>
                <a:cs typeface="Times New Roman" panose="02020603050405020304" pitchFamily="18" charset="0"/>
              </a:rPr>
              <a:t>ölmüş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bu </a:t>
            </a:r>
            <a:r>
              <a:rPr lang="tr-TR" sz="3200" b="1" dirty="0" smtClean="0">
                <a:latin typeface="Times New Roman" panose="02020603050405020304" pitchFamily="18" charset="0"/>
                <a:cs typeface="Times New Roman" panose="02020603050405020304" pitchFamily="18" charset="0"/>
              </a:rPr>
              <a:t>Kişinin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irasçıları </a:t>
            </a:r>
            <a:r>
              <a:rPr lang="tr-TR" sz="3200" dirty="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belirlenemiyor </a:t>
            </a:r>
            <a:r>
              <a:rPr lang="tr-TR" sz="3200" dirty="0" smtClean="0">
                <a:latin typeface="Times New Roman" panose="02020603050405020304" pitchFamily="18" charset="0"/>
                <a:cs typeface="Times New Roman" panose="02020603050405020304" pitchFamily="18" charset="0"/>
              </a:rPr>
              <a:t>ise, </a:t>
            </a:r>
            <a:r>
              <a:rPr lang="tr-TR" sz="3200" b="1" i="1" dirty="0" smtClean="0">
                <a:latin typeface="Times New Roman" panose="02020603050405020304" pitchFamily="18" charset="0"/>
                <a:cs typeface="Times New Roman" panose="02020603050405020304" pitchFamily="18" charset="0"/>
              </a:rPr>
              <a:t>Taşınmaz</a:t>
            </a:r>
            <a:r>
              <a:rPr lang="tr-TR" sz="3200" b="1"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ölü olduğu yazılmak </a:t>
            </a:r>
            <a:r>
              <a:rPr lang="tr-TR" sz="3200" dirty="0">
                <a:latin typeface="Times New Roman" panose="02020603050405020304" pitchFamily="18" charset="0"/>
                <a:cs typeface="Times New Roman" panose="02020603050405020304" pitchFamily="18" charset="0"/>
              </a:rPr>
              <a:t>suretiyle </a:t>
            </a:r>
            <a:r>
              <a:rPr lang="tr-TR" sz="3200" b="1" i="1" dirty="0" smtClean="0">
                <a:latin typeface="Times New Roman" panose="02020603050405020304" pitchFamily="18" charset="0"/>
                <a:cs typeface="Times New Roman" panose="02020603050405020304" pitchFamily="18" charset="0"/>
              </a:rPr>
              <a:t>Kayıt Sahibi </a:t>
            </a:r>
            <a:r>
              <a:rPr lang="tr-TR" sz="3200" b="1" i="1" dirty="0">
                <a:latin typeface="Times New Roman" panose="02020603050405020304" pitchFamily="18" charset="0"/>
                <a:cs typeface="Times New Roman" panose="02020603050405020304" pitchFamily="18" charset="0"/>
              </a:rPr>
              <a:t>adına </a:t>
            </a:r>
            <a:r>
              <a:rPr lang="tr-TR" sz="3200" b="1" dirty="0">
                <a:latin typeface="Times New Roman" panose="02020603050405020304" pitchFamily="18" charset="0"/>
                <a:cs typeface="Times New Roman" panose="02020603050405020304" pitchFamily="18" charset="0"/>
              </a:rPr>
              <a:t>tespit edilir </a:t>
            </a:r>
            <a:r>
              <a:rPr lang="tr-TR" sz="3200" dirty="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KK m.  </a:t>
            </a:r>
            <a:r>
              <a:rPr lang="tr-TR" sz="3200" i="1" dirty="0">
                <a:latin typeface="Times New Roman" panose="02020603050405020304" pitchFamily="18" charset="0"/>
                <a:cs typeface="Times New Roman" panose="02020603050405020304" pitchFamily="18" charset="0"/>
              </a:rPr>
              <a:t>13 / </a:t>
            </a:r>
            <a:r>
              <a:rPr lang="tr-TR" sz="3200" i="1" dirty="0" err="1">
                <a:latin typeface="Times New Roman" panose="02020603050405020304" pitchFamily="18" charset="0"/>
                <a:cs typeface="Times New Roman" panose="02020603050405020304" pitchFamily="18" charset="0"/>
              </a:rPr>
              <a:t>Ac</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Bu </a:t>
            </a:r>
            <a:r>
              <a:rPr lang="tr-TR" sz="3200" dirty="0" smtClean="0">
                <a:latin typeface="Times New Roman" panose="02020603050405020304" pitchFamily="18" charset="0"/>
                <a:cs typeface="Times New Roman" panose="02020603050405020304" pitchFamily="18" charset="0"/>
              </a:rPr>
              <a:t>düzenleme</a:t>
            </a:r>
            <a:r>
              <a:rPr lang="tr-TR" sz="3200" b="1" dirty="0" smtClean="0">
                <a:latin typeface="Times New Roman" panose="02020603050405020304" pitchFamily="18" charset="0"/>
                <a:cs typeface="Times New Roman" panose="02020603050405020304" pitchFamily="18" charset="0"/>
              </a:rPr>
              <a:t>, Hak Ehliyeti </a:t>
            </a:r>
            <a:r>
              <a:rPr lang="tr-TR" sz="3200" b="1" dirty="0">
                <a:latin typeface="Times New Roman" panose="02020603050405020304" pitchFamily="18" charset="0"/>
                <a:cs typeface="Times New Roman" panose="02020603050405020304" pitchFamily="18" charset="0"/>
              </a:rPr>
              <a:t>sona ermiş biri adına </a:t>
            </a:r>
            <a:r>
              <a:rPr lang="tr-TR" sz="3200" b="1" dirty="0" smtClean="0">
                <a:latin typeface="Times New Roman" panose="02020603050405020304" pitchFamily="18" charset="0"/>
                <a:cs typeface="Times New Roman" panose="02020603050405020304" pitchFamily="18" charset="0"/>
              </a:rPr>
              <a:t>Mülkiyetin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espitini </a:t>
            </a:r>
            <a:r>
              <a:rPr lang="tr-TR" sz="3200" b="1" dirty="0">
                <a:latin typeface="Times New Roman" panose="02020603050405020304" pitchFamily="18" charset="0"/>
                <a:cs typeface="Times New Roman" panose="02020603050405020304" pitchFamily="18" charset="0"/>
              </a:rPr>
              <a:t>öngörmesi </a:t>
            </a:r>
            <a:r>
              <a:rPr lang="tr-TR" sz="3200" dirty="0">
                <a:latin typeface="Times New Roman" panose="02020603050405020304" pitchFamily="18" charset="0"/>
                <a:cs typeface="Times New Roman" panose="02020603050405020304" pitchFamily="18" charset="0"/>
              </a:rPr>
              <a:t>bakımından </a:t>
            </a:r>
            <a:r>
              <a:rPr lang="tr-TR" sz="3200" b="1" dirty="0">
                <a:latin typeface="Times New Roman" panose="02020603050405020304" pitchFamily="18" charset="0"/>
                <a:cs typeface="Times New Roman" panose="02020603050405020304" pitchFamily="18" charset="0"/>
              </a:rPr>
              <a:t>eleştirilmektedir.</a:t>
            </a:r>
          </a:p>
          <a:p>
            <a:pPr marL="0" indent="0" algn="just">
              <a:buNone/>
            </a:pPr>
            <a:r>
              <a:rPr lang="tr-TR"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7. B., s. 154</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Sermet </a:t>
            </a:r>
            <a:r>
              <a:rPr lang="tr-TR" sz="2400" b="1" i="1" dirty="0">
                <a:latin typeface="Times New Roman" panose="02020603050405020304" pitchFamily="18" charset="0"/>
                <a:cs typeface="Times New Roman" panose="02020603050405020304" pitchFamily="18" charset="0"/>
              </a:rPr>
              <a:t>Akman,</a:t>
            </a:r>
            <a:r>
              <a:rPr lang="tr-TR" sz="2400" i="1" dirty="0">
                <a:latin typeface="Times New Roman" panose="02020603050405020304" pitchFamily="18" charset="0"/>
                <a:cs typeface="Times New Roman" panose="02020603050405020304" pitchFamily="18" charset="0"/>
              </a:rPr>
              <a:t> 3402 Sayılı Kadastro Kanunu’nun İncelenmesi ve Eleştirisi, İstanbul 1990, s. 101; </a:t>
            </a:r>
            <a:r>
              <a:rPr lang="tr-TR" sz="2400" b="1" i="1" dirty="0" err="1">
                <a:latin typeface="Times New Roman" panose="02020603050405020304" pitchFamily="18" charset="0"/>
                <a:cs typeface="Times New Roman" panose="02020603050405020304" pitchFamily="18" charset="0"/>
              </a:rPr>
              <a:t>Tekinay</a:t>
            </a:r>
            <a:r>
              <a:rPr lang="tr-TR" sz="2400" b="1" i="1" dirty="0">
                <a:latin typeface="Times New Roman" panose="02020603050405020304" pitchFamily="18" charset="0"/>
                <a:cs typeface="Times New Roman" panose="02020603050405020304" pitchFamily="18" charset="0"/>
              </a:rPr>
              <a:t> / Akman / </a:t>
            </a:r>
            <a:r>
              <a:rPr lang="tr-TR" sz="2400" b="1" i="1" dirty="0" err="1">
                <a:latin typeface="Times New Roman" panose="02020603050405020304" pitchFamily="18" charset="0"/>
                <a:cs typeface="Times New Roman" panose="02020603050405020304" pitchFamily="18" charset="0"/>
              </a:rPr>
              <a:t>Burcuoğlu</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Altop</a:t>
            </a:r>
            <a:r>
              <a:rPr lang="tr-TR" sz="2400" i="1" dirty="0">
                <a:latin typeface="Times New Roman" panose="02020603050405020304" pitchFamily="18" charset="0"/>
                <a:cs typeface="Times New Roman" panose="02020603050405020304" pitchFamily="18" charset="0"/>
              </a:rPr>
              <a:t>, s. 295. </a:t>
            </a:r>
            <a:r>
              <a:rPr lang="tr-TR" sz="2400" i="1" dirty="0" smtClean="0">
                <a:latin typeface="Times New Roman" panose="02020603050405020304" pitchFamily="18" charset="0"/>
                <a:cs typeface="Times New Roman" panose="02020603050405020304" pitchFamily="18" charset="0"/>
              </a:rPr>
              <a:t>)</a:t>
            </a:r>
          </a:p>
          <a:p>
            <a:pPr marL="0" indent="0">
              <a:buNone/>
            </a:pPr>
            <a:endParaRPr lang="tr-TR" sz="2400" i="1" dirty="0"/>
          </a:p>
          <a:p>
            <a:endParaRPr lang="tr-TR" dirty="0"/>
          </a:p>
        </p:txBody>
      </p:sp>
    </p:spTree>
    <p:extLst>
      <p:ext uri="{BB962C8B-B14F-4D97-AF65-F5344CB8AC3E}">
        <p14:creationId xmlns:p14="http://schemas.microsoft.com/office/powerpoint/2010/main" val="231060691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Kayıt Sahibinin veya Mirasçılarının Muvafakatleri Halinde Zilyet Adına Tespit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Taşınmaza </a:t>
            </a:r>
            <a:r>
              <a:rPr lang="tr-TR" b="1" dirty="0" smtClean="0">
                <a:latin typeface="Times New Roman" panose="02020603050405020304" pitchFamily="18" charset="0"/>
                <a:cs typeface="Times New Roman" panose="02020603050405020304" pitchFamily="18" charset="0"/>
              </a:rPr>
              <a:t>Kayıt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ayıt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irasçılarından </a:t>
            </a:r>
            <a:r>
              <a:rPr lang="tr-TR" b="1" dirty="0">
                <a:latin typeface="Times New Roman" panose="02020603050405020304" pitchFamily="18" charset="0"/>
                <a:cs typeface="Times New Roman" panose="02020603050405020304" pitchFamily="18" charset="0"/>
              </a:rPr>
              <a:t>başka biri </a:t>
            </a:r>
            <a:r>
              <a:rPr lang="tr-TR" b="1" dirty="0" smtClean="0">
                <a:latin typeface="Times New Roman" panose="02020603050405020304" pitchFamily="18" charset="0"/>
                <a:cs typeface="Times New Roman" panose="02020603050405020304" pitchFamily="18" charset="0"/>
              </a:rPr>
              <a:t>Zilyet bulunuyor </a:t>
            </a:r>
            <a:r>
              <a:rPr lang="tr-TR" dirty="0" smtClean="0">
                <a:latin typeface="Times New Roman" panose="02020603050405020304" pitchFamily="18" charset="0"/>
                <a:cs typeface="Times New Roman" panose="02020603050405020304" pitchFamily="18" charset="0"/>
              </a:rPr>
              <a:t>ise</a:t>
            </a:r>
            <a:r>
              <a:rPr lang="tr-TR"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ayıt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ahibi </a:t>
            </a:r>
            <a:r>
              <a:rPr lang="tr-TR" dirty="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Mirasçılarının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adastro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eknisyeni </a:t>
            </a:r>
            <a:r>
              <a:rPr lang="tr-TR" b="1" dirty="0">
                <a:latin typeface="Times New Roman" panose="02020603050405020304" pitchFamily="18" charset="0"/>
                <a:cs typeface="Times New Roman" panose="02020603050405020304" pitchFamily="18" charset="0"/>
              </a:rPr>
              <a:t>önünde </a:t>
            </a:r>
            <a:r>
              <a:rPr lang="tr-TR" b="1" dirty="0" smtClean="0">
                <a:latin typeface="Times New Roman" panose="02020603050405020304" pitchFamily="18" charset="0"/>
                <a:cs typeface="Times New Roman" panose="02020603050405020304" pitchFamily="18" charset="0"/>
              </a:rPr>
              <a:t>Muvafakatleri </a:t>
            </a:r>
            <a:r>
              <a:rPr lang="tr-TR" b="1" dirty="0">
                <a:latin typeface="Times New Roman" panose="02020603050405020304" pitchFamily="18" charset="0"/>
                <a:cs typeface="Times New Roman" panose="02020603050405020304" pitchFamily="18" charset="0"/>
              </a:rPr>
              <a:t>halinde T</a:t>
            </a:r>
            <a:r>
              <a:rPr lang="tr-TR" b="1" dirty="0" smtClean="0">
                <a:latin typeface="Times New Roman" panose="02020603050405020304" pitchFamily="18" charset="0"/>
                <a:cs typeface="Times New Roman" panose="02020603050405020304" pitchFamily="18" charset="0"/>
              </a:rPr>
              <a:t>espit</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a:t>
            </a:r>
            <a:r>
              <a:rPr lang="tr-TR" b="1" dirty="0">
                <a:latin typeface="Times New Roman" panose="02020603050405020304" pitchFamily="18" charset="0"/>
                <a:cs typeface="Times New Roman" panose="02020603050405020304" pitchFamily="18" charset="0"/>
              </a:rPr>
              <a:t>adına yapılır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m.13 </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Ba</a:t>
            </a:r>
            <a:r>
              <a:rPr lang="tr-TR" i="1"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hüküm ile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anun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oyucu </a:t>
            </a:r>
            <a:r>
              <a:rPr lang="tr-TR" dirty="0">
                <a:latin typeface="Times New Roman" panose="02020603050405020304" pitchFamily="18" charset="0"/>
                <a:cs typeface="Times New Roman" panose="02020603050405020304" pitchFamily="18" charset="0"/>
              </a:rPr>
              <a:t>daha önce </a:t>
            </a:r>
            <a:r>
              <a:rPr lang="tr-TR" b="1" i="1" dirty="0">
                <a:latin typeface="Times New Roman" panose="02020603050405020304" pitchFamily="18" charset="0"/>
                <a:cs typeface="Times New Roman" panose="02020603050405020304" pitchFamily="18" charset="0"/>
              </a:rPr>
              <a:t>R</a:t>
            </a:r>
            <a:r>
              <a:rPr lang="tr-TR" b="1" i="1" dirty="0" smtClean="0">
                <a:latin typeface="Times New Roman" panose="02020603050405020304" pitchFamily="18" charset="0"/>
                <a:cs typeface="Times New Roman" panose="02020603050405020304" pitchFamily="18" charset="0"/>
              </a:rPr>
              <a:t>esmi </a:t>
            </a:r>
            <a:r>
              <a:rPr lang="tr-TR" b="1" i="1" dirty="0">
                <a:latin typeface="Times New Roman" panose="02020603050405020304" pitchFamily="18" charset="0"/>
                <a:cs typeface="Times New Roman" panose="02020603050405020304" pitchFamily="18" charset="0"/>
              </a:rPr>
              <a:t>Ş</a:t>
            </a:r>
            <a:r>
              <a:rPr lang="tr-TR" b="1" i="1" dirty="0" smtClean="0">
                <a:latin typeface="Times New Roman" panose="02020603050405020304" pitchFamily="18" charset="0"/>
                <a:cs typeface="Times New Roman" panose="02020603050405020304" pitchFamily="18" charset="0"/>
              </a:rPr>
              <a:t>ekle </a:t>
            </a:r>
            <a:r>
              <a:rPr lang="tr-TR" b="1" dirty="0">
                <a:latin typeface="Times New Roman" panose="02020603050405020304" pitchFamily="18" charset="0"/>
                <a:cs typeface="Times New Roman" panose="02020603050405020304" pitchFamily="18" charset="0"/>
              </a:rPr>
              <a:t>uyulmadan yapılmış </a:t>
            </a:r>
            <a:r>
              <a:rPr lang="tr-TR" b="1" i="1" dirty="0" smtClean="0">
                <a:latin typeface="Times New Roman" panose="02020603050405020304" pitchFamily="18" charset="0"/>
                <a:cs typeface="Times New Roman" panose="02020603050405020304" pitchFamily="18" charset="0"/>
              </a:rPr>
              <a:t>Haricen Satışlarla </a:t>
            </a:r>
            <a:r>
              <a:rPr lang="tr-TR" dirty="0">
                <a:latin typeface="Times New Roman" panose="02020603050405020304" pitchFamily="18" charset="0"/>
                <a:cs typeface="Times New Roman" panose="02020603050405020304" pitchFamily="18" charset="0"/>
              </a:rPr>
              <a:t>yaratılan</a:t>
            </a: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Fiili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urumu </a:t>
            </a:r>
            <a:r>
              <a:rPr lang="tr-TR" b="1" dirty="0">
                <a:latin typeface="Times New Roman" panose="02020603050405020304" pitchFamily="18" charset="0"/>
                <a:cs typeface="Times New Roman" panose="02020603050405020304" pitchFamily="18" charset="0"/>
              </a:rPr>
              <a:t>hukukileştirmeyi amaçlamıştır. </a:t>
            </a:r>
            <a:r>
              <a:rPr lang="tr-TR" dirty="0" smtClean="0">
                <a:latin typeface="Times New Roman" panose="02020603050405020304" pitchFamily="18" charset="0"/>
                <a:cs typeface="Times New Roman" panose="02020603050405020304" pitchFamily="18" charset="0"/>
              </a:rPr>
              <a:t>Fakat, </a:t>
            </a:r>
            <a:r>
              <a:rPr lang="tr-TR" dirty="0">
                <a:latin typeface="Times New Roman" panose="02020603050405020304" pitchFamily="18" charset="0"/>
                <a:cs typeface="Times New Roman" panose="02020603050405020304" pitchFamily="18" charset="0"/>
              </a:rPr>
              <a:t>söz konusu </a:t>
            </a:r>
            <a:r>
              <a:rPr lang="tr-TR" dirty="0" smtClean="0">
                <a:latin typeface="Times New Roman" panose="02020603050405020304" pitchFamily="18" charset="0"/>
                <a:cs typeface="Times New Roman" panose="02020603050405020304" pitchFamily="18" charset="0"/>
              </a:rPr>
              <a:t>hüküm, Kadastro </a:t>
            </a:r>
            <a:r>
              <a:rPr lang="tr-TR" dirty="0">
                <a:latin typeface="Times New Roman" panose="02020603050405020304" pitchFamily="18" charset="0"/>
                <a:cs typeface="Times New Roman" panose="02020603050405020304" pitchFamily="18" charset="0"/>
              </a:rPr>
              <a:t>sırasında yapılan </a:t>
            </a:r>
            <a:r>
              <a:rPr lang="tr-TR" b="1" dirty="0">
                <a:latin typeface="Times New Roman" panose="02020603050405020304" pitchFamily="18" charset="0"/>
                <a:cs typeface="Times New Roman" panose="02020603050405020304" pitchFamily="18" charset="0"/>
              </a:rPr>
              <a:t>yeni </a:t>
            </a:r>
            <a:r>
              <a:rPr lang="tr-TR" b="1" dirty="0" smtClean="0">
                <a:latin typeface="Times New Roman" panose="02020603050405020304" pitchFamily="18" charset="0"/>
                <a:cs typeface="Times New Roman" panose="02020603050405020304" pitchFamily="18" charset="0"/>
              </a:rPr>
              <a:t>Satış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şlemlerine </a:t>
            </a:r>
            <a:r>
              <a:rPr lang="tr-TR" dirty="0">
                <a:latin typeface="Times New Roman" panose="02020603050405020304" pitchFamily="18" charset="0"/>
                <a:cs typeface="Times New Roman" panose="02020603050405020304" pitchFamily="18" charset="0"/>
              </a:rPr>
              <a:t>de uygulanır</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 </a:t>
            </a:r>
          </a:p>
          <a:p>
            <a:pPr marL="0" indent="0" algn="just">
              <a:buNone/>
            </a:pPr>
            <a:r>
              <a:rPr lang="tr-TR" i="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7. B., s. 155; </a:t>
            </a:r>
            <a:r>
              <a:rPr lang="tr-TR" sz="2400" b="1" i="1" dirty="0" smtClean="0">
                <a:latin typeface="Times New Roman" panose="02020603050405020304" pitchFamily="18" charset="0"/>
                <a:cs typeface="Times New Roman" panose="02020603050405020304" pitchFamily="18" charset="0"/>
              </a:rPr>
              <a:t>Akman</a:t>
            </a:r>
            <a:r>
              <a:rPr lang="tr-TR" sz="2400" b="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Kadastro Kanunun İncelenmesi</a:t>
            </a:r>
            <a:r>
              <a:rPr lang="tr-TR" sz="2400" dirty="0" smtClean="0">
                <a:latin typeface="Times New Roman" panose="02020603050405020304" pitchFamily="18" charset="0"/>
                <a:cs typeface="Times New Roman" panose="02020603050405020304" pitchFamily="18" charset="0"/>
              </a:rPr>
              <a:t>, s. 104; </a:t>
            </a:r>
            <a:r>
              <a:rPr lang="tr-TR" sz="2400" b="1" i="1" dirty="0" err="1" smtClean="0">
                <a:latin typeface="Times New Roman" panose="02020603050405020304" pitchFamily="18" charset="0"/>
                <a:cs typeface="Times New Roman" panose="02020603050405020304" pitchFamily="18" charset="0"/>
              </a:rPr>
              <a:t>Tekinay</a:t>
            </a:r>
            <a:r>
              <a:rPr lang="tr-TR" sz="2400" b="1" i="1" dirty="0" smtClean="0">
                <a:latin typeface="Times New Roman" panose="02020603050405020304" pitchFamily="18" charset="0"/>
                <a:cs typeface="Times New Roman" panose="02020603050405020304" pitchFamily="18" charset="0"/>
              </a:rPr>
              <a:t> / Akman / </a:t>
            </a:r>
            <a:r>
              <a:rPr lang="tr-TR" sz="2400" b="1" i="1" dirty="0" err="1" smtClean="0">
                <a:latin typeface="Times New Roman" panose="02020603050405020304" pitchFamily="18" charset="0"/>
                <a:cs typeface="Times New Roman" panose="02020603050405020304" pitchFamily="18" charset="0"/>
              </a:rPr>
              <a:t>Burcuoğlu</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Altop</a:t>
            </a:r>
            <a:r>
              <a:rPr lang="tr-TR" sz="2400" dirty="0" smtClean="0">
                <a:latin typeface="Times New Roman" panose="02020603050405020304" pitchFamily="18" charset="0"/>
                <a:cs typeface="Times New Roman" panose="02020603050405020304" pitchFamily="18" charset="0"/>
              </a:rPr>
              <a:t>, s. 297)</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108712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Muvafakat Beyanının Dayanakları</a:t>
            </a:r>
            <a:endParaRPr lang="tr-TR" dirty="0">
              <a:latin typeface="+mn-lt"/>
            </a:endParaRP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Ayrıca </a:t>
            </a:r>
            <a:r>
              <a:rPr lang="tr-TR" sz="3200" b="1" dirty="0">
                <a:latin typeface="Times New Roman" panose="02020603050405020304" pitchFamily="18" charset="0"/>
                <a:cs typeface="Times New Roman" panose="02020603050405020304" pitchFamily="18" charset="0"/>
              </a:rPr>
              <a:t>Muvafakat Beyanının </a:t>
            </a:r>
            <a:r>
              <a:rPr lang="tr-TR" sz="3200" dirty="0">
                <a:latin typeface="Times New Roman" panose="02020603050405020304" pitchFamily="18" charset="0"/>
                <a:cs typeface="Times New Roman" panose="02020603050405020304" pitchFamily="18" charset="0"/>
              </a:rPr>
              <a:t>sadece </a:t>
            </a:r>
            <a:r>
              <a:rPr lang="tr-TR" sz="3200" b="1" i="1" dirty="0" smtClean="0">
                <a:latin typeface="Times New Roman" panose="02020603050405020304" pitchFamily="18" charset="0"/>
                <a:cs typeface="Times New Roman" panose="02020603050405020304" pitchFamily="18" charset="0"/>
              </a:rPr>
              <a:t>Satış</a:t>
            </a:r>
            <a:r>
              <a:rPr lang="tr-TR" sz="3200" b="1"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değil, </a:t>
            </a:r>
            <a:r>
              <a:rPr lang="tr-TR" sz="3200" b="1" i="1" dirty="0" smtClean="0">
                <a:latin typeface="Times New Roman" panose="02020603050405020304" pitchFamily="18" charset="0"/>
                <a:cs typeface="Times New Roman" panose="02020603050405020304" pitchFamily="18" charset="0"/>
              </a:rPr>
              <a:t>Bağışlama</a:t>
            </a:r>
            <a:r>
              <a:rPr lang="tr-TR" sz="3200" i="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amacına</a:t>
            </a:r>
            <a:r>
              <a:rPr lang="tr-TR" sz="3200" dirty="0">
                <a:latin typeface="Times New Roman" panose="02020603050405020304" pitchFamily="18" charset="0"/>
                <a:cs typeface="Times New Roman" panose="02020603050405020304" pitchFamily="18" charset="0"/>
              </a:rPr>
              <a:t> da </a:t>
            </a:r>
            <a:r>
              <a:rPr lang="tr-TR" sz="3200" b="1" dirty="0">
                <a:latin typeface="Times New Roman" panose="02020603050405020304" pitchFamily="18" charset="0"/>
                <a:cs typeface="Times New Roman" panose="02020603050405020304" pitchFamily="18" charset="0"/>
              </a:rPr>
              <a:t>dayanması mümkündür. </a:t>
            </a:r>
          </a:p>
          <a:p>
            <a:pPr algn="just"/>
            <a:r>
              <a:rPr lang="tr-TR" sz="3200" b="1" dirty="0">
                <a:latin typeface="Times New Roman" panose="02020603050405020304" pitchFamily="18" charset="0"/>
                <a:cs typeface="Times New Roman" panose="02020603050405020304" pitchFamily="18" charset="0"/>
              </a:rPr>
              <a:t>Muvafakat Beyanının </a:t>
            </a:r>
            <a:r>
              <a:rPr lang="tr-TR" sz="3200" b="1" i="1" dirty="0" smtClean="0">
                <a:latin typeface="Times New Roman" panose="02020603050405020304" pitchFamily="18" charset="0"/>
                <a:cs typeface="Times New Roman" panose="02020603050405020304" pitchFamily="18" charset="0"/>
              </a:rPr>
              <a:t>Bağışlama </a:t>
            </a:r>
            <a:r>
              <a:rPr lang="tr-TR" sz="3200" b="1" i="1" dirty="0">
                <a:latin typeface="Times New Roman" panose="02020603050405020304" pitchFamily="18" charset="0"/>
                <a:cs typeface="Times New Roman" panose="02020603050405020304" pitchFamily="18" charset="0"/>
              </a:rPr>
              <a:t>amacıyla </a:t>
            </a:r>
            <a:r>
              <a:rPr lang="tr-TR" sz="3200" b="1" dirty="0">
                <a:latin typeface="Times New Roman" panose="02020603050405020304" pitchFamily="18" charset="0"/>
                <a:cs typeface="Times New Roman" panose="02020603050405020304" pitchFamily="18" charset="0"/>
              </a:rPr>
              <a:t>yapılıp</a:t>
            </a:r>
            <a:r>
              <a:rPr lang="tr-TR" sz="3200" b="1" i="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Satış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şlemi </a:t>
            </a:r>
            <a:r>
              <a:rPr lang="tr-TR" sz="3200" dirty="0">
                <a:latin typeface="Times New Roman" panose="02020603050405020304" pitchFamily="18" charset="0"/>
                <a:cs typeface="Times New Roman" panose="02020603050405020304" pitchFamily="18" charset="0"/>
              </a:rPr>
              <a:t>ile </a:t>
            </a:r>
            <a:r>
              <a:rPr lang="tr-TR" sz="3200" b="1" i="1" dirty="0">
                <a:latin typeface="Times New Roman" panose="02020603050405020304" pitchFamily="18" charset="0"/>
                <a:cs typeface="Times New Roman" panose="02020603050405020304" pitchFamily="18" charset="0"/>
              </a:rPr>
              <a:t>perdelenmesi</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halinde,</a:t>
            </a:r>
            <a:r>
              <a:rPr lang="tr-TR" sz="3200" b="1" dirty="0">
                <a:latin typeface="Times New Roman" panose="02020603050405020304" pitchFamily="18" charset="0"/>
                <a:cs typeface="Times New Roman" panose="02020603050405020304" pitchFamily="18" charset="0"/>
              </a:rPr>
              <a:t> Yargıtay’ın </a:t>
            </a:r>
            <a:r>
              <a:rPr lang="tr-TR" sz="3200" b="1" i="1" dirty="0" smtClean="0">
                <a:latin typeface="Times New Roman" panose="02020603050405020304" pitchFamily="18" charset="0"/>
                <a:cs typeface="Times New Roman" panose="02020603050405020304" pitchFamily="18" charset="0"/>
              </a:rPr>
              <a:t>Muvazaalı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atışı </a:t>
            </a:r>
            <a:r>
              <a:rPr lang="tr-TR" sz="3200" b="1" i="1" dirty="0">
                <a:latin typeface="Times New Roman" panose="02020603050405020304" pitchFamily="18" charset="0"/>
                <a:cs typeface="Times New Roman" panose="02020603050405020304" pitchFamily="18" charset="0"/>
              </a:rPr>
              <a:t>geçersi</a:t>
            </a:r>
            <a:r>
              <a:rPr lang="tr-TR" sz="3200" i="1" dirty="0">
                <a:latin typeface="Times New Roman" panose="02020603050405020304" pitchFamily="18" charset="0"/>
                <a:cs typeface="Times New Roman" panose="02020603050405020304" pitchFamily="18" charset="0"/>
              </a:rPr>
              <a:t>z</a:t>
            </a:r>
            <a:r>
              <a:rPr lang="tr-TR" sz="3200"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Bağışlamayı </a:t>
            </a:r>
            <a:r>
              <a:rPr lang="tr-TR" sz="3200" dirty="0">
                <a:latin typeface="Times New Roman" panose="02020603050405020304" pitchFamily="18" charset="0"/>
                <a:cs typeface="Times New Roman" panose="02020603050405020304" pitchFamily="18" charset="0"/>
              </a:rPr>
              <a:t>ve buna dayanılarak yapılan </a:t>
            </a:r>
            <a:r>
              <a:rPr lang="tr-TR" sz="3200" b="1" i="1" dirty="0">
                <a:latin typeface="Times New Roman" panose="02020603050405020304" pitchFamily="18" charset="0"/>
                <a:cs typeface="Times New Roman" panose="02020603050405020304" pitchFamily="18" charset="0"/>
              </a:rPr>
              <a:t>Kadastro Tespitini geçerli</a:t>
            </a:r>
            <a:r>
              <a:rPr lang="tr-TR" sz="3200" b="1" u="sng"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sayan </a:t>
            </a:r>
            <a:r>
              <a:rPr lang="tr-TR" sz="3200" b="1" i="1" dirty="0" smtClean="0">
                <a:latin typeface="Times New Roman" panose="02020603050405020304" pitchFamily="18" charset="0"/>
                <a:cs typeface="Times New Roman" panose="02020603050405020304" pitchFamily="18" charset="0"/>
              </a:rPr>
              <a:t>Kararı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vardır. </a:t>
            </a:r>
          </a:p>
          <a:p>
            <a:pPr marL="0" indent="0" algn="just">
              <a:buNone/>
            </a:pPr>
            <a:r>
              <a:rPr lang="tr-TR"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Bu </a:t>
            </a:r>
            <a:r>
              <a:rPr lang="tr-TR" i="1" dirty="0" smtClean="0">
                <a:latin typeface="Times New Roman" panose="02020603050405020304" pitchFamily="18" charset="0"/>
                <a:cs typeface="Times New Roman" panose="02020603050405020304" pitchFamily="18" charset="0"/>
              </a:rPr>
              <a:t>Karar  </a:t>
            </a:r>
            <a:r>
              <a:rPr lang="tr-TR" i="1" dirty="0">
                <a:latin typeface="Times New Roman" panose="02020603050405020304" pitchFamily="18" charset="0"/>
                <a:cs typeface="Times New Roman" panose="02020603050405020304" pitchFamily="18" charset="0"/>
              </a:rPr>
              <a:t>için bkz. Y.1HD, 22.11.1984, 11652 / 12356 </a:t>
            </a:r>
            <a:r>
              <a:rPr lang="tr-TR" i="1" dirty="0" smtClean="0">
                <a:latin typeface="Times New Roman" panose="02020603050405020304" pitchFamily="18" charset="0"/>
                <a:cs typeface="Times New Roman" panose="02020603050405020304" pitchFamily="18" charset="0"/>
              </a:rPr>
              <a:t>- YKD</a:t>
            </a:r>
            <a:r>
              <a:rPr lang="tr-TR" i="1" dirty="0">
                <a:latin typeface="Times New Roman" panose="02020603050405020304" pitchFamily="18" charset="0"/>
                <a:cs typeface="Times New Roman" panose="02020603050405020304" pitchFamily="18" charset="0"/>
              </a:rPr>
              <a:t>. 1985 / 10, s. 1436). </a:t>
            </a:r>
            <a:endParaRPr lang="tr-TR" i="1" dirty="0"/>
          </a:p>
        </p:txBody>
      </p:sp>
    </p:spTree>
    <p:extLst>
      <p:ext uri="{BB962C8B-B14F-4D97-AF65-F5344CB8AC3E}">
        <p14:creationId xmlns:p14="http://schemas.microsoft.com/office/powerpoint/2010/main" val="8424917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Buna karşılık </a:t>
            </a:r>
            <a:r>
              <a:rPr lang="tr-TR" b="1" u="sng" dirty="0" smtClean="0">
                <a:latin typeface="Times New Roman" panose="02020603050405020304" pitchFamily="18" charset="0"/>
                <a:cs typeface="Times New Roman" panose="02020603050405020304" pitchFamily="18" charset="0"/>
              </a:rPr>
              <a:t>Yargıtay Hukuk Genel Kurulu’nun </a:t>
            </a:r>
            <a:r>
              <a:rPr lang="tr-TR" b="1" i="1" u="sng" dirty="0" smtClean="0">
                <a:latin typeface="Times New Roman" panose="02020603050405020304" pitchFamily="18" charset="0"/>
                <a:cs typeface="Times New Roman" panose="02020603050405020304" pitchFamily="18" charset="0"/>
              </a:rPr>
              <a:t>10.6. 2015 tarihli </a:t>
            </a:r>
            <a:r>
              <a:rPr lang="tr-TR" u="sng" dirty="0" smtClean="0">
                <a:latin typeface="Times New Roman" panose="02020603050405020304" pitchFamily="18" charset="0"/>
                <a:cs typeface="Times New Roman" panose="02020603050405020304" pitchFamily="18" charset="0"/>
              </a:rPr>
              <a:t>(</a:t>
            </a:r>
            <a:r>
              <a:rPr lang="tr-TR" sz="2400" i="1" u="sng" dirty="0" smtClean="0">
                <a:latin typeface="Times New Roman" panose="02020603050405020304" pitchFamily="18" charset="0"/>
                <a:cs typeface="Times New Roman" panose="02020603050405020304" pitchFamily="18" charset="0"/>
              </a:rPr>
              <a:t>ve 1- 52 / 1524 sayılı </a:t>
            </a:r>
            <a:r>
              <a:rPr lang="tr-TR" u="sng"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Kararında,</a:t>
            </a:r>
            <a:r>
              <a:rPr lang="tr-TR" u="sng"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Mirasbırakanın</a:t>
            </a:r>
            <a:r>
              <a:rPr lang="tr-TR" b="1" dirty="0" smtClean="0">
                <a:latin typeface="Times New Roman" panose="02020603050405020304" pitchFamily="18" charset="0"/>
                <a:cs typeface="Times New Roman" panose="02020603050405020304" pitchFamily="18" charset="0"/>
              </a:rPr>
              <a:t> çekişmeli Taşınmazları Davalılara haricen sattığını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Davalılar adına Tescile muvafakat ettiğini </a:t>
            </a:r>
            <a:r>
              <a:rPr lang="tr-TR" b="1" dirty="0" smtClean="0">
                <a:latin typeface="Times New Roman" panose="02020603050405020304" pitchFamily="18" charset="0"/>
                <a:cs typeface="Times New Roman" panose="02020603050405020304" pitchFamily="18" charset="0"/>
              </a:rPr>
              <a:t>Kadastro Teknisyeni önünde beyan etmesi durumunda</a:t>
            </a:r>
            <a:r>
              <a:rPr lang="tr-TR" b="1" i="1"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Muvafakat</a:t>
            </a:r>
            <a:r>
              <a:rPr lang="tr-TR" b="1" dirty="0" smtClean="0">
                <a:latin typeface="Times New Roman" panose="02020603050405020304" pitchFamily="18" charset="0"/>
                <a:cs typeface="Times New Roman" panose="02020603050405020304" pitchFamily="18" charset="0"/>
              </a:rPr>
              <a:t> tek taraflı bir beyan </a:t>
            </a:r>
            <a:r>
              <a:rPr lang="tr-TR" dirty="0" smtClean="0">
                <a:latin typeface="Times New Roman" panose="02020603050405020304" pitchFamily="18" charset="0"/>
                <a:cs typeface="Times New Roman" panose="02020603050405020304" pitchFamily="18" charset="0"/>
              </a:rPr>
              <a:t>olup,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özleşme olmadığı için, </a:t>
            </a:r>
            <a:r>
              <a:rPr lang="tr-TR" b="1" dirty="0" smtClean="0">
                <a:latin typeface="Times New Roman" panose="02020603050405020304" pitchFamily="18" charset="0"/>
                <a:cs typeface="Times New Roman" panose="02020603050405020304" pitchFamily="18" charset="0"/>
              </a:rPr>
              <a:t>Muris Muvazaasından söz edilemeyeceği </a:t>
            </a:r>
            <a:r>
              <a:rPr lang="tr-TR" dirty="0" smtClean="0">
                <a:latin typeface="Times New Roman" panose="02020603050405020304" pitchFamily="18" charset="0"/>
                <a:cs typeface="Times New Roman" panose="02020603050405020304" pitchFamily="18" charset="0"/>
              </a:rPr>
              <a:t>belirtilerek (</a:t>
            </a:r>
            <a:r>
              <a:rPr lang="tr-TR" sz="2400" i="1" dirty="0" smtClean="0">
                <a:latin typeface="Times New Roman" panose="02020603050405020304" pitchFamily="18" charset="0"/>
                <a:cs typeface="Times New Roman" panose="02020603050405020304" pitchFamily="18" charset="0"/>
              </a:rPr>
              <a:t>YKD. 2016 /2, s. 255 vd.), </a:t>
            </a:r>
            <a:r>
              <a:rPr lang="tr-TR" dirty="0" smtClean="0">
                <a:latin typeface="Times New Roman" panose="02020603050405020304" pitchFamily="18" charset="0"/>
                <a:cs typeface="Times New Roman" panose="02020603050405020304" pitchFamily="18" charset="0"/>
              </a:rPr>
              <a:t>buradaki </a:t>
            </a:r>
            <a:r>
              <a:rPr lang="tr-TR" b="1" dirty="0" smtClean="0">
                <a:latin typeface="Times New Roman" panose="02020603050405020304" pitchFamily="18" charset="0"/>
                <a:cs typeface="Times New Roman" panose="02020603050405020304" pitchFamily="18" charset="0"/>
              </a:rPr>
              <a:t>Muvafakatin </a:t>
            </a:r>
            <a:r>
              <a:rPr lang="tr-TR" b="1" i="1" dirty="0" smtClean="0">
                <a:latin typeface="Times New Roman" panose="02020603050405020304" pitchFamily="18" charset="0"/>
                <a:cs typeface="Times New Roman" panose="02020603050405020304" pitchFamily="18" charset="0"/>
              </a:rPr>
              <a:t>haricen </a:t>
            </a:r>
            <a:r>
              <a:rPr lang="tr-TR" b="1" dirty="0" smtClean="0">
                <a:latin typeface="Times New Roman" panose="02020603050405020304" pitchFamily="18" charset="0"/>
                <a:cs typeface="Times New Roman" panose="02020603050405020304" pitchFamily="18" charset="0"/>
              </a:rPr>
              <a:t>yapılmış bir </a:t>
            </a:r>
            <a:r>
              <a:rPr lang="tr-TR" b="1" i="1" dirty="0" smtClean="0">
                <a:latin typeface="Times New Roman" panose="02020603050405020304" pitchFamily="18" charset="0"/>
                <a:cs typeface="Times New Roman" panose="02020603050405020304" pitchFamily="18" charset="0"/>
              </a:rPr>
              <a:t>Sözleşmeye </a:t>
            </a:r>
            <a:r>
              <a:rPr lang="tr-TR" b="1" dirty="0" smtClean="0">
                <a:latin typeface="Times New Roman" panose="02020603050405020304" pitchFamily="18" charset="0"/>
                <a:cs typeface="Times New Roman" panose="02020603050405020304" pitchFamily="18" charset="0"/>
              </a:rPr>
              <a:t>dayandığı </a:t>
            </a:r>
            <a:r>
              <a:rPr lang="tr-TR" dirty="0" smtClean="0">
                <a:latin typeface="Times New Roman" panose="02020603050405020304" pitchFamily="18" charset="0"/>
                <a:cs typeface="Times New Roman" panose="02020603050405020304" pitchFamily="18" charset="0"/>
              </a:rPr>
              <a:t>ve bu </a:t>
            </a:r>
            <a:r>
              <a:rPr lang="tr-TR" b="1" dirty="0" smtClean="0">
                <a:latin typeface="Times New Roman" panose="02020603050405020304" pitchFamily="18" charset="0"/>
                <a:cs typeface="Times New Roman" panose="02020603050405020304" pitchFamily="18" charset="0"/>
              </a:rPr>
              <a:t>Sözleşmenin </a:t>
            </a:r>
            <a:r>
              <a:rPr lang="tr-TR" b="1" i="1" dirty="0" smtClean="0">
                <a:latin typeface="Times New Roman" panose="02020603050405020304" pitchFamily="18" charset="0"/>
                <a:cs typeface="Times New Roman" panose="02020603050405020304" pitchFamily="18" charset="0"/>
              </a:rPr>
              <a:t>muvazaalı</a:t>
            </a:r>
            <a:r>
              <a:rPr lang="tr-TR" b="1" dirty="0" smtClean="0">
                <a:latin typeface="Times New Roman" panose="02020603050405020304" pitchFamily="18" charset="0"/>
                <a:cs typeface="Times New Roman" panose="02020603050405020304" pitchFamily="18" charset="0"/>
              </a:rPr>
              <a:t> olabileceği </a:t>
            </a:r>
            <a:r>
              <a:rPr lang="tr-TR" dirty="0" smtClean="0">
                <a:latin typeface="Times New Roman" panose="02020603050405020304" pitchFamily="18" charset="0"/>
                <a:cs typeface="Times New Roman" panose="02020603050405020304" pitchFamily="18" charset="0"/>
              </a:rPr>
              <a:t>hususu </a:t>
            </a:r>
            <a:r>
              <a:rPr lang="tr-TR" b="1" dirty="0" smtClean="0">
                <a:latin typeface="Times New Roman" panose="02020603050405020304" pitchFamily="18" charset="0"/>
                <a:cs typeface="Times New Roman" panose="02020603050405020304" pitchFamily="18" charset="0"/>
              </a:rPr>
              <a:t>gözden kaçırılmıştır . </a:t>
            </a:r>
          </a:p>
          <a:p>
            <a:pPr marL="0" indent="0" algn="just">
              <a:buNone/>
            </a:pP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7. B., s. 155, </a:t>
            </a:r>
            <a:r>
              <a:rPr lang="tr-TR" sz="2400" i="1" dirty="0" err="1" smtClean="0">
                <a:latin typeface="Times New Roman" panose="02020603050405020304" pitchFamily="18" charset="0"/>
                <a:cs typeface="Times New Roman" panose="02020603050405020304" pitchFamily="18" charset="0"/>
              </a:rPr>
              <a:t>dn</a:t>
            </a:r>
            <a:r>
              <a:rPr lang="tr-TR" sz="2400" i="1" dirty="0" smtClean="0">
                <a:latin typeface="Times New Roman" panose="02020603050405020304" pitchFamily="18" charset="0"/>
                <a:cs typeface="Times New Roman" panose="02020603050405020304" pitchFamily="18" charset="0"/>
              </a:rPr>
              <a:t>. 319)</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34926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u="sng" dirty="0" smtClean="0">
                <a:latin typeface="Times New Roman" panose="02020603050405020304" pitchFamily="18" charset="0"/>
                <a:cs typeface="Times New Roman" panose="02020603050405020304" pitchFamily="18" charset="0"/>
              </a:rPr>
              <a:t>Muvafakat,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Mülkiyetin Tespitinin</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adına yapılması arzusunu </a:t>
            </a:r>
            <a:r>
              <a:rPr lang="tr-TR" dirty="0" smtClean="0">
                <a:latin typeface="Times New Roman" panose="02020603050405020304" pitchFamily="18" charset="0"/>
                <a:cs typeface="Times New Roman" panose="02020603050405020304" pitchFamily="18" charset="0"/>
              </a:rPr>
              <a:t>ifade eden </a:t>
            </a:r>
            <a:r>
              <a:rPr lang="tr-TR" b="1" i="1" dirty="0" smtClean="0">
                <a:latin typeface="Times New Roman" panose="02020603050405020304" pitchFamily="18" charset="0"/>
                <a:cs typeface="Times New Roman" panose="02020603050405020304" pitchFamily="18" charset="0"/>
              </a:rPr>
              <a:t>Yenilik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oğurucu</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İrade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eyanıdır.</a:t>
            </a:r>
          </a:p>
          <a:p>
            <a:pPr algn="just"/>
            <a:r>
              <a:rPr lang="tr-TR" dirty="0" smtClean="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Beyan,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Kadastro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eknisyeni önünde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açıklanabilir.</a:t>
            </a:r>
          </a:p>
          <a:p>
            <a:pPr algn="just"/>
            <a:r>
              <a:rPr lang="tr-TR" b="1" dirty="0" smtClean="0">
                <a:latin typeface="Times New Roman" panose="02020603050405020304" pitchFamily="18" charset="0"/>
                <a:cs typeface="Times New Roman" panose="02020603050405020304" pitchFamily="18" charset="0"/>
              </a:rPr>
              <a:t>Kadastro Kanunu’nun  13. maddesinin son fıkrasında </a:t>
            </a:r>
            <a:r>
              <a:rPr lang="tr-TR" dirty="0" smtClean="0">
                <a:latin typeface="Times New Roman" panose="02020603050405020304" pitchFamily="18" charset="0"/>
                <a:cs typeface="Times New Roman" panose="02020603050405020304" pitchFamily="18" charset="0"/>
              </a:rPr>
              <a:t>yer alan hükme göre, </a:t>
            </a:r>
            <a:r>
              <a:rPr lang="tr-TR" b="1" dirty="0" smtClean="0">
                <a:latin typeface="Times New Roman" panose="02020603050405020304" pitchFamily="18" charset="0"/>
                <a:cs typeface="Times New Roman" panose="02020603050405020304" pitchFamily="18" charset="0"/>
              </a:rPr>
              <a:t>Noter</a:t>
            </a:r>
            <a:r>
              <a:rPr lang="tr-TR" dirty="0" smtClean="0">
                <a:latin typeface="Times New Roman" panose="02020603050405020304" pitchFamily="18" charset="0"/>
                <a:cs typeface="Times New Roman" panose="02020603050405020304" pitchFamily="18" charset="0"/>
              </a:rPr>
              <a:t> tarafından tespit ve tevsik edilen </a:t>
            </a:r>
            <a:r>
              <a:rPr lang="tr-TR" b="1" dirty="0" smtClean="0">
                <a:latin typeface="Times New Roman" panose="02020603050405020304" pitchFamily="18" charset="0"/>
                <a:cs typeface="Times New Roman" panose="02020603050405020304" pitchFamily="18" charset="0"/>
              </a:rPr>
              <a:t>Muvafakat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eyanı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düzenlenen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Satış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aadi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enedi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Teknisyen huzurunda yapılmış </a:t>
            </a:r>
            <a:r>
              <a:rPr lang="tr-TR" b="1" i="1" dirty="0" smtClean="0">
                <a:latin typeface="Times New Roman" panose="02020603050405020304" pitchFamily="18" charset="0"/>
                <a:cs typeface="Times New Roman" panose="02020603050405020304" pitchFamily="18" charset="0"/>
              </a:rPr>
              <a:t>Muvafakat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sayılır. </a:t>
            </a:r>
          </a:p>
          <a:p>
            <a:pPr algn="just"/>
            <a:r>
              <a:rPr lang="tr-TR" dirty="0" smtClean="0">
                <a:latin typeface="Times New Roman" panose="02020603050405020304" pitchFamily="18" charset="0"/>
                <a:cs typeface="Times New Roman" panose="02020603050405020304" pitchFamily="18" charset="0"/>
              </a:rPr>
              <a:t>Ayrıca </a:t>
            </a:r>
            <a:r>
              <a:rPr lang="tr-TR" b="1" dirty="0" smtClean="0">
                <a:latin typeface="Times New Roman" panose="02020603050405020304" pitchFamily="18" charset="0"/>
                <a:cs typeface="Times New Roman" panose="02020603050405020304" pitchFamily="18" charset="0"/>
              </a:rPr>
              <a:t>Hâkim önünde açıklanan </a:t>
            </a:r>
            <a:r>
              <a:rPr lang="tr-TR" b="1" i="1" dirty="0" smtClean="0">
                <a:latin typeface="Times New Roman" panose="02020603050405020304" pitchFamily="18" charset="0"/>
                <a:cs typeface="Times New Roman" panose="02020603050405020304" pitchFamily="18" charset="0"/>
              </a:rPr>
              <a:t>Muvafakat</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geçerlidir. </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Y. 7. HD. 16.12. 1986, 1986 / 2873, 1986 / 1182 – YKD. 1987 /4, s. 546)</a:t>
            </a:r>
          </a:p>
          <a:p>
            <a:endParaRPr lang="tr-TR" dirty="0" smtClean="0"/>
          </a:p>
          <a:p>
            <a:endParaRPr lang="tr-TR" dirty="0"/>
          </a:p>
        </p:txBody>
      </p:sp>
    </p:spTree>
    <p:extLst>
      <p:ext uri="{BB962C8B-B14F-4D97-AF65-F5344CB8AC3E}">
        <p14:creationId xmlns:p14="http://schemas.microsoft.com/office/powerpoint/2010/main" val="161589528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Tapu Dışı Sözleşmeye Dayanan Zilyet Adına Tespit </a:t>
            </a:r>
            <a:endParaRPr lang="tr-TR" b="1" dirty="0">
              <a:latin typeface="+mn-lt"/>
            </a:endParaRPr>
          </a:p>
        </p:txBody>
      </p:sp>
      <p:sp>
        <p:nvSpPr>
          <p:cNvPr id="3" name="İçerik Yer Tutucusu 2"/>
          <p:cNvSpPr>
            <a:spLocks noGrp="1"/>
          </p:cNvSpPr>
          <p:nvPr>
            <p:ph idx="1"/>
          </p:nvPr>
        </p:nvSpPr>
        <p:spPr>
          <a:xfrm>
            <a:off x="838200" y="1510066"/>
            <a:ext cx="10515600" cy="4351338"/>
          </a:xfrm>
        </p:spPr>
        <p:txBody>
          <a:bodyPr>
            <a:noAutofit/>
          </a:bodyPr>
          <a:lstStyle/>
          <a:p>
            <a:pPr algn="just"/>
            <a:r>
              <a:rPr lang="tr-TR" sz="3200" b="1" i="1" dirty="0">
                <a:latin typeface="Times New Roman" panose="02020603050405020304" pitchFamily="18" charset="0"/>
                <a:cs typeface="Times New Roman" panose="02020603050405020304" pitchFamily="18" charset="0"/>
              </a:rPr>
              <a:t>Kadastro Kanunu’nun 13 / </a:t>
            </a:r>
            <a:r>
              <a:rPr lang="tr-TR" sz="3200" b="1" i="1" dirty="0" err="1">
                <a:latin typeface="Times New Roman" panose="02020603050405020304" pitchFamily="18" charset="0"/>
                <a:cs typeface="Times New Roman" panose="02020603050405020304" pitchFamily="18" charset="0"/>
              </a:rPr>
              <a:t>Bb</a:t>
            </a:r>
            <a:r>
              <a:rPr lang="tr-TR" sz="3200" b="1" i="1" dirty="0">
                <a:latin typeface="Times New Roman" panose="02020603050405020304" pitchFamily="18" charset="0"/>
                <a:cs typeface="Times New Roman" panose="02020603050405020304" pitchFamily="18" charset="0"/>
              </a:rPr>
              <a:t> maddesi gereğince</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Zilyet taşınmaz malı kayıt malikinden veya mirasçılarından veya mümessillerinden tapu dışı bir yolla iktisap ettiğini, onların beyanı veya herhangi bir belge ile veya bilirkişi veyahut tanık sözleriyle ispat ettiği ve ayrıca en az on yıl müddetle çekişmesiz, aralıksız ve malik sıfatıyla zilyet bulunduğu takdirde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 zilyet adına tespit edilir. </a:t>
            </a:r>
          </a:p>
          <a:p>
            <a:pPr algn="just"/>
            <a:r>
              <a:rPr lang="tr-TR" b="1" dirty="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Hüküm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hukuki değerini kaybetmiş </a:t>
            </a:r>
            <a:r>
              <a:rPr lang="tr-TR" b="1" dirty="0" smtClean="0">
                <a:latin typeface="Times New Roman" panose="02020603050405020304" pitchFamily="18" charset="0"/>
                <a:cs typeface="Times New Roman" panose="02020603050405020304" pitchFamily="18" charset="0"/>
              </a:rPr>
              <a:t>Kayıtların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asfiyesine </a:t>
            </a:r>
            <a:r>
              <a:rPr lang="tr-TR" b="1" dirty="0">
                <a:latin typeface="Times New Roman" panose="02020603050405020304" pitchFamily="18" charset="0"/>
                <a:cs typeface="Times New Roman" panose="02020603050405020304" pitchFamily="18" charset="0"/>
              </a:rPr>
              <a:t>ilişkin bir </a:t>
            </a:r>
            <a:r>
              <a:rPr lang="tr-TR" b="1" dirty="0" smtClean="0">
                <a:latin typeface="Times New Roman" panose="02020603050405020304" pitchFamily="18" charset="0"/>
                <a:cs typeface="Times New Roman" panose="02020603050405020304" pitchFamily="18" charset="0"/>
              </a:rPr>
              <a:t>Hükümdür</a:t>
            </a:r>
            <a:r>
              <a:rPr lang="tr-TR" b="1" dirty="0">
                <a:latin typeface="Times New Roman" panose="02020603050405020304" pitchFamily="18" charset="0"/>
                <a:cs typeface="Times New Roman" panose="02020603050405020304" pitchFamily="18" charset="0"/>
              </a:rPr>
              <a:t>. </a:t>
            </a:r>
          </a:p>
          <a:p>
            <a:pPr marL="0" indent="0">
              <a:buNone/>
            </a:pPr>
            <a:endParaRPr lang="tr-TR" sz="2400" dirty="0" smtClean="0"/>
          </a:p>
          <a:p>
            <a:endParaRPr lang="tr-TR" sz="2400" dirty="0"/>
          </a:p>
        </p:txBody>
      </p:sp>
    </p:spTree>
    <p:extLst>
      <p:ext uri="{BB962C8B-B14F-4D97-AF65-F5344CB8AC3E}">
        <p14:creationId xmlns:p14="http://schemas.microsoft.com/office/powerpoint/2010/main" val="1673010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İl ve </a:t>
            </a:r>
            <a:r>
              <a:rPr lang="tr-TR" sz="4000" b="1" dirty="0" smtClean="0">
                <a:latin typeface="Times New Roman" panose="02020603050405020304" pitchFamily="18" charset="0"/>
                <a:cs typeface="Times New Roman" panose="02020603050405020304" pitchFamily="18" charset="0"/>
              </a:rPr>
              <a:t>İlçelerin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erkez </a:t>
            </a:r>
            <a:r>
              <a:rPr lang="tr-TR" sz="4000" b="1" dirty="0">
                <a:latin typeface="Times New Roman" panose="02020603050405020304" pitchFamily="18" charset="0"/>
                <a:cs typeface="Times New Roman" panose="02020603050405020304" pitchFamily="18" charset="0"/>
              </a:rPr>
              <a:t>B</a:t>
            </a:r>
            <a:r>
              <a:rPr lang="tr-TR" sz="4000" b="1" dirty="0" smtClean="0">
                <a:latin typeface="Times New Roman" panose="02020603050405020304" pitchFamily="18" charset="0"/>
                <a:cs typeface="Times New Roman" panose="02020603050405020304" pitchFamily="18" charset="0"/>
              </a:rPr>
              <a:t>elediye </a:t>
            </a:r>
            <a:r>
              <a:rPr lang="tr-TR" sz="4000" b="1" dirty="0">
                <a:latin typeface="Times New Roman" panose="02020603050405020304" pitchFamily="18" charset="0"/>
                <a:cs typeface="Times New Roman" panose="02020603050405020304" pitchFamily="18" charset="0"/>
              </a:rPr>
              <a:t>S</a:t>
            </a:r>
            <a:r>
              <a:rPr lang="tr-TR" sz="4000" b="1" dirty="0" smtClean="0">
                <a:latin typeface="Times New Roman" panose="02020603050405020304" pitchFamily="18" charset="0"/>
                <a:cs typeface="Times New Roman" panose="02020603050405020304" pitchFamily="18" charset="0"/>
              </a:rPr>
              <a:t>ınırları </a:t>
            </a:r>
            <a:r>
              <a:rPr lang="tr-TR" sz="4000" b="1" dirty="0">
                <a:latin typeface="Times New Roman" panose="02020603050405020304" pitchFamily="18" charset="0"/>
                <a:cs typeface="Times New Roman" panose="02020603050405020304" pitchFamily="18" charset="0"/>
              </a:rPr>
              <a:t>dışında kalan </a:t>
            </a:r>
            <a:r>
              <a:rPr lang="tr-TR" sz="4000" b="1" dirty="0" smtClean="0">
                <a:latin typeface="Times New Roman" panose="02020603050405020304" pitchFamily="18" charset="0"/>
                <a:cs typeface="Times New Roman" panose="02020603050405020304" pitchFamily="18" charset="0"/>
              </a:rPr>
              <a:t>Taşınmazların </a:t>
            </a:r>
            <a:r>
              <a:rPr lang="tr-TR" sz="4000" dirty="0" smtClean="0">
                <a:latin typeface="Times New Roman" panose="02020603050405020304" pitchFamily="18" charset="0"/>
                <a:cs typeface="Times New Roman" panose="02020603050405020304" pitchFamily="18" charset="0"/>
              </a:rPr>
              <a:t>Kadastro </a:t>
            </a:r>
            <a:r>
              <a:rPr lang="tr-TR" sz="4000" dirty="0">
                <a:latin typeface="Times New Roman" panose="02020603050405020304" pitchFamily="18" charset="0"/>
                <a:cs typeface="Times New Roman" panose="02020603050405020304" pitchFamily="18" charset="0"/>
              </a:rPr>
              <a:t>T</a:t>
            </a:r>
            <a:r>
              <a:rPr lang="tr-TR" sz="4000" dirty="0" smtClean="0">
                <a:latin typeface="Times New Roman" panose="02020603050405020304" pitchFamily="18" charset="0"/>
                <a:cs typeface="Times New Roman" panose="02020603050405020304" pitchFamily="18" charset="0"/>
              </a:rPr>
              <a:t>ekniğine </a:t>
            </a:r>
            <a:r>
              <a:rPr lang="tr-TR" sz="4000" dirty="0">
                <a:latin typeface="Times New Roman" panose="02020603050405020304" pitchFamily="18" charset="0"/>
                <a:cs typeface="Times New Roman" panose="02020603050405020304" pitchFamily="18" charset="0"/>
              </a:rPr>
              <a:t>uygun olarak tapulanması, </a:t>
            </a:r>
            <a:r>
              <a:rPr lang="tr-TR" sz="4000" b="1" dirty="0">
                <a:latin typeface="Times New Roman" panose="02020603050405020304" pitchFamily="18" charset="0"/>
                <a:cs typeface="Times New Roman" panose="02020603050405020304" pitchFamily="18" charset="0"/>
              </a:rPr>
              <a:t>1964 yılına kadar 5602 sayılı Tapulama </a:t>
            </a:r>
            <a:r>
              <a:rPr lang="tr-TR" sz="4000" dirty="0">
                <a:latin typeface="Times New Roman" panose="02020603050405020304" pitchFamily="18" charset="0"/>
                <a:cs typeface="Times New Roman" panose="02020603050405020304" pitchFamily="18" charset="0"/>
              </a:rPr>
              <a:t>Kanunu’na tabiydi.</a:t>
            </a:r>
          </a:p>
          <a:p>
            <a:pPr algn="just"/>
            <a:r>
              <a:rPr lang="tr-TR" sz="4000" b="1" dirty="0">
                <a:latin typeface="Times New Roman" panose="02020603050405020304" pitchFamily="18" charset="0"/>
                <a:cs typeface="Times New Roman" panose="02020603050405020304" pitchFamily="18" charset="0"/>
              </a:rPr>
              <a:t>5602 sayılı Kanun’un </a:t>
            </a:r>
            <a:r>
              <a:rPr lang="tr-TR" sz="4000" b="1" dirty="0" smtClean="0">
                <a:latin typeface="Times New Roman" panose="02020603050405020304" pitchFamily="18" charset="0"/>
                <a:cs typeface="Times New Roman" panose="02020603050405020304" pitchFamily="18" charset="0"/>
              </a:rPr>
              <a:t>yerini, </a:t>
            </a:r>
            <a:r>
              <a:rPr lang="tr-TR" sz="4000" dirty="0">
                <a:latin typeface="Times New Roman" panose="02020603050405020304" pitchFamily="18" charset="0"/>
                <a:cs typeface="Times New Roman" panose="02020603050405020304" pitchFamily="18" charset="0"/>
              </a:rPr>
              <a:t>daha sonra </a:t>
            </a:r>
            <a:r>
              <a:rPr lang="tr-TR" sz="4000" b="1" dirty="0">
                <a:latin typeface="Times New Roman" panose="02020603050405020304" pitchFamily="18" charset="0"/>
                <a:cs typeface="Times New Roman" panose="02020603050405020304" pitchFamily="18" charset="0"/>
              </a:rPr>
              <a:t>17.7.1964 tarihli </a:t>
            </a:r>
            <a:r>
              <a:rPr lang="tr-TR" sz="4000" dirty="0">
                <a:latin typeface="Times New Roman" panose="02020603050405020304" pitchFamily="18" charset="0"/>
                <a:cs typeface="Times New Roman" panose="02020603050405020304" pitchFamily="18" charset="0"/>
              </a:rPr>
              <a:t>ve</a:t>
            </a:r>
            <a:r>
              <a:rPr lang="tr-TR" sz="4000" b="1" dirty="0">
                <a:latin typeface="Times New Roman" panose="02020603050405020304" pitchFamily="18" charset="0"/>
                <a:cs typeface="Times New Roman" panose="02020603050405020304" pitchFamily="18" charset="0"/>
              </a:rPr>
              <a:t> 509 sayılı Tapulama Kanunu aldı. </a:t>
            </a:r>
            <a:endParaRPr lang="tr-TR" sz="4000" b="1" dirty="0" smtClean="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7992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i="1" dirty="0" smtClean="0">
                <a:latin typeface="Times New Roman" panose="02020603050405020304" pitchFamily="18" charset="0"/>
                <a:cs typeface="Times New Roman" panose="02020603050405020304" pitchFamily="18" charset="0"/>
              </a:rPr>
              <a:t>Eğer Taşınmazın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apu </a:t>
            </a:r>
            <a:r>
              <a:rPr lang="tr-TR" sz="3200" b="1" dirty="0">
                <a:latin typeface="Times New Roman" panose="02020603050405020304" pitchFamily="18" charset="0"/>
                <a:cs typeface="Times New Roman" panose="02020603050405020304" pitchFamily="18" charset="0"/>
              </a:rPr>
              <a:t>D</a:t>
            </a:r>
            <a:r>
              <a:rPr lang="tr-TR" sz="3200" b="1" dirty="0" smtClean="0">
                <a:latin typeface="Times New Roman" panose="02020603050405020304" pitchFamily="18" charset="0"/>
                <a:cs typeface="Times New Roman" panose="02020603050405020304" pitchFamily="18" charset="0"/>
              </a:rPr>
              <a:t>ışı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atışı konusunda</a:t>
            </a:r>
            <a:r>
              <a:rPr lang="tr-TR" sz="3200" b="1" i="1" dirty="0" smtClean="0">
                <a:latin typeface="Times New Roman" panose="02020603050405020304" pitchFamily="18" charset="0"/>
                <a:cs typeface="Times New Roman" panose="02020603050405020304" pitchFamily="18" charset="0"/>
              </a:rPr>
              <a:t> Taraflar arasında bir tartışma yoksa</a:t>
            </a:r>
            <a:r>
              <a:rPr lang="tr-TR" sz="3200" dirty="0" smtClean="0">
                <a:latin typeface="Times New Roman" panose="02020603050405020304" pitchFamily="18" charset="0"/>
                <a:cs typeface="Times New Roman" panose="02020603050405020304" pitchFamily="18" charset="0"/>
              </a:rPr>
              <a:t>, bu takdirde,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ayıt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ahibi</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veya</a:t>
            </a:r>
            <a:r>
              <a:rPr lang="tr-TR" sz="3200" b="1" dirty="0" smtClean="0">
                <a:latin typeface="Times New Roman" panose="02020603050405020304" pitchFamily="18" charset="0"/>
                <a:cs typeface="Times New Roman" panose="02020603050405020304" pitchFamily="18" charset="0"/>
              </a:rPr>
              <a:t> Mirasçılarının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uvafakati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Zilyet adına </a:t>
            </a:r>
            <a:r>
              <a:rPr lang="tr-TR" sz="3200" b="1" dirty="0" smtClean="0">
                <a:latin typeface="Times New Roman" panose="02020603050405020304" pitchFamily="18" charset="0"/>
                <a:cs typeface="Times New Roman" panose="02020603050405020304" pitchFamily="18" charset="0"/>
              </a:rPr>
              <a:t>tespit edilecektir.  </a:t>
            </a:r>
          </a:p>
          <a:p>
            <a:pPr algn="just"/>
            <a:r>
              <a:rPr lang="tr-TR" sz="3200" dirty="0" smtClean="0">
                <a:latin typeface="Times New Roman" panose="02020603050405020304" pitchFamily="18" charset="0"/>
                <a:cs typeface="Times New Roman" panose="02020603050405020304" pitchFamily="18" charset="0"/>
              </a:rPr>
              <a:t>Ancak, </a:t>
            </a:r>
            <a:r>
              <a:rPr lang="tr-TR" sz="3200" b="1" dirty="0" smtClean="0">
                <a:latin typeface="Times New Roman" panose="02020603050405020304" pitchFamily="18" charset="0"/>
                <a:cs typeface="Times New Roman" panose="02020603050405020304" pitchFamily="18" charset="0"/>
              </a:rPr>
              <a:t>Satıcı</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Tapu </a:t>
            </a:r>
            <a:r>
              <a:rPr lang="tr-TR" sz="3200" b="1" i="1" dirty="0">
                <a:latin typeface="Times New Roman" panose="02020603050405020304" pitchFamily="18" charset="0"/>
                <a:cs typeface="Times New Roman" panose="02020603050405020304" pitchFamily="18" charset="0"/>
              </a:rPr>
              <a:t>D</a:t>
            </a:r>
            <a:r>
              <a:rPr lang="tr-TR" sz="3200" b="1" i="1" dirty="0" smtClean="0">
                <a:latin typeface="Times New Roman" panose="02020603050405020304" pitchFamily="18" charset="0"/>
                <a:cs typeface="Times New Roman" panose="02020603050405020304" pitchFamily="18" charset="0"/>
              </a:rPr>
              <a:t>ışı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atışı kabul etmemiş </a:t>
            </a:r>
            <a:r>
              <a:rPr lang="tr-TR" sz="3200" dirty="0" smtClean="0">
                <a:latin typeface="Times New Roman" panose="02020603050405020304" pitchFamily="18" charset="0"/>
                <a:cs typeface="Times New Roman" panose="02020603050405020304" pitchFamily="18" charset="0"/>
              </a:rPr>
              <a:t>veya </a:t>
            </a:r>
            <a:r>
              <a:rPr lang="tr-TR" sz="3200" b="1" dirty="0" smtClean="0">
                <a:latin typeface="Times New Roman" panose="02020603050405020304" pitchFamily="18" charset="0"/>
                <a:cs typeface="Times New Roman" panose="02020603050405020304" pitchFamily="18" charset="0"/>
              </a:rPr>
              <a:t>Alıcı</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Zilyet adına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espite muvafakat vermemiş </a:t>
            </a:r>
            <a:r>
              <a:rPr lang="tr-TR" sz="3200" dirty="0" smtClean="0">
                <a:latin typeface="Times New Roman" panose="02020603050405020304" pitchFamily="18" charset="0"/>
                <a:cs typeface="Times New Roman" panose="02020603050405020304" pitchFamily="18" charset="0"/>
              </a:rPr>
              <a:t>ise ya da bu konuda </a:t>
            </a:r>
            <a:r>
              <a:rPr lang="tr-TR" sz="3200" b="1" i="1" dirty="0" smtClean="0">
                <a:latin typeface="Times New Roman" panose="02020603050405020304" pitchFamily="18" charset="0"/>
                <a:cs typeface="Times New Roman" panose="02020603050405020304" pitchFamily="18" charset="0"/>
              </a:rPr>
              <a:t>Noterde düzenlenmiş bir Satış Vaadi Sözleşmesi yoksa, </a:t>
            </a:r>
            <a:r>
              <a:rPr lang="tr-TR" sz="3200" dirty="0" smtClean="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hükmün öngördüğü diğer </a:t>
            </a:r>
            <a:r>
              <a:rPr lang="tr-TR" sz="3200" b="1" i="1" dirty="0" smtClean="0">
                <a:latin typeface="Times New Roman" panose="02020603050405020304" pitchFamily="18" charset="0"/>
                <a:cs typeface="Times New Roman" panose="02020603050405020304" pitchFamily="18" charset="0"/>
              </a:rPr>
              <a:t>Şartları</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gerçekleştirmiş </a:t>
            </a:r>
            <a:r>
              <a:rPr lang="tr-TR" sz="3200" dirty="0" smtClean="0">
                <a:latin typeface="Times New Roman" panose="02020603050405020304" pitchFamily="18" charset="0"/>
                <a:cs typeface="Times New Roman" panose="02020603050405020304" pitchFamily="18" charset="0"/>
              </a:rPr>
              <a:t>olan </a:t>
            </a:r>
            <a:r>
              <a:rPr lang="tr-TR" sz="3200" b="1" i="1" dirty="0" smtClean="0">
                <a:latin typeface="Times New Roman" panose="02020603050405020304" pitchFamily="18" charset="0"/>
                <a:cs typeface="Times New Roman" panose="02020603050405020304" pitchFamily="18" charset="0"/>
              </a:rPr>
              <a:t>Zilyet,</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kendi adına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espiti</a:t>
            </a:r>
            <a:r>
              <a:rPr lang="tr-TR"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sağlayacaktır. </a:t>
            </a:r>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1153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smtClean="0">
                <a:latin typeface="Times New Roman" panose="02020603050405020304" pitchFamily="18" charset="0"/>
                <a:cs typeface="Times New Roman" panose="02020603050405020304" pitchFamily="18" charset="0"/>
              </a:rPr>
              <a:t>Öyleyse</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belirtilen şu üç durumda, KK m. 13 / </a:t>
            </a:r>
            <a:r>
              <a:rPr lang="tr-TR" b="1" dirty="0" err="1">
                <a:latin typeface="Times New Roman" panose="02020603050405020304" pitchFamily="18" charset="0"/>
                <a:cs typeface="Times New Roman" panose="02020603050405020304" pitchFamily="18" charset="0"/>
              </a:rPr>
              <a:t>Bb</a:t>
            </a:r>
            <a:r>
              <a:rPr lang="tr-TR" b="1" dirty="0">
                <a:latin typeface="Times New Roman" panose="02020603050405020304" pitchFamily="18" charset="0"/>
                <a:cs typeface="Times New Roman" panose="02020603050405020304" pitchFamily="18" charset="0"/>
              </a:rPr>
              <a:t> hükmünün öngördüğü diğer </a:t>
            </a:r>
            <a:r>
              <a:rPr lang="tr-TR" b="1" dirty="0" smtClean="0">
                <a:latin typeface="Times New Roman" panose="02020603050405020304" pitchFamily="18" charset="0"/>
                <a:cs typeface="Times New Roman" panose="02020603050405020304" pitchFamily="18" charset="0"/>
              </a:rPr>
              <a:t>Şartları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gerçekleştirmiş olan </a:t>
            </a:r>
            <a:r>
              <a:rPr lang="tr-TR" b="1" dirty="0" smtClean="0">
                <a:latin typeface="Times New Roman" panose="02020603050405020304" pitchFamily="18" charset="0"/>
                <a:cs typeface="Times New Roman" panose="02020603050405020304" pitchFamily="18" charset="0"/>
              </a:rPr>
              <a:t>Zilyet</a:t>
            </a:r>
            <a:r>
              <a:rPr lang="tr-TR" b="1" dirty="0">
                <a:latin typeface="Times New Roman" panose="02020603050405020304" pitchFamily="18" charset="0"/>
                <a:cs typeface="Times New Roman" panose="02020603050405020304" pitchFamily="18" charset="0"/>
              </a:rPr>
              <a:t>, kendi adına </a:t>
            </a:r>
            <a:r>
              <a:rPr lang="tr-TR" b="1" dirty="0" smtClean="0">
                <a:latin typeface="Times New Roman" panose="02020603050405020304" pitchFamily="18" charset="0"/>
                <a:cs typeface="Times New Roman" panose="02020603050405020304" pitchFamily="18" charset="0"/>
              </a:rPr>
              <a:t>Tespiti </a:t>
            </a:r>
            <a:r>
              <a:rPr lang="tr-TR" b="1" dirty="0">
                <a:latin typeface="Times New Roman" panose="02020603050405020304" pitchFamily="18" charset="0"/>
                <a:cs typeface="Times New Roman" panose="02020603050405020304" pitchFamily="18" charset="0"/>
              </a:rPr>
              <a:t>sağlayacaktır. </a:t>
            </a:r>
          </a:p>
          <a:p>
            <a:pPr algn="just"/>
            <a:r>
              <a:rPr lang="tr-TR" b="1" u="sng" dirty="0">
                <a:latin typeface="Times New Roman" panose="02020603050405020304" pitchFamily="18" charset="0"/>
                <a:cs typeface="Times New Roman" panose="02020603050405020304" pitchFamily="18" charset="0"/>
              </a:rPr>
              <a:t>Bu durumlardan ilki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Satıcının  Tapu Dışı satışı kabul etmemiş </a:t>
            </a:r>
            <a:r>
              <a:rPr lang="tr-TR" b="1" dirty="0">
                <a:latin typeface="Times New Roman" panose="02020603050405020304" pitchFamily="18" charset="0"/>
                <a:cs typeface="Times New Roman" panose="02020603050405020304" pitchFamily="18" charset="0"/>
              </a:rPr>
              <a:t>olmasıdır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b="1" u="sng" dirty="0" smtClean="0">
                <a:latin typeface="Times New Roman" panose="02020603050405020304" pitchFamily="18" charset="0"/>
                <a:cs typeface="Times New Roman" panose="02020603050405020304" pitchFamily="18" charset="0"/>
              </a:rPr>
              <a:t>İkinci durum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Alıcının Zilyet </a:t>
            </a:r>
            <a:r>
              <a:rPr lang="tr-TR" b="1" i="1" dirty="0">
                <a:latin typeface="Times New Roman" panose="02020603050405020304" pitchFamily="18" charset="0"/>
                <a:cs typeface="Times New Roman" panose="02020603050405020304" pitchFamily="18" charset="0"/>
              </a:rPr>
              <a:t>adına </a:t>
            </a:r>
            <a:r>
              <a:rPr lang="tr-TR" b="1" i="1" dirty="0" smtClean="0">
                <a:latin typeface="Times New Roman" panose="02020603050405020304" pitchFamily="18" charset="0"/>
                <a:cs typeface="Times New Roman" panose="02020603050405020304" pitchFamily="18" charset="0"/>
              </a:rPr>
              <a:t>Tespite </a:t>
            </a:r>
            <a:r>
              <a:rPr lang="tr-TR" b="1" i="1" dirty="0">
                <a:latin typeface="Times New Roman" panose="02020603050405020304" pitchFamily="18" charset="0"/>
                <a:cs typeface="Times New Roman" panose="02020603050405020304" pitchFamily="18" charset="0"/>
              </a:rPr>
              <a:t>muvafakat vermemiş </a:t>
            </a:r>
            <a:r>
              <a:rPr lang="tr-TR" b="1" dirty="0">
                <a:latin typeface="Times New Roman" panose="02020603050405020304" pitchFamily="18" charset="0"/>
                <a:cs typeface="Times New Roman" panose="02020603050405020304" pitchFamily="18" charset="0"/>
              </a:rPr>
              <a:t>olmasıdır.  </a:t>
            </a:r>
          </a:p>
          <a:p>
            <a:pPr algn="just"/>
            <a:r>
              <a:rPr lang="tr-TR" b="1" u="sng" dirty="0">
                <a:latin typeface="Times New Roman" panose="02020603050405020304" pitchFamily="18" charset="0"/>
                <a:cs typeface="Times New Roman" panose="02020603050405020304" pitchFamily="18" charset="0"/>
              </a:rPr>
              <a:t>Üçüncü durum </a:t>
            </a:r>
            <a:r>
              <a:rPr lang="tr-TR" dirty="0" smtClean="0">
                <a:latin typeface="Times New Roman" panose="02020603050405020304" pitchFamily="18" charset="0"/>
                <a:cs typeface="Times New Roman" panose="02020603050405020304" pitchFamily="18" charset="0"/>
              </a:rPr>
              <a:t>ise</a:t>
            </a:r>
            <a:r>
              <a:rPr lang="tr-TR" dirty="0">
                <a:latin typeface="Times New Roman" panose="02020603050405020304" pitchFamily="18" charset="0"/>
                <a:cs typeface="Times New Roman" panose="02020603050405020304" pitchFamily="18" charset="0"/>
              </a:rPr>
              <a:t>, bu konuda </a:t>
            </a:r>
            <a:r>
              <a:rPr lang="tr-TR" b="1" i="1" dirty="0">
                <a:latin typeface="Times New Roman" panose="02020603050405020304" pitchFamily="18" charset="0"/>
                <a:cs typeface="Times New Roman" panose="02020603050405020304" pitchFamily="18" charset="0"/>
              </a:rPr>
              <a:t>Noterde düzenlenmiş bir Satış Vaadi Sözleşmesinin olmamasıdır. </a:t>
            </a:r>
          </a:p>
          <a:p>
            <a:pPr algn="just"/>
            <a:r>
              <a:rPr lang="tr-TR" dirty="0">
                <a:latin typeface="Times New Roman" panose="02020603050405020304" pitchFamily="18" charset="0"/>
                <a:cs typeface="Times New Roman" panose="02020603050405020304" pitchFamily="18" charset="0"/>
              </a:rPr>
              <a:t>Bu durumlarda, </a:t>
            </a:r>
            <a:r>
              <a:rPr lang="tr-TR" b="1" dirty="0">
                <a:latin typeface="Times New Roman" panose="02020603050405020304" pitchFamily="18" charset="0"/>
                <a:cs typeface="Times New Roman" panose="02020603050405020304" pitchFamily="18" charset="0"/>
              </a:rPr>
              <a:t>ilgili </a:t>
            </a:r>
            <a:r>
              <a:rPr lang="tr-TR" b="1" dirty="0" smtClean="0">
                <a:latin typeface="Times New Roman" panose="02020603050405020304" pitchFamily="18" charset="0"/>
                <a:cs typeface="Times New Roman" panose="02020603050405020304" pitchFamily="18" charset="0"/>
              </a:rPr>
              <a:t>Hüküm uyarınca, </a:t>
            </a:r>
            <a:r>
              <a:rPr lang="tr-TR" b="1" i="1" dirty="0">
                <a:latin typeface="Times New Roman" panose="02020603050405020304" pitchFamily="18" charset="0"/>
                <a:cs typeface="Times New Roman" panose="02020603050405020304" pitchFamily="18" charset="0"/>
              </a:rPr>
              <a:t>diğer </a:t>
            </a:r>
            <a:r>
              <a:rPr lang="tr-TR" b="1" i="1" dirty="0" smtClean="0">
                <a:latin typeface="Times New Roman" panose="02020603050405020304" pitchFamily="18" charset="0"/>
                <a:cs typeface="Times New Roman" panose="02020603050405020304" pitchFamily="18" charset="0"/>
              </a:rPr>
              <a:t>Şartları  </a:t>
            </a:r>
            <a:r>
              <a:rPr lang="tr-TR" b="1" i="1" dirty="0">
                <a:latin typeface="Times New Roman" panose="02020603050405020304" pitchFamily="18" charset="0"/>
                <a:cs typeface="Times New Roman" panose="02020603050405020304" pitchFamily="18" charset="0"/>
              </a:rPr>
              <a:t>gerçekleştiren </a:t>
            </a:r>
            <a:r>
              <a:rPr lang="tr-TR" b="1" i="1" dirty="0" smtClean="0">
                <a:latin typeface="Times New Roman" panose="02020603050405020304" pitchFamily="18" charset="0"/>
                <a:cs typeface="Times New Roman" panose="02020603050405020304" pitchFamily="18" charset="0"/>
              </a:rPr>
              <a:t>Zilyet</a:t>
            </a:r>
            <a:r>
              <a:rPr lang="tr-TR" b="1"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kendi adına </a:t>
            </a:r>
            <a:r>
              <a:rPr lang="tr-TR" b="1" dirty="0" smtClean="0">
                <a:latin typeface="Times New Roman" panose="02020603050405020304" pitchFamily="18" charset="0"/>
                <a:cs typeface="Times New Roman" panose="02020603050405020304" pitchFamily="18" charset="0"/>
              </a:rPr>
              <a:t>Tespiti </a:t>
            </a:r>
            <a:r>
              <a:rPr lang="tr-TR" b="1" dirty="0">
                <a:latin typeface="Times New Roman" panose="02020603050405020304" pitchFamily="18" charset="0"/>
                <a:cs typeface="Times New Roman" panose="02020603050405020304" pitchFamily="18" charset="0"/>
              </a:rPr>
              <a:t>yaptırabilir</a:t>
            </a:r>
            <a:r>
              <a:rPr lang="tr-TR" dirty="0" smtClean="0">
                <a:latin typeface="Times New Roman" panose="02020603050405020304" pitchFamily="18" charset="0"/>
                <a:cs typeface="Times New Roman" panose="02020603050405020304" pitchFamily="18" charset="0"/>
              </a:rPr>
              <a:t>.</a:t>
            </a:r>
          </a:p>
          <a:p>
            <a:pPr marL="0" indent="0" algn="just">
              <a:buNone/>
            </a:pPr>
            <a:r>
              <a:rPr lang="tr-TR" b="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Sirmen, Eşya H., 7. B., s. 155- 156)</a:t>
            </a:r>
            <a:endParaRPr lang="tr-TR" i="1" dirty="0"/>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09210985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KK </a:t>
            </a:r>
            <a:r>
              <a:rPr lang="tr-TR" b="1" dirty="0" smtClean="0">
                <a:latin typeface="Times New Roman" panose="02020603050405020304" pitchFamily="18" charset="0"/>
                <a:cs typeface="Times New Roman" panose="02020603050405020304" pitchFamily="18" charset="0"/>
              </a:rPr>
              <a:t>m. 13 </a:t>
            </a:r>
            <a:r>
              <a:rPr lang="tr-TR"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Bb</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hükmünde </a:t>
            </a:r>
            <a:r>
              <a:rPr lang="tr-TR" b="1" dirty="0">
                <a:latin typeface="Times New Roman" panose="02020603050405020304" pitchFamily="18" charset="0"/>
                <a:cs typeface="Times New Roman" panose="02020603050405020304" pitchFamily="18" charset="0"/>
              </a:rPr>
              <a:t>sözü edilen Tapu Dışı Edinime yol açan </a:t>
            </a:r>
            <a:r>
              <a:rPr lang="tr-TR" b="1" dirty="0" smtClean="0">
                <a:latin typeface="Times New Roman" panose="02020603050405020304" pitchFamily="18" charset="0"/>
                <a:cs typeface="Times New Roman" panose="02020603050405020304" pitchFamily="18" charset="0"/>
              </a:rPr>
              <a:t>işlem, </a:t>
            </a:r>
            <a:r>
              <a:rPr lang="tr-TR" dirty="0">
                <a:latin typeface="Times New Roman" panose="02020603050405020304" pitchFamily="18" charset="0"/>
                <a:cs typeface="Times New Roman" panose="02020603050405020304" pitchFamily="18" charset="0"/>
              </a:rPr>
              <a:t>sadece </a:t>
            </a:r>
            <a:r>
              <a:rPr lang="tr-TR" b="1" i="1" dirty="0">
                <a:latin typeface="Times New Roman" panose="02020603050405020304" pitchFamily="18" charset="0"/>
                <a:cs typeface="Times New Roman" panose="02020603050405020304" pitchFamily="18" charset="0"/>
              </a:rPr>
              <a:t>Satış Sözleşmesi </a:t>
            </a:r>
            <a:r>
              <a:rPr lang="tr-TR" dirty="0">
                <a:latin typeface="Times New Roman" panose="02020603050405020304" pitchFamily="18" charset="0"/>
                <a:cs typeface="Times New Roman" panose="02020603050405020304" pitchFamily="18" charset="0"/>
              </a:rPr>
              <a:t>değil, </a:t>
            </a:r>
            <a:r>
              <a:rPr lang="tr-TR" b="1" dirty="0">
                <a:latin typeface="Times New Roman" panose="02020603050405020304" pitchFamily="18" charset="0"/>
                <a:cs typeface="Times New Roman" panose="02020603050405020304" pitchFamily="18" charset="0"/>
              </a:rPr>
              <a:t>Mülkiyetin Devri amacını güden diğer bir Sözleşme </a:t>
            </a:r>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Trampa, Bağışlama Sözleşmesi olabilir. </a:t>
            </a:r>
          </a:p>
          <a:p>
            <a:pPr algn="just"/>
            <a:r>
              <a:rPr lang="tr-TR" b="1" dirty="0">
                <a:latin typeface="Times New Roman" panose="02020603050405020304" pitchFamily="18" charset="0"/>
                <a:cs typeface="Times New Roman" panose="02020603050405020304" pitchFamily="18" charset="0"/>
              </a:rPr>
              <a:t>Zilyedin Taşınmazı Tapu Dışı edinmesini sağlayan İ</a:t>
            </a:r>
            <a:r>
              <a:rPr lang="tr-TR" b="1" dirty="0" smtClean="0">
                <a:latin typeface="Times New Roman" panose="02020603050405020304" pitchFamily="18" charset="0"/>
                <a:cs typeface="Times New Roman" panose="02020603050405020304" pitchFamily="18" charset="0"/>
              </a:rPr>
              <a:t>şlem, </a:t>
            </a:r>
            <a:r>
              <a:rPr lang="tr-TR" b="1" i="1" dirty="0" smtClean="0">
                <a:latin typeface="Times New Roman" panose="02020603050405020304" pitchFamily="18" charset="0"/>
                <a:cs typeface="Times New Roman" panose="02020603050405020304" pitchFamily="18" charset="0"/>
              </a:rPr>
              <a:t>Resmi Şekle uyulmadan yapılmış</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yani </a:t>
            </a:r>
            <a:r>
              <a:rPr lang="tr-TR" b="1" i="1" dirty="0" smtClean="0">
                <a:latin typeface="Times New Roman" panose="02020603050405020304" pitchFamily="18" charset="0"/>
                <a:cs typeface="Times New Roman" panose="02020603050405020304" pitchFamily="18" charset="0"/>
              </a:rPr>
              <a:t>Şekil </a:t>
            </a:r>
            <a:r>
              <a:rPr lang="tr-TR" b="1" i="1" dirty="0">
                <a:latin typeface="Times New Roman" panose="02020603050405020304" pitchFamily="18" charset="0"/>
                <a:cs typeface="Times New Roman" panose="02020603050405020304" pitchFamily="18" charset="0"/>
              </a:rPr>
              <a:t>yönünden sakat </a:t>
            </a:r>
            <a:r>
              <a:rPr lang="tr-TR" dirty="0">
                <a:latin typeface="Times New Roman" panose="02020603050405020304" pitchFamily="18" charset="0"/>
                <a:cs typeface="Times New Roman" panose="02020603050405020304" pitchFamily="18" charset="0"/>
              </a:rPr>
              <a:t>olan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şlemdir</a:t>
            </a:r>
            <a:r>
              <a:rPr lang="tr-TR" b="1"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Eğer bu </a:t>
            </a:r>
            <a:r>
              <a:rPr lang="tr-TR" b="1" dirty="0" smtClean="0">
                <a:latin typeface="Times New Roman" panose="02020603050405020304" pitchFamily="18" charset="0"/>
                <a:cs typeface="Times New Roman" panose="02020603050405020304" pitchFamily="18" charset="0"/>
              </a:rPr>
              <a:t>İşlemde </a:t>
            </a:r>
            <a:r>
              <a:rPr lang="tr-TR" b="1" dirty="0">
                <a:latin typeface="Times New Roman" panose="02020603050405020304" pitchFamily="18" charset="0"/>
                <a:cs typeface="Times New Roman" panose="02020603050405020304" pitchFamily="18" charset="0"/>
              </a:rPr>
              <a:t>diğer G</a:t>
            </a:r>
            <a:r>
              <a:rPr lang="tr-TR" b="1" dirty="0" smtClean="0">
                <a:latin typeface="Times New Roman" panose="02020603050405020304" pitchFamily="18" charset="0"/>
                <a:cs typeface="Times New Roman" panose="02020603050405020304" pitchFamily="18" charset="0"/>
              </a:rPr>
              <a:t>eçersizlik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ebeplerinden </a:t>
            </a:r>
            <a:r>
              <a:rPr lang="tr-TR" b="1" dirty="0">
                <a:latin typeface="Times New Roman" panose="02020603050405020304" pitchFamily="18" charset="0"/>
                <a:cs typeface="Times New Roman" panose="02020603050405020304" pitchFamily="18" charset="0"/>
              </a:rPr>
              <a:t>biri daha varsa</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Zilyet</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KK </a:t>
            </a:r>
            <a:r>
              <a:rPr lang="tr-TR" dirty="0" smtClean="0">
                <a:latin typeface="Times New Roman" panose="02020603050405020304" pitchFamily="18" charset="0"/>
                <a:cs typeface="Times New Roman" panose="02020603050405020304" pitchFamily="18" charset="0"/>
              </a:rPr>
              <a:t>m. 13 </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Bb</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hükmüne </a:t>
            </a:r>
            <a:r>
              <a:rPr lang="tr-TR" dirty="0">
                <a:latin typeface="Times New Roman" panose="02020603050405020304" pitchFamily="18" charset="0"/>
                <a:cs typeface="Times New Roman" panose="02020603050405020304" pitchFamily="18" charset="0"/>
              </a:rPr>
              <a:t>dayanarak </a:t>
            </a:r>
            <a:r>
              <a:rPr lang="tr-TR" b="1" i="1" dirty="0" smtClean="0">
                <a:latin typeface="Times New Roman" panose="02020603050405020304" pitchFamily="18" charset="0"/>
                <a:cs typeface="Times New Roman" panose="02020603050405020304" pitchFamily="18" charset="0"/>
              </a:rPr>
              <a:t>Taşınmazı</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kendi adına tescil ettiremez. </a:t>
            </a:r>
            <a:r>
              <a:rPr lang="tr-TR" b="1" dirty="0" smtClean="0">
                <a:latin typeface="Times New Roman" panose="02020603050405020304" pitchFamily="18" charset="0"/>
                <a:cs typeface="Times New Roman" panose="02020603050405020304" pitchFamily="18" charset="0"/>
              </a:rPr>
              <a:t> </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YHGK</a:t>
            </a:r>
            <a:r>
              <a:rPr lang="tr-TR" sz="2400" i="1" dirty="0">
                <a:latin typeface="Times New Roman" panose="02020603050405020304" pitchFamily="18" charset="0"/>
                <a:cs typeface="Times New Roman" panose="02020603050405020304" pitchFamily="18" charset="0"/>
              </a:rPr>
              <a:t>. 10.3.1971, 1 / 331, 1971 / 149 </a:t>
            </a:r>
            <a:r>
              <a:rPr lang="tr-TR" sz="2400" i="1" dirty="0" smtClean="0">
                <a:latin typeface="Times New Roman" panose="02020603050405020304" pitchFamily="18" charset="0"/>
                <a:cs typeface="Times New Roman" panose="02020603050405020304" pitchFamily="18" charset="0"/>
              </a:rPr>
              <a:t>-</a:t>
            </a:r>
            <a:r>
              <a:rPr lang="tr-TR" sz="2400" i="1" dirty="0" err="1" smtClean="0">
                <a:latin typeface="Times New Roman" panose="02020603050405020304" pitchFamily="18" charset="0"/>
                <a:cs typeface="Times New Roman" panose="02020603050405020304" pitchFamily="18" charset="0"/>
              </a:rPr>
              <a:t>Ozanalp</a:t>
            </a:r>
            <a:r>
              <a:rPr lang="tr-TR" sz="2400" i="1" dirty="0">
                <a:latin typeface="Times New Roman" panose="02020603050405020304" pitchFamily="18" charset="0"/>
                <a:cs typeface="Times New Roman" panose="02020603050405020304" pitchFamily="18" charset="0"/>
              </a:rPr>
              <a:t>, s. </a:t>
            </a:r>
            <a:r>
              <a:rPr lang="tr-TR" sz="2400" i="1" dirty="0" smtClean="0">
                <a:latin typeface="Times New Roman" panose="02020603050405020304" pitchFamily="18" charset="0"/>
                <a:cs typeface="Times New Roman" panose="02020603050405020304" pitchFamily="18" charset="0"/>
              </a:rPr>
              <a:t>344-). </a:t>
            </a:r>
            <a:endParaRPr lang="tr-TR" sz="2400" i="1" dirty="0">
              <a:latin typeface="Times New Roman" panose="02020603050405020304" pitchFamily="18" charset="0"/>
              <a:cs typeface="Times New Roman" panose="02020603050405020304" pitchFamily="18" charset="0"/>
            </a:endParaRPr>
          </a:p>
          <a:p>
            <a:pPr marL="0" indent="0">
              <a:buNone/>
            </a:pPr>
            <a:endParaRPr lang="tr-TR" sz="2400" i="1" dirty="0"/>
          </a:p>
        </p:txBody>
      </p:sp>
    </p:spTree>
    <p:extLst>
      <p:ext uri="{BB962C8B-B14F-4D97-AF65-F5344CB8AC3E}">
        <p14:creationId xmlns:p14="http://schemas.microsoft.com/office/powerpoint/2010/main" val="270170266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Kadastro </a:t>
            </a:r>
            <a:r>
              <a:rPr lang="tr-TR" sz="3600" b="1" dirty="0">
                <a:latin typeface="Times New Roman" panose="02020603050405020304" pitchFamily="18" charset="0"/>
                <a:cs typeface="Times New Roman" panose="02020603050405020304" pitchFamily="18" charset="0"/>
              </a:rPr>
              <a:t>Kanunu’nun 13 / </a:t>
            </a:r>
            <a:r>
              <a:rPr lang="tr-TR" sz="3600" b="1" dirty="0" err="1">
                <a:latin typeface="Times New Roman" panose="02020603050405020304" pitchFamily="18" charset="0"/>
                <a:cs typeface="Times New Roman" panose="02020603050405020304" pitchFamily="18" charset="0"/>
              </a:rPr>
              <a:t>Bb</a:t>
            </a:r>
            <a:r>
              <a:rPr lang="tr-TR" sz="3600" b="1" dirty="0">
                <a:latin typeface="Times New Roman" panose="02020603050405020304" pitchFamily="18" charset="0"/>
                <a:cs typeface="Times New Roman" panose="02020603050405020304" pitchFamily="18" charset="0"/>
              </a:rPr>
              <a:t> hükmünün uygulanabilmesi </a:t>
            </a:r>
            <a:r>
              <a:rPr lang="tr-TR" sz="3600" dirty="0">
                <a:latin typeface="Times New Roman" panose="02020603050405020304" pitchFamily="18" charset="0"/>
                <a:cs typeface="Times New Roman" panose="02020603050405020304" pitchFamily="18" charset="0"/>
              </a:rPr>
              <a:t>için</a:t>
            </a:r>
            <a:r>
              <a:rPr lang="tr-TR" sz="3600" b="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Zilyetliğin</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en az </a:t>
            </a:r>
            <a:r>
              <a:rPr lang="tr-TR" sz="3600" b="1" i="1" dirty="0">
                <a:latin typeface="Times New Roman" panose="02020603050405020304" pitchFamily="18" charset="0"/>
                <a:cs typeface="Times New Roman" panose="02020603050405020304" pitchFamily="18" charset="0"/>
              </a:rPr>
              <a:t>on yıl </a:t>
            </a:r>
            <a:r>
              <a:rPr lang="tr-TR" sz="3600" b="1" i="1" dirty="0" smtClean="0">
                <a:latin typeface="Times New Roman" panose="02020603050405020304" pitchFamily="18" charset="0"/>
                <a:cs typeface="Times New Roman" panose="02020603050405020304" pitchFamily="18" charset="0"/>
              </a:rPr>
              <a:t>Çekişmesiz</a:t>
            </a:r>
            <a:r>
              <a:rPr lang="tr-TR" sz="3600" b="1" i="1" dirty="0">
                <a:latin typeface="Times New Roman" panose="02020603050405020304" pitchFamily="18" charset="0"/>
                <a:cs typeface="Times New Roman" panose="02020603050405020304" pitchFamily="18" charset="0"/>
              </a:rPr>
              <a:t>,</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a:t>
            </a:r>
            <a:r>
              <a:rPr lang="tr-TR" sz="3600" b="1" i="1" dirty="0" smtClean="0">
                <a:latin typeface="Times New Roman" panose="02020603050405020304" pitchFamily="18" charset="0"/>
                <a:cs typeface="Times New Roman" panose="02020603050405020304" pitchFamily="18" charset="0"/>
              </a:rPr>
              <a:t>ralıksız</a:t>
            </a:r>
            <a:r>
              <a:rPr lang="tr-TR" sz="3600" b="1"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a:t>
            </a:r>
            <a:r>
              <a:rPr lang="tr-TR" sz="3600" b="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Malik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ıfatıyla </a:t>
            </a:r>
            <a:r>
              <a:rPr lang="tr-TR" sz="3600" b="1" i="1" dirty="0">
                <a:latin typeface="Times New Roman" panose="02020603050405020304" pitchFamily="18" charset="0"/>
                <a:cs typeface="Times New Roman" panose="02020603050405020304" pitchFamily="18" charset="0"/>
              </a:rPr>
              <a:t>sürdürülmesi </a:t>
            </a:r>
            <a:r>
              <a:rPr lang="tr-TR" sz="3600" b="1" dirty="0">
                <a:latin typeface="Times New Roman" panose="02020603050405020304" pitchFamily="18" charset="0"/>
                <a:cs typeface="Times New Roman" panose="02020603050405020304" pitchFamily="18" charset="0"/>
              </a:rPr>
              <a:t>gerekir</a:t>
            </a:r>
            <a:r>
              <a:rPr lang="tr-TR" sz="3600" b="1" dirty="0" smtClean="0">
                <a:latin typeface="Times New Roman" panose="02020603050405020304" pitchFamily="18" charset="0"/>
                <a:cs typeface="Times New Roman" panose="02020603050405020304" pitchFamily="18" charset="0"/>
              </a:rPr>
              <a:t>.</a:t>
            </a:r>
          </a:p>
          <a:p>
            <a:pPr algn="just"/>
            <a:r>
              <a:rPr lang="tr-TR" sz="3600" dirty="0" smtClean="0">
                <a:latin typeface="Times New Roman" panose="02020603050405020304" pitchFamily="18" charset="0"/>
                <a:cs typeface="Times New Roman" panose="02020603050405020304" pitchFamily="18" charset="0"/>
              </a:rPr>
              <a:t> </a:t>
            </a:r>
            <a:r>
              <a:rPr lang="tr-TR" sz="3600" b="1" u="sng" dirty="0" smtClean="0">
                <a:latin typeface="Times New Roman" panose="02020603050405020304" pitchFamily="18" charset="0"/>
                <a:cs typeface="Times New Roman" panose="02020603050405020304" pitchFamily="18" charset="0"/>
              </a:rPr>
              <a:t>On yıllık süre</a:t>
            </a:r>
            <a:r>
              <a:rPr lang="tr-TR" sz="3600" b="1" i="1"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adastro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espitinin yapıldığı tarihe göre </a:t>
            </a:r>
            <a:r>
              <a:rPr lang="tr-TR" sz="3600" b="1" dirty="0" smtClean="0">
                <a:latin typeface="Times New Roman" panose="02020603050405020304" pitchFamily="18" charset="0"/>
                <a:cs typeface="Times New Roman" panose="02020603050405020304" pitchFamily="18" charset="0"/>
              </a:rPr>
              <a:t>hesaplanır. </a:t>
            </a:r>
          </a:p>
          <a:p>
            <a:pPr marL="0" indent="0" algn="just">
              <a:buNone/>
            </a:pPr>
            <a:r>
              <a:rPr lang="tr-TR" sz="3600" i="1" dirty="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YİBK. 6 / 6 /1997, 5 /2 - RG. 14. 7. 1997, S. 23049- ). </a:t>
            </a:r>
          </a:p>
        </p:txBody>
      </p:sp>
    </p:spTree>
    <p:extLst>
      <p:ext uri="{BB962C8B-B14F-4D97-AF65-F5344CB8AC3E}">
        <p14:creationId xmlns:p14="http://schemas.microsoft.com/office/powerpoint/2010/main" val="248886499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On yıllık süre dolmadan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Zilyede Taşınmazdan çıkması için Dava açılması </a:t>
            </a:r>
            <a:r>
              <a:rPr lang="tr-TR" dirty="0">
                <a:latin typeface="Times New Roman" panose="02020603050405020304" pitchFamily="18" charset="0"/>
                <a:cs typeface="Times New Roman" panose="02020603050405020304" pitchFamily="18" charset="0"/>
              </a:rPr>
              <a:t>veya</a:t>
            </a:r>
            <a:r>
              <a:rPr lang="tr-TR" b="1" i="1" dirty="0">
                <a:latin typeface="Times New Roman" panose="02020603050405020304" pitchFamily="18" charset="0"/>
                <a:cs typeface="Times New Roman" panose="02020603050405020304" pitchFamily="18" charset="0"/>
              </a:rPr>
              <a:t> Taşınmazın Tapuda bir başkasına temlik </a:t>
            </a:r>
            <a:r>
              <a:rPr lang="tr-TR" dirty="0">
                <a:latin typeface="Times New Roman" panose="02020603050405020304" pitchFamily="18" charset="0"/>
                <a:cs typeface="Times New Roman" panose="02020603050405020304" pitchFamily="18" charset="0"/>
              </a:rPr>
              <a:t>ve</a:t>
            </a:r>
            <a:r>
              <a:rPr lang="tr-TR" b="1" i="1" dirty="0">
                <a:latin typeface="Times New Roman" panose="02020603050405020304" pitchFamily="18" charset="0"/>
                <a:cs typeface="Times New Roman" panose="02020603050405020304" pitchFamily="18" charset="0"/>
              </a:rPr>
              <a:t> bu kimsenin Zilyet aleyhine dava açması durumunda</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Çekişmesizlik</a:t>
            </a:r>
            <a:r>
              <a:rPr lang="tr-TR" b="1" dirty="0">
                <a:latin typeface="Times New Roman" panose="02020603050405020304" pitchFamily="18" charset="0"/>
                <a:cs typeface="Times New Roman" panose="02020603050405020304" pitchFamily="18" charset="0"/>
              </a:rPr>
              <a:t> Şartı </a:t>
            </a:r>
            <a:r>
              <a:rPr lang="tr-TR" b="1" dirty="0" smtClean="0">
                <a:latin typeface="Times New Roman" panose="02020603050405020304" pitchFamily="18" charset="0"/>
                <a:cs typeface="Times New Roman" panose="02020603050405020304" pitchFamily="18" charset="0"/>
              </a:rPr>
              <a:t>gerçekleşmeyeceği </a:t>
            </a:r>
            <a:r>
              <a:rPr lang="tr-TR" dirty="0" smtClean="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KK </a:t>
            </a:r>
            <a:r>
              <a:rPr lang="tr-TR" b="1" dirty="0" smtClean="0">
                <a:latin typeface="Times New Roman" panose="02020603050405020304" pitchFamily="18" charset="0"/>
                <a:cs typeface="Times New Roman" panose="02020603050405020304" pitchFamily="18" charset="0"/>
              </a:rPr>
              <a:t>m. 13 </a:t>
            </a:r>
            <a:r>
              <a:rPr lang="tr-TR" b="1"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Bb</a:t>
            </a:r>
            <a:r>
              <a:rPr lang="tr-TR" b="1" dirty="0" smtClean="0">
                <a:latin typeface="Times New Roman" panose="02020603050405020304" pitchFamily="18" charset="0"/>
                <a:cs typeface="Times New Roman" panose="02020603050405020304" pitchFamily="18" charset="0"/>
              </a:rPr>
              <a:t> hükmünün </a:t>
            </a:r>
            <a:r>
              <a:rPr lang="tr-TR" b="1" dirty="0">
                <a:latin typeface="Times New Roman" panose="02020603050405020304" pitchFamily="18" charset="0"/>
                <a:cs typeface="Times New Roman" panose="02020603050405020304" pitchFamily="18" charset="0"/>
              </a:rPr>
              <a:t>uygulanması mümkün değildir. </a:t>
            </a:r>
          </a:p>
          <a:p>
            <a:pPr algn="just"/>
            <a:r>
              <a:rPr lang="tr-TR" dirty="0">
                <a:latin typeface="Times New Roman" panose="02020603050405020304" pitchFamily="18" charset="0"/>
                <a:cs typeface="Times New Roman" panose="02020603050405020304" pitchFamily="18" charset="0"/>
              </a:rPr>
              <a:t>Yine, </a:t>
            </a:r>
            <a:r>
              <a:rPr lang="tr-TR" b="1" dirty="0">
                <a:latin typeface="Times New Roman" panose="02020603050405020304" pitchFamily="18" charset="0"/>
                <a:cs typeface="Times New Roman" panose="02020603050405020304" pitchFamily="18" charset="0"/>
              </a:rPr>
              <a:t>Zilyedin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 üzerindeki Zilyetliğinin Malik sıfatıyla sürmüş olması </a:t>
            </a:r>
            <a:r>
              <a:rPr lang="tr-TR" b="1" dirty="0" smtClean="0">
                <a:latin typeface="Times New Roman" panose="02020603050405020304" pitchFamily="18" charset="0"/>
                <a:cs typeface="Times New Roman" panose="02020603050405020304" pitchFamily="18" charset="0"/>
              </a:rPr>
              <a:t>arandığı</a:t>
            </a:r>
            <a:r>
              <a:rPr lang="tr-TR" dirty="0" smtClean="0">
                <a:latin typeface="Times New Roman" panose="02020603050405020304" pitchFamily="18" charset="0"/>
                <a:cs typeface="Times New Roman" panose="02020603050405020304" pitchFamily="18" charset="0"/>
              </a:rPr>
              <a:t> için, </a:t>
            </a:r>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Taşınmaza ilk beş yıl </a:t>
            </a:r>
            <a:r>
              <a:rPr lang="tr-TR" dirty="0" smtClean="0">
                <a:latin typeface="Times New Roman" panose="02020603050405020304" pitchFamily="18" charset="0"/>
                <a:cs typeface="Times New Roman" panose="02020603050405020304" pitchFamily="18" charset="0"/>
              </a:rPr>
              <a:t>Kiracı </a:t>
            </a:r>
            <a:r>
              <a:rPr lang="tr-TR" dirty="0">
                <a:latin typeface="Times New Roman" panose="02020603050405020304" pitchFamily="18" charset="0"/>
                <a:cs typeface="Times New Roman" panose="02020603050405020304" pitchFamily="18" charset="0"/>
              </a:rPr>
              <a:t>sıfatıyla Zilyet olan </a:t>
            </a:r>
            <a:r>
              <a:rPr lang="tr-TR" dirty="0" smtClean="0">
                <a:latin typeface="Times New Roman" panose="02020603050405020304" pitchFamily="18" charset="0"/>
                <a:cs typeface="Times New Roman" panose="02020603050405020304" pitchFamily="18" charset="0"/>
              </a:rPr>
              <a:t>Kişi </a:t>
            </a:r>
            <a:r>
              <a:rPr lang="tr-TR" dirty="0">
                <a:latin typeface="Times New Roman" panose="02020603050405020304" pitchFamily="18" charset="0"/>
                <a:cs typeface="Times New Roman" panose="02020603050405020304" pitchFamily="18" charset="0"/>
              </a:rPr>
              <a:t>daha sonra bu Taşınmazı Tapu Dışı yoldan satın alıp beş yıl daha Zilyetliğini sürdürmüş olsa</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bu kimse </a:t>
            </a:r>
            <a:r>
              <a:rPr lang="tr-TR" b="1" i="1" dirty="0">
                <a:latin typeface="Times New Roman" panose="02020603050405020304" pitchFamily="18" charset="0"/>
                <a:cs typeface="Times New Roman" panose="02020603050405020304" pitchFamily="18" charset="0"/>
              </a:rPr>
              <a:t>KK </a:t>
            </a:r>
            <a:r>
              <a:rPr lang="tr-TR" b="1" i="1" dirty="0" smtClean="0">
                <a:latin typeface="Times New Roman" panose="02020603050405020304" pitchFamily="18" charset="0"/>
                <a:cs typeface="Times New Roman" panose="02020603050405020304" pitchFamily="18" charset="0"/>
              </a:rPr>
              <a:t>m. 13 </a:t>
            </a:r>
            <a:r>
              <a:rPr lang="tr-TR"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Bb</a:t>
            </a:r>
            <a:r>
              <a:rPr lang="tr-TR" b="1" i="1" dirty="0">
                <a:latin typeface="Times New Roman" panose="02020603050405020304" pitchFamily="18" charset="0"/>
                <a:cs typeface="Times New Roman" panose="02020603050405020304" pitchFamily="18" charset="0"/>
              </a:rPr>
              <a:t> hükmünden </a:t>
            </a:r>
            <a:r>
              <a:rPr lang="tr-TR" b="1" dirty="0">
                <a:latin typeface="Times New Roman" panose="02020603050405020304" pitchFamily="18" charset="0"/>
                <a:cs typeface="Times New Roman" panose="02020603050405020304" pitchFamily="18" charset="0"/>
              </a:rPr>
              <a:t>yararlanamaz.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20746022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u="sng" dirty="0">
                <a:latin typeface="Times New Roman" panose="02020603050405020304" pitchFamily="18" charset="0"/>
                <a:cs typeface="Times New Roman" panose="02020603050405020304" pitchFamily="18" charset="0"/>
              </a:rPr>
              <a:t>On yıllık S</a:t>
            </a:r>
            <a:r>
              <a:rPr lang="tr-TR" sz="4000" b="1" u="sng" dirty="0" smtClean="0">
                <a:latin typeface="Times New Roman" panose="02020603050405020304" pitchFamily="18" charset="0"/>
                <a:cs typeface="Times New Roman" panose="02020603050405020304" pitchFamily="18" charset="0"/>
              </a:rPr>
              <a:t>ürenin Başlangıç </a:t>
            </a:r>
            <a:r>
              <a:rPr lang="tr-TR" sz="4000" b="1" u="sng" dirty="0">
                <a:latin typeface="Times New Roman" panose="02020603050405020304" pitchFamily="18" charset="0"/>
                <a:cs typeface="Times New Roman" panose="02020603050405020304" pitchFamily="18" charset="0"/>
              </a:rPr>
              <a:t>A</a:t>
            </a:r>
            <a:r>
              <a:rPr lang="tr-TR" sz="4000" b="1" u="sng" dirty="0" smtClean="0">
                <a:latin typeface="Times New Roman" panose="02020603050405020304" pitchFamily="18" charset="0"/>
                <a:cs typeface="Times New Roman" panose="02020603050405020304" pitchFamily="18" charset="0"/>
              </a:rPr>
              <a:t>nı</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Tapu Dışı </a:t>
            </a:r>
            <a:r>
              <a:rPr lang="tr-TR" sz="4000" b="1" i="1" dirty="0" smtClean="0">
                <a:latin typeface="Times New Roman" panose="02020603050405020304" pitchFamily="18" charset="0"/>
                <a:cs typeface="Times New Roman" panose="02020603050405020304" pitchFamily="18" charset="0"/>
              </a:rPr>
              <a:t>İşleme </a:t>
            </a:r>
            <a:r>
              <a:rPr lang="tr-TR" sz="4000" b="1" i="1" dirty="0">
                <a:latin typeface="Times New Roman" panose="02020603050405020304" pitchFamily="18" charset="0"/>
                <a:cs typeface="Times New Roman" panose="02020603050405020304" pitchFamily="18" charset="0"/>
              </a:rPr>
              <a:t>dayanarak Taşınmaz üzerinde </a:t>
            </a:r>
            <a:r>
              <a:rPr lang="tr-TR" sz="4000" b="1" i="1" dirty="0" smtClean="0">
                <a:latin typeface="Times New Roman" panose="02020603050405020304" pitchFamily="18" charset="0"/>
                <a:cs typeface="Times New Roman" panose="02020603050405020304" pitchFamily="18" charset="0"/>
              </a:rPr>
              <a:t>Fiili </a:t>
            </a:r>
            <a:r>
              <a:rPr lang="tr-TR" sz="4000" b="1" i="1" dirty="0">
                <a:latin typeface="Times New Roman" panose="02020603050405020304" pitchFamily="18" charset="0"/>
                <a:cs typeface="Times New Roman" panose="02020603050405020304" pitchFamily="18" charset="0"/>
              </a:rPr>
              <a:t>H</a:t>
            </a:r>
            <a:r>
              <a:rPr lang="tr-TR" sz="4000" b="1" i="1" dirty="0" smtClean="0">
                <a:latin typeface="Times New Roman" panose="02020603050405020304" pitchFamily="18" charset="0"/>
                <a:cs typeface="Times New Roman" panose="02020603050405020304" pitchFamily="18" charset="0"/>
              </a:rPr>
              <a:t>âkimiyetin </a:t>
            </a:r>
            <a:r>
              <a:rPr lang="tr-TR" sz="4000" b="1" i="1" dirty="0">
                <a:latin typeface="Times New Roman" panose="02020603050405020304" pitchFamily="18" charset="0"/>
                <a:cs typeface="Times New Roman" panose="02020603050405020304" pitchFamily="18" charset="0"/>
              </a:rPr>
              <a:t>kurulduğu andır. </a:t>
            </a:r>
          </a:p>
          <a:p>
            <a:pPr algn="just"/>
            <a:r>
              <a:rPr lang="tr-TR" sz="4000" b="1" dirty="0">
                <a:latin typeface="Times New Roman" panose="02020603050405020304" pitchFamily="18" charset="0"/>
                <a:cs typeface="Times New Roman" panose="02020603050405020304" pitchFamily="18" charset="0"/>
              </a:rPr>
              <a:t>Bu andan Kadastro Tespitinin yapıldığı ana kadar on yıl geçmişse, </a:t>
            </a:r>
            <a:r>
              <a:rPr lang="tr-TR" sz="4000" b="1" i="1" dirty="0">
                <a:latin typeface="Times New Roman" panose="02020603050405020304" pitchFamily="18" charset="0"/>
                <a:cs typeface="Times New Roman" panose="02020603050405020304" pitchFamily="18" charset="0"/>
              </a:rPr>
              <a:t>Tapu Dışı İşlem geçerli</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hale gelmiş </a:t>
            </a:r>
            <a:r>
              <a:rPr lang="tr-TR" sz="4000" b="1" dirty="0">
                <a:latin typeface="Times New Roman" panose="02020603050405020304" pitchFamily="18" charset="0"/>
                <a:cs typeface="Times New Roman" panose="02020603050405020304" pitchFamily="18" charset="0"/>
              </a:rPr>
              <a:t>olur. </a:t>
            </a:r>
          </a:p>
        </p:txBody>
      </p:sp>
    </p:spTree>
    <p:extLst>
      <p:ext uri="{BB962C8B-B14F-4D97-AF65-F5344CB8AC3E}">
        <p14:creationId xmlns:p14="http://schemas.microsoft.com/office/powerpoint/2010/main" val="16956140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Alıcı on yıl geçmeden önce ölmüş veya taşınmazı başkasına devretmişse,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irasçılar</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veya </a:t>
            </a:r>
            <a:r>
              <a:rPr lang="tr-TR" sz="3200" b="1" dirty="0" smtClean="0">
                <a:latin typeface="Times New Roman" panose="02020603050405020304" pitchFamily="18" charset="0"/>
                <a:cs typeface="Times New Roman" panose="02020603050405020304" pitchFamily="18" charset="0"/>
              </a:rPr>
              <a:t>Devralan</a:t>
            </a:r>
            <a:r>
              <a:rPr lang="tr-TR" sz="3200" b="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Miras </a:t>
            </a:r>
            <a:r>
              <a:rPr lang="tr-TR" sz="3200" b="1" i="1" dirty="0">
                <a:latin typeface="Times New Roman" panose="02020603050405020304" pitchFamily="18" charset="0"/>
                <a:cs typeface="Times New Roman" panose="02020603050405020304" pitchFamily="18" charset="0"/>
              </a:rPr>
              <a:t>B</a:t>
            </a:r>
            <a:r>
              <a:rPr lang="tr-TR" sz="3200" b="1" i="1" dirty="0" smtClean="0">
                <a:latin typeface="Times New Roman" panose="02020603050405020304" pitchFamily="18" charset="0"/>
                <a:cs typeface="Times New Roman" panose="02020603050405020304" pitchFamily="18" charset="0"/>
              </a:rPr>
              <a:t>ırakanın </a:t>
            </a:r>
            <a:r>
              <a:rPr lang="tr-TR" sz="3200" dirty="0">
                <a:latin typeface="Times New Roman" panose="02020603050405020304" pitchFamily="18" charset="0"/>
                <a:cs typeface="Times New Roman" panose="02020603050405020304" pitchFamily="18" charset="0"/>
              </a:rPr>
              <a:t>veya </a:t>
            </a:r>
            <a:r>
              <a:rPr lang="tr-TR" sz="3200" b="1" i="1" dirty="0" smtClean="0">
                <a:latin typeface="Times New Roman" panose="02020603050405020304" pitchFamily="18" charset="0"/>
                <a:cs typeface="Times New Roman" panose="02020603050405020304" pitchFamily="18" charset="0"/>
              </a:rPr>
              <a:t>Devredenin </a:t>
            </a:r>
            <a:r>
              <a:rPr lang="tr-TR" sz="3200" b="1" i="1" dirty="0">
                <a:latin typeface="Times New Roman" panose="02020603050405020304" pitchFamily="18" charset="0"/>
                <a:cs typeface="Times New Roman" panose="02020603050405020304" pitchFamily="18" charset="0"/>
              </a:rPr>
              <a:t>Zilyetliğinin kendi Zilyetlik </a:t>
            </a:r>
            <a:r>
              <a:rPr lang="tr-TR" sz="3200" b="1" i="1" dirty="0" smtClean="0">
                <a:latin typeface="Times New Roman" panose="02020603050405020304" pitchFamily="18" charset="0"/>
                <a:cs typeface="Times New Roman" panose="02020603050405020304" pitchFamily="18" charset="0"/>
              </a:rPr>
              <a:t>Süresine </a:t>
            </a:r>
            <a:r>
              <a:rPr lang="tr-TR" sz="3200" b="1" i="1" dirty="0">
                <a:latin typeface="Times New Roman" panose="02020603050405020304" pitchFamily="18" charset="0"/>
                <a:cs typeface="Times New Roman" panose="02020603050405020304" pitchFamily="18" charset="0"/>
              </a:rPr>
              <a:t>eklenmesini </a:t>
            </a:r>
            <a:r>
              <a:rPr lang="tr-TR" sz="3200" b="1" dirty="0">
                <a:latin typeface="Times New Roman" panose="02020603050405020304" pitchFamily="18" charset="0"/>
                <a:cs typeface="Times New Roman" panose="02020603050405020304" pitchFamily="18" charset="0"/>
              </a:rPr>
              <a:t>isteyebilirler. </a:t>
            </a:r>
          </a:p>
          <a:p>
            <a:pPr algn="just"/>
            <a:r>
              <a:rPr lang="tr-TR" sz="3200" b="1" dirty="0">
                <a:latin typeface="Times New Roman" panose="02020603050405020304" pitchFamily="18" charset="0"/>
                <a:cs typeface="Times New Roman" panose="02020603050405020304" pitchFamily="18" charset="0"/>
              </a:rPr>
              <a:t>Alıcının, </a:t>
            </a:r>
            <a:r>
              <a:rPr lang="tr-TR" sz="3200" b="1" i="1" dirty="0">
                <a:latin typeface="Times New Roman" panose="02020603050405020304" pitchFamily="18" charset="0"/>
                <a:cs typeface="Times New Roman" panose="02020603050405020304" pitchFamily="18" charset="0"/>
              </a:rPr>
              <a:t>Satıcının Zilyetliğinin kendi Zilyetlik Süresine eklenmesini isteyebileceği </a:t>
            </a:r>
            <a:r>
              <a:rPr lang="tr-TR" sz="3200" b="1" dirty="0">
                <a:latin typeface="Times New Roman" panose="02020603050405020304" pitchFamily="18" charset="0"/>
                <a:cs typeface="Times New Roman" panose="02020603050405020304" pitchFamily="18" charset="0"/>
              </a:rPr>
              <a:t>hakkında</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1992 yılında </a:t>
            </a:r>
            <a:r>
              <a:rPr lang="tr-TR" sz="3200" dirty="0">
                <a:latin typeface="Times New Roman" panose="02020603050405020304" pitchFamily="18" charset="0"/>
                <a:cs typeface="Times New Roman" panose="02020603050405020304" pitchFamily="18" charset="0"/>
              </a:rPr>
              <a:t>verilmiş bir </a:t>
            </a:r>
            <a:r>
              <a:rPr lang="tr-TR" sz="3200" b="1" i="1" dirty="0">
                <a:latin typeface="Times New Roman" panose="02020603050405020304" pitchFamily="18" charset="0"/>
                <a:cs typeface="Times New Roman" panose="02020603050405020304" pitchFamily="18" charset="0"/>
              </a:rPr>
              <a:t>Yargıtay Hukuk Genel Kurulu Kararı </a:t>
            </a:r>
            <a:r>
              <a:rPr lang="tr-TR" sz="3200" b="1" dirty="0" smtClean="0">
                <a:latin typeface="Times New Roman" panose="02020603050405020304" pitchFamily="18" charset="0"/>
                <a:cs typeface="Times New Roman" panose="02020603050405020304" pitchFamily="18" charset="0"/>
              </a:rPr>
              <a:t>vardır. </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YHGK. 16.9.1992, 1- 395 / 497 - YKD. 1993 / 7, s. 981-). </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52954814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Tespit tarihinden sonra yapılan Haricen Satışa dayanılarak kurulan Zilyetlik</a:t>
            </a:r>
            <a:r>
              <a:rPr lang="tr-TR" sz="3600" b="1" dirty="0" smtClean="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S</a:t>
            </a:r>
            <a:r>
              <a:rPr lang="tr-TR" sz="3600" dirty="0" smtClean="0">
                <a:latin typeface="Times New Roman" panose="02020603050405020304" pitchFamily="18" charset="0"/>
                <a:cs typeface="Times New Roman" panose="02020603050405020304" pitchFamily="18" charset="0"/>
              </a:rPr>
              <a:t>üresi ne olursa olsun, </a:t>
            </a:r>
            <a:r>
              <a:rPr lang="tr-TR" sz="3600" b="1" dirty="0" smtClean="0">
                <a:latin typeface="Times New Roman" panose="02020603050405020304" pitchFamily="18" charset="0"/>
                <a:cs typeface="Times New Roman" panose="02020603050405020304" pitchFamily="18" charset="0"/>
              </a:rPr>
              <a:t>Hukuki bir Değer taşımaz </a:t>
            </a:r>
            <a:r>
              <a:rPr lang="tr-TR" sz="3600" dirty="0" smtClean="0">
                <a:latin typeface="Times New Roman" panose="02020603050405020304" pitchFamily="18" charset="0"/>
                <a:cs typeface="Times New Roman" panose="02020603050405020304" pitchFamily="18" charset="0"/>
              </a:rPr>
              <a:t>ve bu nedenle de </a:t>
            </a:r>
            <a:r>
              <a:rPr lang="tr-TR" sz="3600" b="1" dirty="0" smtClean="0">
                <a:latin typeface="Times New Roman" panose="02020603050405020304" pitchFamily="18" charset="0"/>
                <a:cs typeface="Times New Roman" panose="02020603050405020304" pitchFamily="18" charset="0"/>
              </a:rPr>
              <a:t>KK m. 13 / </a:t>
            </a:r>
            <a:r>
              <a:rPr lang="tr-TR" sz="3600" b="1" dirty="0" err="1" smtClean="0">
                <a:latin typeface="Times New Roman" panose="02020603050405020304" pitchFamily="18" charset="0"/>
                <a:cs typeface="Times New Roman" panose="02020603050405020304" pitchFamily="18" charset="0"/>
              </a:rPr>
              <a:t>Bb</a:t>
            </a:r>
            <a:r>
              <a:rPr lang="tr-TR"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hükmündeki Şartlar</a:t>
            </a:r>
            <a:r>
              <a:rPr lang="tr-TR" sz="3600"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a:t>
            </a:r>
            <a:r>
              <a:rPr lang="tr-TR" sz="3600" b="1" i="1" dirty="0" smtClean="0">
                <a:latin typeface="Times New Roman" panose="02020603050405020304" pitchFamily="18" charset="0"/>
                <a:cs typeface="Times New Roman" panose="02020603050405020304" pitchFamily="18" charset="0"/>
              </a:rPr>
              <a:t>avacı lehine </a:t>
            </a:r>
            <a:r>
              <a:rPr lang="tr-TR" sz="3600" b="1" dirty="0" smtClean="0">
                <a:latin typeface="Times New Roman" panose="02020603050405020304" pitchFamily="18" charset="0"/>
                <a:cs typeface="Times New Roman" panose="02020603050405020304" pitchFamily="18" charset="0"/>
              </a:rPr>
              <a:t>gerçekleşmiş olmaz. </a:t>
            </a:r>
          </a:p>
          <a:p>
            <a:pPr marL="0" indent="0" algn="just">
              <a:buNone/>
            </a:pPr>
            <a:r>
              <a:rPr lang="tr-TR"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Y8HD. 16. 04. 2015, 5671 / 8505 – YKD, 2015 /7, s. 1366 vd.)</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994553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Kazandırıcı Zamanaşımı Yoluyla Zilyet Adına Tespit </a:t>
            </a:r>
            <a:endParaRPr lang="tr-TR" b="1" dirty="0">
              <a:latin typeface="+mn-lt"/>
            </a:endParaRPr>
          </a:p>
        </p:txBody>
      </p:sp>
      <p:sp>
        <p:nvSpPr>
          <p:cNvPr id="3" name="İçerik Yer Tutucusu 2"/>
          <p:cNvSpPr>
            <a:spLocks noGrp="1"/>
          </p:cNvSpPr>
          <p:nvPr>
            <p:ph idx="1"/>
          </p:nvPr>
        </p:nvSpPr>
        <p:spPr/>
        <p:txBody>
          <a:bodyPr>
            <a:normAutofit fontScale="85000" lnSpcReduction="20000"/>
          </a:bodyPr>
          <a:lstStyle/>
          <a:p>
            <a:pPr algn="just"/>
            <a:r>
              <a:rPr lang="tr-TR" sz="5100" b="1" dirty="0">
                <a:latin typeface="Times New Roman" panose="02020603050405020304" pitchFamily="18" charset="0"/>
                <a:cs typeface="Times New Roman" panose="02020603050405020304" pitchFamily="18" charset="0"/>
              </a:rPr>
              <a:t>Kadastro Kanunu’nun 13/ </a:t>
            </a:r>
            <a:r>
              <a:rPr lang="tr-TR" sz="5100" b="1" dirty="0" err="1">
                <a:latin typeface="Times New Roman" panose="02020603050405020304" pitchFamily="18" charset="0"/>
                <a:cs typeface="Times New Roman" panose="02020603050405020304" pitchFamily="18" charset="0"/>
              </a:rPr>
              <a:t>Bc</a:t>
            </a:r>
            <a:r>
              <a:rPr lang="tr-TR" sz="5100" b="1" dirty="0">
                <a:latin typeface="Times New Roman" panose="02020603050405020304" pitchFamily="18" charset="0"/>
                <a:cs typeface="Times New Roman" panose="02020603050405020304" pitchFamily="18" charset="0"/>
              </a:rPr>
              <a:t> hükmü gereğince</a:t>
            </a:r>
            <a:r>
              <a:rPr lang="tr-TR" sz="5100" dirty="0" smtClean="0">
                <a:latin typeface="Times New Roman" panose="02020603050405020304" pitchFamily="18" charset="0"/>
                <a:cs typeface="Times New Roman" panose="02020603050405020304" pitchFamily="18" charset="0"/>
              </a:rPr>
              <a:t>,</a:t>
            </a:r>
          </a:p>
          <a:p>
            <a:pPr algn="just"/>
            <a:r>
              <a:rPr lang="tr-TR" sz="5100" dirty="0" smtClean="0">
                <a:latin typeface="Times New Roman" panose="02020603050405020304" pitchFamily="18" charset="0"/>
                <a:cs typeface="Times New Roman" panose="02020603050405020304" pitchFamily="18" charset="0"/>
              </a:rPr>
              <a:t>Kayıt Sahibinin </a:t>
            </a:r>
            <a:r>
              <a:rPr lang="tr-TR" sz="5100" b="1" dirty="0" smtClean="0">
                <a:latin typeface="Times New Roman" panose="02020603050405020304" pitchFamily="18" charset="0"/>
                <a:cs typeface="Times New Roman" panose="02020603050405020304" pitchFamily="18" charset="0"/>
              </a:rPr>
              <a:t>20 </a:t>
            </a:r>
            <a:r>
              <a:rPr lang="tr-TR" sz="5100" b="1" dirty="0">
                <a:latin typeface="Times New Roman" panose="02020603050405020304" pitchFamily="18" charset="0"/>
                <a:cs typeface="Times New Roman" panose="02020603050405020304" pitchFamily="18" charset="0"/>
              </a:rPr>
              <a:t>yıl önce </a:t>
            </a:r>
            <a:r>
              <a:rPr lang="tr-TR" sz="5100" b="1" dirty="0" smtClean="0">
                <a:latin typeface="Times New Roman" panose="02020603050405020304" pitchFamily="18" charset="0"/>
                <a:cs typeface="Times New Roman" panose="02020603050405020304" pitchFamily="18" charset="0"/>
              </a:rPr>
              <a:t>Gaipliğine </a:t>
            </a:r>
            <a:r>
              <a:rPr lang="tr-TR" sz="5100" b="1" dirty="0">
                <a:latin typeface="Times New Roman" panose="02020603050405020304" pitchFamily="18" charset="0"/>
                <a:cs typeface="Times New Roman" panose="02020603050405020304" pitchFamily="18" charset="0"/>
              </a:rPr>
              <a:t>hüküm verilmiş</a:t>
            </a:r>
            <a:r>
              <a:rPr lang="tr-TR" sz="5100" dirty="0">
                <a:latin typeface="Times New Roman" panose="02020603050405020304" pitchFamily="18" charset="0"/>
                <a:cs typeface="Times New Roman" panose="02020603050405020304" pitchFamily="18" charset="0"/>
              </a:rPr>
              <a:t> veya </a:t>
            </a:r>
            <a:r>
              <a:rPr lang="tr-TR" sz="5100" b="1" dirty="0" smtClean="0">
                <a:latin typeface="Times New Roman" panose="02020603050405020304" pitchFamily="18" charset="0"/>
                <a:cs typeface="Times New Roman" panose="02020603050405020304" pitchFamily="18" charset="0"/>
              </a:rPr>
              <a:t>Tapu Sicilinden </a:t>
            </a:r>
            <a:r>
              <a:rPr lang="tr-TR" sz="5100" b="1" dirty="0">
                <a:latin typeface="Times New Roman" panose="02020603050405020304" pitchFamily="18" charset="0"/>
                <a:cs typeface="Times New Roman" panose="02020603050405020304" pitchFamily="18" charset="0"/>
              </a:rPr>
              <a:t>M</a:t>
            </a:r>
            <a:r>
              <a:rPr lang="tr-TR" sz="5100" b="1" dirty="0" smtClean="0">
                <a:latin typeface="Times New Roman" panose="02020603050405020304" pitchFamily="18" charset="0"/>
                <a:cs typeface="Times New Roman" panose="02020603050405020304" pitchFamily="18" charset="0"/>
              </a:rPr>
              <a:t>alikin </a:t>
            </a:r>
            <a:r>
              <a:rPr lang="tr-TR" sz="5100" b="1" dirty="0">
                <a:latin typeface="Times New Roman" panose="02020603050405020304" pitchFamily="18" charset="0"/>
                <a:cs typeface="Times New Roman" panose="02020603050405020304" pitchFamily="18" charset="0"/>
              </a:rPr>
              <a:t>kim olduğu anlaşılamamış </a:t>
            </a:r>
            <a:r>
              <a:rPr lang="tr-TR" sz="5100" dirty="0">
                <a:latin typeface="Times New Roman" panose="02020603050405020304" pitchFamily="18" charset="0"/>
                <a:cs typeface="Times New Roman" panose="02020603050405020304" pitchFamily="18" charset="0"/>
              </a:rPr>
              <a:t>ise, </a:t>
            </a:r>
            <a:r>
              <a:rPr lang="tr-TR" sz="5100" b="1" dirty="0" smtClean="0">
                <a:latin typeface="Times New Roman" panose="02020603050405020304" pitchFamily="18" charset="0"/>
                <a:cs typeface="Times New Roman" panose="02020603050405020304" pitchFamily="18" charset="0"/>
              </a:rPr>
              <a:t>Taşınmaz</a:t>
            </a:r>
            <a:r>
              <a:rPr lang="tr-TR" sz="5100" dirty="0" smtClean="0">
                <a:latin typeface="Times New Roman" panose="02020603050405020304" pitchFamily="18" charset="0"/>
                <a:cs typeface="Times New Roman" panose="02020603050405020304" pitchFamily="18" charset="0"/>
              </a:rPr>
              <a:t> </a:t>
            </a:r>
            <a:r>
              <a:rPr lang="tr-TR" sz="5100" b="1" i="1" dirty="0">
                <a:latin typeface="Times New Roman" panose="02020603050405020304" pitchFamily="18" charset="0"/>
                <a:cs typeface="Times New Roman" panose="02020603050405020304" pitchFamily="18" charset="0"/>
              </a:rPr>
              <a:t>çekişmesiz</a:t>
            </a:r>
            <a:r>
              <a:rPr lang="tr-TR" sz="5100" b="1" dirty="0">
                <a:latin typeface="Times New Roman" panose="02020603050405020304" pitchFamily="18" charset="0"/>
                <a:cs typeface="Times New Roman" panose="02020603050405020304" pitchFamily="18" charset="0"/>
              </a:rPr>
              <a:t> </a:t>
            </a:r>
            <a:r>
              <a:rPr lang="tr-TR" sz="5100" dirty="0">
                <a:latin typeface="Times New Roman" panose="02020603050405020304" pitchFamily="18" charset="0"/>
                <a:cs typeface="Times New Roman" panose="02020603050405020304" pitchFamily="18" charset="0"/>
              </a:rPr>
              <a:t>ve</a:t>
            </a:r>
            <a:r>
              <a:rPr lang="tr-TR" sz="5100" b="1" dirty="0">
                <a:latin typeface="Times New Roman" panose="02020603050405020304" pitchFamily="18" charset="0"/>
                <a:cs typeface="Times New Roman" panose="02020603050405020304" pitchFamily="18" charset="0"/>
              </a:rPr>
              <a:t> </a:t>
            </a:r>
            <a:r>
              <a:rPr lang="tr-TR" sz="5100" b="1" i="1" dirty="0">
                <a:latin typeface="Times New Roman" panose="02020603050405020304" pitchFamily="18" charset="0"/>
                <a:cs typeface="Times New Roman" panose="02020603050405020304" pitchFamily="18" charset="0"/>
              </a:rPr>
              <a:t>aralıksız </a:t>
            </a:r>
            <a:r>
              <a:rPr lang="tr-TR" sz="5100" b="1" i="1" dirty="0" smtClean="0">
                <a:latin typeface="Times New Roman" panose="02020603050405020304" pitchFamily="18" charset="0"/>
                <a:cs typeface="Times New Roman" panose="02020603050405020304" pitchFamily="18" charset="0"/>
              </a:rPr>
              <a:t>20 </a:t>
            </a:r>
            <a:r>
              <a:rPr lang="tr-TR" sz="5100" b="1" i="1" dirty="0">
                <a:latin typeface="Times New Roman" panose="02020603050405020304" pitchFamily="18" charset="0"/>
                <a:cs typeface="Times New Roman" panose="02020603050405020304" pitchFamily="18" charset="0"/>
              </a:rPr>
              <a:t>yıl müddetle</a:t>
            </a:r>
            <a:r>
              <a:rPr lang="tr-TR" sz="5100" b="1" dirty="0">
                <a:latin typeface="Times New Roman" panose="02020603050405020304" pitchFamily="18" charset="0"/>
                <a:cs typeface="Times New Roman" panose="02020603050405020304" pitchFamily="18" charset="0"/>
              </a:rPr>
              <a:t> </a:t>
            </a:r>
            <a:r>
              <a:rPr lang="tr-TR" sz="5100" dirty="0">
                <a:latin typeface="Times New Roman" panose="02020603050405020304" pitchFamily="18" charset="0"/>
                <a:cs typeface="Times New Roman" panose="02020603050405020304" pitchFamily="18" charset="0"/>
              </a:rPr>
              <a:t>ve </a:t>
            </a:r>
            <a:r>
              <a:rPr lang="tr-TR" sz="5100" b="1" i="1" dirty="0" smtClean="0">
                <a:latin typeface="Times New Roman" panose="02020603050405020304" pitchFamily="18" charset="0"/>
                <a:cs typeface="Times New Roman" panose="02020603050405020304" pitchFamily="18" charset="0"/>
              </a:rPr>
              <a:t>Malik </a:t>
            </a:r>
            <a:r>
              <a:rPr lang="tr-TR" sz="5100" b="1" i="1" dirty="0">
                <a:latin typeface="Times New Roman" panose="02020603050405020304" pitchFamily="18" charset="0"/>
                <a:cs typeface="Times New Roman" panose="02020603050405020304" pitchFamily="18" charset="0"/>
              </a:rPr>
              <a:t>S</a:t>
            </a:r>
            <a:r>
              <a:rPr lang="tr-TR" sz="5100" b="1" i="1" dirty="0" smtClean="0">
                <a:latin typeface="Times New Roman" panose="02020603050405020304" pitchFamily="18" charset="0"/>
                <a:cs typeface="Times New Roman" panose="02020603050405020304" pitchFamily="18" charset="0"/>
              </a:rPr>
              <a:t>ıfatıyla </a:t>
            </a:r>
            <a:r>
              <a:rPr lang="tr-TR" sz="5100" b="1" i="1" dirty="0">
                <a:latin typeface="Times New Roman" panose="02020603050405020304" pitchFamily="18" charset="0"/>
                <a:cs typeface="Times New Roman" panose="02020603050405020304" pitchFamily="18" charset="0"/>
              </a:rPr>
              <a:t>Z</a:t>
            </a:r>
            <a:r>
              <a:rPr lang="tr-TR" sz="5100" b="1" i="1" dirty="0" smtClean="0">
                <a:latin typeface="Times New Roman" panose="02020603050405020304" pitchFamily="18" charset="0"/>
                <a:cs typeface="Times New Roman" panose="02020603050405020304" pitchFamily="18" charset="0"/>
              </a:rPr>
              <a:t>ilyet </a:t>
            </a:r>
            <a:r>
              <a:rPr lang="tr-TR" sz="5100" b="1" i="1" dirty="0">
                <a:latin typeface="Times New Roman" panose="02020603050405020304" pitchFamily="18" charset="0"/>
                <a:cs typeface="Times New Roman" panose="02020603050405020304" pitchFamily="18" charset="0"/>
              </a:rPr>
              <a:t>bulunan kimse adına</a:t>
            </a:r>
            <a:r>
              <a:rPr lang="tr-TR" sz="5100" i="1" dirty="0">
                <a:latin typeface="Times New Roman" panose="02020603050405020304" pitchFamily="18" charset="0"/>
                <a:cs typeface="Times New Roman" panose="02020603050405020304" pitchFamily="18" charset="0"/>
              </a:rPr>
              <a:t> </a:t>
            </a:r>
            <a:r>
              <a:rPr lang="tr-TR" sz="5100" b="1" dirty="0">
                <a:latin typeface="Times New Roman" panose="02020603050405020304" pitchFamily="18" charset="0"/>
                <a:cs typeface="Times New Roman" panose="02020603050405020304" pitchFamily="18" charset="0"/>
              </a:rPr>
              <a:t>tespit olunur. </a:t>
            </a:r>
          </a:p>
          <a:p>
            <a:pPr marL="0" indent="0">
              <a:buNone/>
            </a:pPr>
            <a:endParaRPr lang="tr-TR" sz="9600" dirty="0" smtClean="0"/>
          </a:p>
          <a:p>
            <a:endParaRPr lang="tr-TR" sz="5100" dirty="0"/>
          </a:p>
        </p:txBody>
      </p:sp>
    </p:spTree>
    <p:extLst>
      <p:ext uri="{BB962C8B-B14F-4D97-AF65-F5344CB8AC3E}">
        <p14:creationId xmlns:p14="http://schemas.microsoft.com/office/powerpoint/2010/main" val="41888354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25625"/>
            <a:ext cx="10515600" cy="4891264"/>
          </a:xfrm>
        </p:spPr>
        <p:txBody>
          <a:bodyPr>
            <a:normAutofit/>
          </a:bodyPr>
          <a:lstStyle/>
          <a:p>
            <a:pPr algn="just"/>
            <a:r>
              <a:rPr lang="tr-TR" b="1" dirty="0" smtClean="0">
                <a:latin typeface="Times New Roman" panose="02020603050405020304" pitchFamily="18" charset="0"/>
                <a:cs typeface="Times New Roman" panose="02020603050405020304" pitchFamily="18" charset="0"/>
              </a:rPr>
              <a:t>KK m. 13 / </a:t>
            </a:r>
            <a:r>
              <a:rPr lang="tr-TR" b="1" dirty="0" err="1" smtClean="0">
                <a:latin typeface="Times New Roman" panose="02020603050405020304" pitchFamily="18" charset="0"/>
                <a:cs typeface="Times New Roman" panose="02020603050405020304" pitchFamily="18" charset="0"/>
              </a:rPr>
              <a:t>Bc</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hükmünde,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ayıt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ahibinin 20 yıl önce </a:t>
            </a:r>
            <a:r>
              <a:rPr lang="tr-TR" i="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ölmüş</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olması</a:t>
            </a:r>
            <a:r>
              <a:rPr lang="tr-TR" dirty="0" smtClean="0">
                <a:latin typeface="Times New Roman" panose="02020603050405020304" pitchFamily="18" charset="0"/>
                <a:cs typeface="Times New Roman" panose="02020603050405020304" pitchFamily="18" charset="0"/>
              </a:rPr>
              <a:t> da </a:t>
            </a:r>
            <a:r>
              <a:rPr lang="tr-TR" b="1" dirty="0" smtClean="0">
                <a:latin typeface="Times New Roman" panose="02020603050405020304" pitchFamily="18" charset="0"/>
                <a:cs typeface="Times New Roman" panose="02020603050405020304" pitchFamily="18" charset="0"/>
              </a:rPr>
              <a:t>Taşınmazın Mülkiyetinin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amanaşımıyla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azanılmasını </a:t>
            </a:r>
            <a:r>
              <a:rPr lang="tr-TR" dirty="0" smtClean="0">
                <a:latin typeface="Times New Roman" panose="02020603050405020304" pitchFamily="18" charset="0"/>
                <a:cs typeface="Times New Roman" panose="02020603050405020304" pitchFamily="18" charset="0"/>
              </a:rPr>
              <a:t>sağlamaktaydı. </a:t>
            </a:r>
          </a:p>
          <a:p>
            <a:pPr algn="just"/>
            <a:r>
              <a:rPr lang="tr-TR" b="1" u="sng" dirty="0" smtClean="0">
                <a:latin typeface="Times New Roman" panose="02020603050405020304" pitchFamily="18" charset="0"/>
                <a:cs typeface="Times New Roman" panose="02020603050405020304" pitchFamily="18" charset="0"/>
              </a:rPr>
              <a:t>Anayasa Mahkemesi, </a:t>
            </a:r>
            <a:r>
              <a:rPr lang="tr-TR" b="1" dirty="0" smtClean="0">
                <a:latin typeface="Times New Roman" panose="02020603050405020304" pitchFamily="18" charset="0"/>
                <a:cs typeface="Times New Roman" panose="02020603050405020304" pitchFamily="18" charset="0"/>
              </a:rPr>
              <a:t>MK m. 713 / II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hükmünde, </a:t>
            </a:r>
            <a:r>
              <a:rPr lang="tr-TR" b="1" i="1" dirty="0" smtClean="0">
                <a:latin typeface="Times New Roman" panose="02020603050405020304" pitchFamily="18" charset="0"/>
                <a:cs typeface="Times New Roman" panose="02020603050405020304" pitchFamily="18" charset="0"/>
              </a:rPr>
              <a:t>ölmüş bir kimsenin Taşınmazının Olağanüstü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amanaşımıyla Edinilmesini </a:t>
            </a:r>
            <a:r>
              <a:rPr lang="tr-TR" b="1" dirty="0" smtClean="0">
                <a:latin typeface="Times New Roman" panose="02020603050405020304" pitchFamily="18" charset="0"/>
                <a:cs typeface="Times New Roman" panose="02020603050405020304" pitchFamily="18" charset="0"/>
              </a:rPr>
              <a:t>Anayasanın</a:t>
            </a:r>
            <a:r>
              <a:rPr lang="tr-TR" dirty="0" smtClean="0">
                <a:latin typeface="Times New Roman" panose="02020603050405020304" pitchFamily="18" charset="0"/>
                <a:cs typeface="Times New Roman" panose="02020603050405020304" pitchFamily="18" charset="0"/>
              </a:rPr>
              <a:t> 2</a:t>
            </a:r>
            <a:r>
              <a:rPr lang="tr-TR" b="1" dirty="0" smtClean="0">
                <a:latin typeface="Times New Roman" panose="02020603050405020304" pitchFamily="18" charset="0"/>
                <a:cs typeface="Times New Roman" panose="02020603050405020304" pitchFamily="18" charset="0"/>
              </a:rPr>
              <a:t>. ve 35. maddelerine aykırı görüp o hükümdeki </a:t>
            </a:r>
            <a:r>
              <a:rPr lang="tr-TR" i="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ölmüş</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sözcüğünü </a:t>
            </a:r>
            <a:r>
              <a:rPr lang="tr-TR" b="1" dirty="0" smtClean="0">
                <a:latin typeface="Times New Roman" panose="02020603050405020304" pitchFamily="18" charset="0"/>
                <a:cs typeface="Times New Roman" panose="02020603050405020304" pitchFamily="18" charset="0"/>
              </a:rPr>
              <a:t>iptal etmiştir. </a:t>
            </a:r>
          </a:p>
          <a:p>
            <a:pPr marL="0" indent="0" algn="just">
              <a:buNone/>
            </a:pPr>
            <a:r>
              <a:rPr lang="tr-TR" i="1"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(Ana. Mah. 17.3.2011, 2009 / 58, 2011 / 52; RG. 23. 7. 2011, S. 28003) </a:t>
            </a:r>
          </a:p>
          <a:p>
            <a:pPr algn="just"/>
            <a:r>
              <a:rPr lang="tr-TR" dirty="0" smtClean="0">
                <a:latin typeface="Times New Roman" panose="02020603050405020304" pitchFamily="18" charset="0"/>
                <a:cs typeface="Times New Roman" panose="02020603050405020304" pitchFamily="18" charset="0"/>
              </a:rPr>
              <a:t>Bunun üzerine, </a:t>
            </a:r>
            <a:r>
              <a:rPr lang="tr-TR" b="1" dirty="0" smtClean="0">
                <a:latin typeface="Times New Roman" panose="02020603050405020304" pitchFamily="18" charset="0"/>
                <a:cs typeface="Times New Roman" panose="02020603050405020304" pitchFamily="18" charset="0"/>
              </a:rPr>
              <a:t>kabul edilen </a:t>
            </a:r>
            <a:r>
              <a:rPr lang="tr-TR" b="1" i="1" dirty="0" smtClean="0">
                <a:latin typeface="Times New Roman" panose="02020603050405020304" pitchFamily="18" charset="0"/>
                <a:cs typeface="Times New Roman" panose="02020603050405020304" pitchFamily="18" charset="0"/>
              </a:rPr>
              <a:t>6302 sayılı Kanun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RG. 18. 05. 2012</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S. 28296</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KK m. 13 </a:t>
            </a:r>
            <a:r>
              <a:rPr lang="tr-TR" b="1" dirty="0" err="1" smtClean="0">
                <a:latin typeface="Times New Roman" panose="02020603050405020304" pitchFamily="18" charset="0"/>
                <a:cs typeface="Times New Roman" panose="02020603050405020304" pitchFamily="18" charset="0"/>
              </a:rPr>
              <a:t>Bc</a:t>
            </a:r>
            <a:r>
              <a:rPr lang="tr-TR" b="1" dirty="0" smtClean="0">
                <a:latin typeface="Times New Roman" panose="02020603050405020304" pitchFamily="18" charset="0"/>
                <a:cs typeface="Times New Roman" panose="02020603050405020304" pitchFamily="18" charset="0"/>
              </a:rPr>
              <a:t> hükmü </a:t>
            </a:r>
            <a:r>
              <a:rPr lang="tr-TR" dirty="0" smtClean="0">
                <a:latin typeface="Times New Roman" panose="02020603050405020304" pitchFamily="18" charset="0"/>
                <a:cs typeface="Times New Roman" panose="02020603050405020304" pitchFamily="18" charset="0"/>
              </a:rPr>
              <a:t>de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değişikliğe</a:t>
            </a:r>
            <a:r>
              <a:rPr lang="tr-TR" b="1" dirty="0" smtClean="0">
                <a:latin typeface="Times New Roman" panose="02020603050405020304" pitchFamily="18" charset="0"/>
                <a:cs typeface="Times New Roman" panose="02020603050405020304" pitchFamily="18" charset="0"/>
              </a:rPr>
              <a:t> uğramıştır. </a:t>
            </a:r>
          </a:p>
          <a:p>
            <a:endParaRPr lang="tr-TR" dirty="0" smtClean="0"/>
          </a:p>
          <a:p>
            <a:pPr marL="0" indent="0">
              <a:buNone/>
            </a:pPr>
            <a:endParaRPr lang="tr-TR" dirty="0"/>
          </a:p>
        </p:txBody>
      </p:sp>
    </p:spTree>
    <p:extLst>
      <p:ext uri="{BB962C8B-B14F-4D97-AF65-F5344CB8AC3E}">
        <p14:creationId xmlns:p14="http://schemas.microsoft.com/office/powerpoint/2010/main" val="2242894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bu Kanun, </a:t>
            </a:r>
            <a:r>
              <a:rPr lang="tr-TR" dirty="0">
                <a:latin typeface="Times New Roman" panose="02020603050405020304" pitchFamily="18" charset="0"/>
                <a:cs typeface="Times New Roman" panose="02020603050405020304" pitchFamily="18" charset="0"/>
              </a:rPr>
              <a:t>Anayasanın ve İçtüzüğün öngördüğü şekillere uyulmadığı gerekçesiyle </a:t>
            </a:r>
            <a:r>
              <a:rPr lang="tr-TR" b="1" dirty="0">
                <a:latin typeface="Times New Roman" panose="02020603050405020304" pitchFamily="18" charset="0"/>
                <a:cs typeface="Times New Roman" panose="02020603050405020304" pitchFamily="18" charset="0"/>
              </a:rPr>
              <a:t>Anayasa Mahkemesi tarafından iptal edildi</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509 sayılı Kanun’un iptalinden sonra da bu Kanun’un yerini almak üzere 28.2.1966 tarihli ve 766 sayılı Tapulama Kanunu kabul edildi.</a:t>
            </a:r>
          </a:p>
          <a:p>
            <a:pPr algn="just"/>
            <a:r>
              <a:rPr lang="tr-TR" dirty="0">
                <a:latin typeface="Times New Roman" panose="02020603050405020304" pitchFamily="18" charset="0"/>
                <a:cs typeface="Times New Roman" panose="02020603050405020304" pitchFamily="18" charset="0"/>
              </a:rPr>
              <a:t>766 sayılı Kanun’un kapsamı dışında kalan yerlerdeki taşınmazların tapulanması ise, 2613 sayılı Kadastro ve Tapu Tahriri Kanunu’na göre yapılmaktaydı. </a:t>
            </a:r>
          </a:p>
          <a:p>
            <a:pPr marL="0" indent="0">
              <a:buNone/>
            </a:pPr>
            <a:endParaRPr lang="tr-TR" dirty="0"/>
          </a:p>
        </p:txBody>
      </p:sp>
    </p:spTree>
    <p:extLst>
      <p:ext uri="{BB962C8B-B14F-4D97-AF65-F5344CB8AC3E}">
        <p14:creationId xmlns:p14="http://schemas.microsoft.com/office/powerpoint/2010/main" val="198282650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Değişikliğin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apsamına, </a:t>
            </a:r>
            <a:r>
              <a:rPr lang="tr-TR" sz="3200" b="1" i="1" dirty="0" smtClean="0">
                <a:latin typeface="Times New Roman" panose="02020603050405020304" pitchFamily="18" charset="0"/>
                <a:cs typeface="Times New Roman" panose="02020603050405020304" pitchFamily="18" charset="0"/>
              </a:rPr>
              <a:t>hakkında</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Gaiplik Kararı verilmiş</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Kişinin Mülkiyetindeki Taşınmazın alınmamış olması </a:t>
            </a:r>
            <a:r>
              <a:rPr lang="tr-TR" sz="3200" dirty="0" smtClean="0">
                <a:latin typeface="Times New Roman" panose="02020603050405020304" pitchFamily="18" charset="0"/>
                <a:cs typeface="Times New Roman" panose="02020603050405020304" pitchFamily="18" charset="0"/>
              </a:rPr>
              <a:t>bir </a:t>
            </a:r>
            <a:r>
              <a:rPr lang="tr-TR" sz="3200" b="1" dirty="0" smtClean="0">
                <a:latin typeface="Times New Roman" panose="02020603050405020304" pitchFamily="18" charset="0"/>
                <a:cs typeface="Times New Roman" panose="02020603050405020304" pitchFamily="18" charset="0"/>
              </a:rPr>
              <a:t>eksiklik </a:t>
            </a:r>
            <a:r>
              <a:rPr lang="tr-TR" sz="3200" dirty="0" smtClean="0">
                <a:latin typeface="Times New Roman" panose="02020603050405020304" pitchFamily="18" charset="0"/>
                <a:cs typeface="Times New Roman" panose="02020603050405020304" pitchFamily="18" charset="0"/>
              </a:rPr>
              <a:t>olarak </a:t>
            </a:r>
            <a:r>
              <a:rPr lang="tr-TR" sz="3200" b="1" dirty="0" smtClean="0">
                <a:latin typeface="Times New Roman" panose="02020603050405020304" pitchFamily="18" charset="0"/>
                <a:cs typeface="Times New Roman" panose="02020603050405020304" pitchFamily="18" charset="0"/>
              </a:rPr>
              <a:t>değerlendirilebilir.</a:t>
            </a:r>
          </a:p>
          <a:p>
            <a:pPr algn="just"/>
            <a:r>
              <a:rPr lang="tr-TR" sz="3200" dirty="0" smtClean="0">
                <a:latin typeface="Times New Roman" panose="02020603050405020304" pitchFamily="18" charset="0"/>
                <a:cs typeface="Times New Roman" panose="02020603050405020304" pitchFamily="18" charset="0"/>
              </a:rPr>
              <a:t>Çünkü </a:t>
            </a:r>
            <a:r>
              <a:rPr lang="tr-TR" sz="3200" b="1" i="1" dirty="0" smtClean="0">
                <a:latin typeface="Times New Roman" panose="02020603050405020304" pitchFamily="18" charset="0"/>
                <a:cs typeface="Times New Roman" panose="02020603050405020304" pitchFamily="18" charset="0"/>
              </a:rPr>
              <a:t>ölen bir kimsenin Taşınmazının </a:t>
            </a:r>
            <a:r>
              <a:rPr lang="tr-TR" sz="3200" b="1" i="1" dirty="0">
                <a:latin typeface="Times New Roman" panose="02020603050405020304" pitchFamily="18" charset="0"/>
                <a:cs typeface="Times New Roman" panose="02020603050405020304" pitchFamily="18" charset="0"/>
              </a:rPr>
              <a:t>Z</a:t>
            </a:r>
            <a:r>
              <a:rPr lang="tr-TR" sz="3200" b="1" i="1" dirty="0" smtClean="0">
                <a:latin typeface="Times New Roman" panose="02020603050405020304" pitchFamily="18" charset="0"/>
                <a:cs typeface="Times New Roman" panose="02020603050405020304" pitchFamily="18" charset="0"/>
              </a:rPr>
              <a:t>amanaşımıyla Edinilmesi,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ülkiyet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akkının özüne dokunuyorsa</a:t>
            </a:r>
            <a:r>
              <a:rPr lang="tr-TR" sz="3200" dirty="0" smtClean="0">
                <a:latin typeface="Times New Roman" panose="02020603050405020304" pitchFamily="18" charset="0"/>
                <a:cs typeface="Times New Roman" panose="02020603050405020304" pitchFamily="18" charset="0"/>
              </a:rPr>
              <a:t>, hakkında Gaiplik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ararı verilmiş olan bir kimsenin Taşınmazının </a:t>
            </a:r>
            <a:r>
              <a:rPr lang="tr-TR" sz="3200" dirty="0">
                <a:latin typeface="Times New Roman" panose="02020603050405020304" pitchFamily="18" charset="0"/>
                <a:cs typeface="Times New Roman" panose="02020603050405020304" pitchFamily="18" charset="0"/>
              </a:rPr>
              <a:t>O</a:t>
            </a:r>
            <a:r>
              <a:rPr lang="tr-TR" sz="3200" dirty="0" smtClean="0">
                <a:latin typeface="Times New Roman" panose="02020603050405020304" pitchFamily="18" charset="0"/>
                <a:cs typeface="Times New Roman" panose="02020603050405020304" pitchFamily="18" charset="0"/>
              </a:rPr>
              <a:t>lağanüstü </a:t>
            </a:r>
            <a:r>
              <a:rPr lang="tr-TR" sz="3200" dirty="0">
                <a:latin typeface="Times New Roman" panose="02020603050405020304" pitchFamily="18" charset="0"/>
                <a:cs typeface="Times New Roman" panose="02020603050405020304" pitchFamily="18" charset="0"/>
              </a:rPr>
              <a:t>Z</a:t>
            </a:r>
            <a:r>
              <a:rPr lang="tr-TR" sz="3200" dirty="0" smtClean="0">
                <a:latin typeface="Times New Roman" panose="02020603050405020304" pitchFamily="18" charset="0"/>
                <a:cs typeface="Times New Roman" panose="02020603050405020304" pitchFamily="18" charset="0"/>
              </a:rPr>
              <a:t>amanaşımıyla Edinilmesi, evleviyetle, </a:t>
            </a:r>
            <a:r>
              <a:rPr lang="tr-TR" sz="3200" b="1" dirty="0" smtClean="0">
                <a:latin typeface="Times New Roman" panose="02020603050405020304" pitchFamily="18" charset="0"/>
                <a:cs typeface="Times New Roman" panose="02020603050405020304" pitchFamily="18" charset="0"/>
              </a:rPr>
              <a:t>hakkın özüne dokunmuş olacaktır. </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58654766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Gaipliğine </a:t>
            </a:r>
            <a:r>
              <a:rPr lang="tr-TR" b="1" dirty="0">
                <a:latin typeface="Times New Roman" panose="02020603050405020304" pitchFamily="18" charset="0"/>
                <a:cs typeface="Times New Roman" panose="02020603050405020304" pitchFamily="18" charset="0"/>
              </a:rPr>
              <a:t>karar verilmiş bir kimsenin </a:t>
            </a:r>
            <a:r>
              <a:rPr lang="tr-TR" b="1" dirty="0" smtClean="0">
                <a:latin typeface="Times New Roman" panose="02020603050405020304" pitchFamily="18" charset="0"/>
                <a:cs typeface="Times New Roman" panose="02020603050405020304" pitchFamily="18" charset="0"/>
              </a:rPr>
              <a:t>Taşınmazının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amanaşımıyla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dinilmesi </a:t>
            </a:r>
            <a:r>
              <a:rPr lang="tr-TR" b="1" dirty="0">
                <a:latin typeface="Times New Roman" panose="02020603050405020304" pitchFamily="18" charset="0"/>
                <a:cs typeface="Times New Roman" panose="02020603050405020304" pitchFamily="18" charset="0"/>
              </a:rPr>
              <a:t>durumunda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Anayasaya aykırılık iddiası Anayasa </a:t>
            </a:r>
            <a:r>
              <a:rPr lang="tr-TR" b="1" i="1" dirty="0" smtClean="0">
                <a:latin typeface="Times New Roman" panose="02020603050405020304" pitchFamily="18" charset="0"/>
                <a:cs typeface="Times New Roman" panose="02020603050405020304" pitchFamily="18" charset="0"/>
              </a:rPr>
              <a:t>Mahkemesinin önüne getirildiği takdirde</a:t>
            </a:r>
            <a:r>
              <a:rPr lang="tr-TR" dirty="0" smtClean="0">
                <a:latin typeface="Times New Roman" panose="02020603050405020304" pitchFamily="18" charset="0"/>
                <a:cs typeface="Times New Roman" panose="02020603050405020304" pitchFamily="18" charset="0"/>
              </a:rPr>
              <a:t>, Mahkeme </a:t>
            </a:r>
            <a:r>
              <a:rPr lang="tr-TR" b="1" dirty="0" smtClean="0">
                <a:latin typeface="Times New Roman" panose="02020603050405020304" pitchFamily="18" charset="0"/>
                <a:cs typeface="Times New Roman" panose="02020603050405020304" pitchFamily="18" charset="0"/>
              </a:rPr>
              <a:t>MK m. 713 / II hükmündeki </a:t>
            </a:r>
            <a:r>
              <a:rPr lang="tr-TR"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hakkında gaiplik  kararı verilmiş» sözcüklerini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iptal etmekten</a:t>
            </a:r>
            <a:r>
              <a:rPr lang="tr-TR" dirty="0" smtClean="0">
                <a:latin typeface="Times New Roman" panose="02020603050405020304" pitchFamily="18" charset="0"/>
                <a:cs typeface="Times New Roman" panose="02020603050405020304" pitchFamily="18" charset="0"/>
              </a:rPr>
              <a:t> hiç şüphesiz </a:t>
            </a:r>
            <a:r>
              <a:rPr lang="tr-TR" b="1" dirty="0" smtClean="0">
                <a:latin typeface="Times New Roman" panose="02020603050405020304" pitchFamily="18" charset="0"/>
                <a:cs typeface="Times New Roman" panose="02020603050405020304" pitchFamily="18" charset="0"/>
              </a:rPr>
              <a:t>kaçınmayacaktır. </a:t>
            </a:r>
          </a:p>
          <a:p>
            <a:pPr marL="0" indent="0" algn="just">
              <a:buNone/>
            </a:pP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Sirmen, Eşya H., 7. B., s. 157, </a:t>
            </a:r>
            <a:r>
              <a:rPr lang="tr-TR" i="1" dirty="0" err="1" smtClean="0">
                <a:latin typeface="Times New Roman" panose="02020603050405020304" pitchFamily="18" charset="0"/>
                <a:cs typeface="Times New Roman" panose="02020603050405020304" pitchFamily="18" charset="0"/>
              </a:rPr>
              <a:t>dn</a:t>
            </a:r>
            <a:r>
              <a:rPr lang="tr-TR" i="1" dirty="0" smtClean="0">
                <a:latin typeface="Times New Roman" panose="02020603050405020304" pitchFamily="18" charset="0"/>
                <a:cs typeface="Times New Roman" panose="02020603050405020304" pitchFamily="18" charset="0"/>
              </a:rPr>
              <a:t>. 326) </a:t>
            </a:r>
          </a:p>
          <a:p>
            <a:pPr marL="0" indent="0" algn="just">
              <a:buNone/>
            </a:pPr>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konu </a:t>
            </a:r>
            <a:r>
              <a:rPr lang="tr-TR" b="1" i="1" dirty="0">
                <a:latin typeface="Times New Roman" panose="02020603050405020304" pitchFamily="18" charset="0"/>
                <a:cs typeface="Times New Roman" panose="02020603050405020304" pitchFamily="18" charset="0"/>
              </a:rPr>
              <a:t>Olağanüstü </a:t>
            </a:r>
            <a:r>
              <a:rPr lang="tr-TR" b="1" i="1" dirty="0" smtClean="0">
                <a:latin typeface="Times New Roman" panose="02020603050405020304" pitchFamily="18" charset="0"/>
                <a:cs typeface="Times New Roman" panose="02020603050405020304" pitchFamily="18" charset="0"/>
              </a:rPr>
              <a:t>Zamanaşımı ile Taşınmaz Mülkiyetinin Kazanılması</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ilgili </a:t>
            </a:r>
            <a:r>
              <a:rPr lang="tr-TR" b="1" dirty="0">
                <a:latin typeface="Times New Roman" panose="02020603050405020304" pitchFamily="18" charset="0"/>
                <a:cs typeface="Times New Roman" panose="02020603050405020304" pitchFamily="18" charset="0"/>
              </a:rPr>
              <a:t>kısımda </a:t>
            </a:r>
            <a:r>
              <a:rPr lang="tr-TR" dirty="0">
                <a:latin typeface="Times New Roman" panose="02020603050405020304" pitchFamily="18" charset="0"/>
                <a:cs typeface="Times New Roman" panose="02020603050405020304" pitchFamily="18" charset="0"/>
              </a:rPr>
              <a:t>ayrıntılı olarak </a:t>
            </a:r>
            <a:r>
              <a:rPr lang="tr-TR" b="1" dirty="0">
                <a:latin typeface="Times New Roman" panose="02020603050405020304" pitchFamily="18" charset="0"/>
                <a:cs typeface="Times New Roman" panose="02020603050405020304" pitchFamily="18" charset="0"/>
              </a:rPr>
              <a:t>ele alınacaktır.</a:t>
            </a:r>
          </a:p>
          <a:p>
            <a:pPr marL="0" indent="0" algn="just">
              <a:buNone/>
            </a:pPr>
            <a:endParaRPr lang="tr-TR"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15019789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Tapuda Kayıtlı Olmayan Taşınmazların Zilyet Adına Tespiti </a:t>
            </a:r>
            <a:endParaRPr lang="tr-TR" b="1" dirty="0">
              <a:latin typeface="+mn-lt"/>
            </a:endParaRPr>
          </a:p>
        </p:txBody>
      </p:sp>
      <p:sp>
        <p:nvSpPr>
          <p:cNvPr id="3" name="İçerik Yer Tutucusu 2"/>
          <p:cNvSpPr>
            <a:spLocks noGrp="1"/>
          </p:cNvSpPr>
          <p:nvPr>
            <p:ph idx="1"/>
          </p:nvPr>
        </p:nvSpPr>
        <p:spPr/>
        <p:txBody>
          <a:bodyPr>
            <a:normAutofit fontScale="47500" lnSpcReduction="20000"/>
          </a:bodyPr>
          <a:lstStyle/>
          <a:p>
            <a:pPr algn="just"/>
            <a:r>
              <a:rPr lang="tr-TR" sz="6700" b="1" dirty="0">
                <a:latin typeface="Times New Roman" panose="02020603050405020304" pitchFamily="18" charset="0"/>
                <a:cs typeface="Times New Roman" panose="02020603050405020304" pitchFamily="18" charset="0"/>
              </a:rPr>
              <a:t>Tapuda </a:t>
            </a:r>
            <a:r>
              <a:rPr lang="tr-TR" sz="6700" b="1" dirty="0" smtClean="0">
                <a:latin typeface="Times New Roman" panose="02020603050405020304" pitchFamily="18" charset="0"/>
                <a:cs typeface="Times New Roman" panose="02020603050405020304" pitchFamily="18" charset="0"/>
              </a:rPr>
              <a:t>Kayıtlı Olmayan Taşınmazlarda Mülkiyetin </a:t>
            </a:r>
            <a:r>
              <a:rPr lang="tr-TR" sz="6700" b="1" dirty="0">
                <a:latin typeface="Times New Roman" panose="02020603050405020304" pitchFamily="18" charset="0"/>
                <a:cs typeface="Times New Roman" panose="02020603050405020304" pitchFamily="18" charset="0"/>
              </a:rPr>
              <a:t>T</a:t>
            </a:r>
            <a:r>
              <a:rPr lang="tr-TR" sz="6700" b="1" dirty="0" smtClean="0">
                <a:latin typeface="Times New Roman" panose="02020603050405020304" pitchFamily="18" charset="0"/>
                <a:cs typeface="Times New Roman" panose="02020603050405020304" pitchFamily="18" charset="0"/>
              </a:rPr>
              <a:t>espiti</a:t>
            </a:r>
            <a:r>
              <a:rPr lang="tr-TR" sz="6700" dirty="0" smtClean="0">
                <a:latin typeface="Times New Roman" panose="02020603050405020304" pitchFamily="18" charset="0"/>
                <a:cs typeface="Times New Roman" panose="02020603050405020304" pitchFamily="18" charset="0"/>
              </a:rPr>
              <a:t>, </a:t>
            </a:r>
            <a:r>
              <a:rPr lang="tr-TR" sz="6700" b="1" i="1" dirty="0" smtClean="0">
                <a:latin typeface="Times New Roman" panose="02020603050405020304" pitchFamily="18" charset="0"/>
                <a:cs typeface="Times New Roman" panose="02020603050405020304" pitchFamily="18" charset="0"/>
              </a:rPr>
              <a:t>Kadastro Kanunu’nun  </a:t>
            </a:r>
            <a:r>
              <a:rPr lang="tr-TR" sz="6700" b="1" i="1" dirty="0">
                <a:latin typeface="Times New Roman" panose="02020603050405020304" pitchFamily="18" charset="0"/>
                <a:cs typeface="Times New Roman" panose="02020603050405020304" pitchFamily="18" charset="0"/>
              </a:rPr>
              <a:t>14. </a:t>
            </a:r>
            <a:r>
              <a:rPr lang="tr-TR" sz="6700" b="1" i="1" dirty="0" smtClean="0">
                <a:latin typeface="Times New Roman" panose="02020603050405020304" pitchFamily="18" charset="0"/>
                <a:cs typeface="Times New Roman" panose="02020603050405020304" pitchFamily="18" charset="0"/>
              </a:rPr>
              <a:t>maddesinde</a:t>
            </a:r>
            <a:r>
              <a:rPr lang="tr-TR" sz="6700" i="1" dirty="0" smtClean="0">
                <a:latin typeface="Times New Roman" panose="02020603050405020304" pitchFamily="18" charset="0"/>
                <a:cs typeface="Times New Roman" panose="02020603050405020304" pitchFamily="18" charset="0"/>
              </a:rPr>
              <a:t> </a:t>
            </a:r>
            <a:r>
              <a:rPr lang="tr-TR" sz="6700" b="1" dirty="0">
                <a:latin typeface="Times New Roman" panose="02020603050405020304" pitchFamily="18" charset="0"/>
                <a:cs typeface="Times New Roman" panose="02020603050405020304" pitchFamily="18" charset="0"/>
              </a:rPr>
              <a:t>düzenlenmiştir.</a:t>
            </a:r>
          </a:p>
          <a:p>
            <a:pPr algn="just"/>
            <a:r>
              <a:rPr lang="tr-TR" sz="6700" dirty="0">
                <a:latin typeface="Times New Roman" panose="02020603050405020304" pitchFamily="18" charset="0"/>
                <a:cs typeface="Times New Roman" panose="02020603050405020304" pitchFamily="18" charset="0"/>
              </a:rPr>
              <a:t>Buna göre, </a:t>
            </a:r>
            <a:r>
              <a:rPr lang="tr-TR" sz="6700" b="1" dirty="0">
                <a:latin typeface="Times New Roman" panose="02020603050405020304" pitchFamily="18" charset="0"/>
                <a:cs typeface="Times New Roman" panose="02020603050405020304" pitchFamily="18" charset="0"/>
              </a:rPr>
              <a:t>T</a:t>
            </a:r>
            <a:r>
              <a:rPr lang="tr-TR" sz="6700" b="1" dirty="0" smtClean="0">
                <a:latin typeface="Times New Roman" panose="02020603050405020304" pitchFamily="18" charset="0"/>
                <a:cs typeface="Times New Roman" panose="02020603050405020304" pitchFamily="18" charset="0"/>
              </a:rPr>
              <a:t>apuda Kayıtlı Olmayan </a:t>
            </a:r>
            <a:r>
              <a:rPr lang="tr-TR" sz="6700" dirty="0">
                <a:latin typeface="Times New Roman" panose="02020603050405020304" pitchFamily="18" charset="0"/>
                <a:cs typeface="Times New Roman" panose="02020603050405020304" pitchFamily="18" charset="0"/>
              </a:rPr>
              <a:t>ve</a:t>
            </a:r>
            <a:r>
              <a:rPr lang="tr-TR" sz="6700" b="1" dirty="0">
                <a:latin typeface="Times New Roman" panose="02020603050405020304" pitchFamily="18" charset="0"/>
                <a:cs typeface="Times New Roman" panose="02020603050405020304" pitchFamily="18" charset="0"/>
              </a:rPr>
              <a:t> aynı </a:t>
            </a:r>
            <a:r>
              <a:rPr lang="tr-TR" sz="6700" b="1" dirty="0" smtClean="0">
                <a:latin typeface="Times New Roman" panose="02020603050405020304" pitchFamily="18" charset="0"/>
                <a:cs typeface="Times New Roman" panose="02020603050405020304" pitchFamily="18" charset="0"/>
              </a:rPr>
              <a:t>Çalışma </a:t>
            </a:r>
            <a:r>
              <a:rPr lang="tr-TR" sz="6700" b="1" dirty="0">
                <a:latin typeface="Times New Roman" panose="02020603050405020304" pitchFamily="18" charset="0"/>
                <a:cs typeface="Times New Roman" panose="02020603050405020304" pitchFamily="18" charset="0"/>
              </a:rPr>
              <a:t>alanı içinde bulunan </a:t>
            </a:r>
            <a:r>
              <a:rPr lang="tr-TR" sz="6700" dirty="0">
                <a:latin typeface="Times New Roman" panose="02020603050405020304" pitchFamily="18" charset="0"/>
                <a:cs typeface="Times New Roman" panose="02020603050405020304" pitchFamily="18" charset="0"/>
              </a:rPr>
              <a:t>ve </a:t>
            </a:r>
            <a:r>
              <a:rPr lang="tr-TR" sz="6700" b="1" dirty="0">
                <a:latin typeface="Times New Roman" panose="02020603050405020304" pitchFamily="18" charset="0"/>
                <a:cs typeface="Times New Roman" panose="02020603050405020304" pitchFamily="18" charset="0"/>
              </a:rPr>
              <a:t>T</a:t>
            </a:r>
            <a:r>
              <a:rPr lang="tr-TR" sz="6700" b="1" dirty="0" smtClean="0">
                <a:latin typeface="Times New Roman" panose="02020603050405020304" pitchFamily="18" charset="0"/>
                <a:cs typeface="Times New Roman" panose="02020603050405020304" pitchFamily="18" charset="0"/>
              </a:rPr>
              <a:t>oplam </a:t>
            </a:r>
            <a:r>
              <a:rPr lang="tr-TR" sz="6700" b="1" dirty="0">
                <a:latin typeface="Times New Roman" panose="02020603050405020304" pitchFamily="18" charset="0"/>
                <a:cs typeface="Times New Roman" panose="02020603050405020304" pitchFamily="18" charset="0"/>
              </a:rPr>
              <a:t>Y</a:t>
            </a:r>
            <a:r>
              <a:rPr lang="tr-TR" sz="6700" b="1" dirty="0" smtClean="0">
                <a:latin typeface="Times New Roman" panose="02020603050405020304" pitchFamily="18" charset="0"/>
                <a:cs typeface="Times New Roman" panose="02020603050405020304" pitchFamily="18" charset="0"/>
              </a:rPr>
              <a:t>üzölçümü </a:t>
            </a:r>
            <a:r>
              <a:rPr lang="tr-TR" sz="6700" b="1" i="1" dirty="0">
                <a:latin typeface="Times New Roman" panose="02020603050405020304" pitchFamily="18" charset="0"/>
                <a:cs typeface="Times New Roman" panose="02020603050405020304" pitchFamily="18" charset="0"/>
              </a:rPr>
              <a:t>S</a:t>
            </a:r>
            <a:r>
              <a:rPr lang="tr-TR" sz="6700" b="1" i="1" dirty="0" smtClean="0">
                <a:latin typeface="Times New Roman" panose="02020603050405020304" pitchFamily="18" charset="0"/>
                <a:cs typeface="Times New Roman" panose="02020603050405020304" pitchFamily="18" charset="0"/>
              </a:rPr>
              <a:t>ulu </a:t>
            </a:r>
            <a:r>
              <a:rPr lang="tr-TR" sz="6700" b="1" i="1" dirty="0">
                <a:latin typeface="Times New Roman" panose="02020603050405020304" pitchFamily="18" charset="0"/>
                <a:cs typeface="Times New Roman" panose="02020603050405020304" pitchFamily="18" charset="0"/>
              </a:rPr>
              <a:t>T</a:t>
            </a:r>
            <a:r>
              <a:rPr lang="tr-TR" sz="6700" b="1" i="1" dirty="0" smtClean="0">
                <a:latin typeface="Times New Roman" panose="02020603050405020304" pitchFamily="18" charset="0"/>
                <a:cs typeface="Times New Roman" panose="02020603050405020304" pitchFamily="18" charset="0"/>
              </a:rPr>
              <a:t>oprakta </a:t>
            </a:r>
            <a:r>
              <a:rPr lang="tr-TR" sz="6700" b="1" i="1" dirty="0">
                <a:latin typeface="Times New Roman" panose="02020603050405020304" pitchFamily="18" charset="0"/>
                <a:cs typeface="Times New Roman" panose="02020603050405020304" pitchFamily="18" charset="0"/>
              </a:rPr>
              <a:t>40, </a:t>
            </a:r>
            <a:r>
              <a:rPr lang="tr-TR" sz="6700" b="1" i="1" dirty="0" smtClean="0">
                <a:latin typeface="Times New Roman" panose="02020603050405020304" pitchFamily="18" charset="0"/>
                <a:cs typeface="Times New Roman" panose="02020603050405020304" pitchFamily="18" charset="0"/>
              </a:rPr>
              <a:t>Kuru </a:t>
            </a:r>
            <a:r>
              <a:rPr lang="tr-TR" sz="6700" b="1" i="1" dirty="0">
                <a:latin typeface="Times New Roman" panose="02020603050405020304" pitchFamily="18" charset="0"/>
                <a:cs typeface="Times New Roman" panose="02020603050405020304" pitchFamily="18" charset="0"/>
              </a:rPr>
              <a:t>T</a:t>
            </a:r>
            <a:r>
              <a:rPr lang="tr-TR" sz="6700" b="1" i="1" dirty="0" smtClean="0">
                <a:latin typeface="Times New Roman" panose="02020603050405020304" pitchFamily="18" charset="0"/>
                <a:cs typeface="Times New Roman" panose="02020603050405020304" pitchFamily="18" charset="0"/>
              </a:rPr>
              <a:t>oprakta </a:t>
            </a:r>
            <a:r>
              <a:rPr lang="tr-TR" sz="6700" b="1" i="1" dirty="0">
                <a:latin typeface="Times New Roman" panose="02020603050405020304" pitchFamily="18" charset="0"/>
                <a:cs typeface="Times New Roman" panose="02020603050405020304" pitchFamily="18" charset="0"/>
              </a:rPr>
              <a:t>100 dönüme</a:t>
            </a:r>
            <a:r>
              <a:rPr lang="tr-TR" sz="6700" b="1" dirty="0">
                <a:latin typeface="Times New Roman" panose="02020603050405020304" pitchFamily="18" charset="0"/>
                <a:cs typeface="Times New Roman" panose="02020603050405020304" pitchFamily="18" charset="0"/>
              </a:rPr>
              <a:t> </a:t>
            </a:r>
            <a:r>
              <a:rPr lang="tr-TR" sz="6700" b="1" i="1" dirty="0">
                <a:latin typeface="Times New Roman" panose="02020603050405020304" pitchFamily="18" charset="0"/>
                <a:cs typeface="Times New Roman" panose="02020603050405020304" pitchFamily="18" charset="0"/>
              </a:rPr>
              <a:t>kadar</a:t>
            </a:r>
            <a:r>
              <a:rPr lang="tr-TR" sz="6700" dirty="0">
                <a:latin typeface="Times New Roman" panose="02020603050405020304" pitchFamily="18" charset="0"/>
                <a:cs typeface="Times New Roman" panose="02020603050405020304" pitchFamily="18" charset="0"/>
              </a:rPr>
              <a:t> olan (</a:t>
            </a:r>
            <a:r>
              <a:rPr lang="tr-TR" sz="6700" i="1" dirty="0">
                <a:latin typeface="Times New Roman" panose="02020603050405020304" pitchFamily="18" charset="0"/>
                <a:cs typeface="Times New Roman" panose="02020603050405020304" pitchFamily="18" charset="0"/>
              </a:rPr>
              <a:t>40 ve 100 dönüm dahil</a:t>
            </a:r>
            <a:r>
              <a:rPr lang="tr-TR" sz="6700" dirty="0">
                <a:latin typeface="Times New Roman" panose="02020603050405020304" pitchFamily="18" charset="0"/>
                <a:cs typeface="Times New Roman" panose="02020603050405020304" pitchFamily="18" charset="0"/>
              </a:rPr>
              <a:t>) </a:t>
            </a:r>
            <a:r>
              <a:rPr lang="tr-TR" sz="6700" b="1" dirty="0">
                <a:latin typeface="Times New Roman" panose="02020603050405020304" pitchFamily="18" charset="0"/>
                <a:cs typeface="Times New Roman" panose="02020603050405020304" pitchFamily="18" charset="0"/>
              </a:rPr>
              <a:t>bir </a:t>
            </a:r>
            <a:r>
              <a:rPr lang="tr-TR" sz="6700" dirty="0">
                <a:latin typeface="Times New Roman" panose="02020603050405020304" pitchFamily="18" charset="0"/>
                <a:cs typeface="Times New Roman" panose="02020603050405020304" pitchFamily="18" charset="0"/>
              </a:rPr>
              <a:t>veya </a:t>
            </a:r>
            <a:r>
              <a:rPr lang="tr-TR" sz="6700" b="1" dirty="0">
                <a:latin typeface="Times New Roman" panose="02020603050405020304" pitchFamily="18" charset="0"/>
                <a:cs typeface="Times New Roman" panose="02020603050405020304" pitchFamily="18" charset="0"/>
              </a:rPr>
              <a:t>birden fazla </a:t>
            </a:r>
            <a:r>
              <a:rPr lang="tr-TR" sz="6700" b="1" dirty="0" smtClean="0">
                <a:latin typeface="Times New Roman" panose="02020603050405020304" pitchFamily="18" charset="0"/>
                <a:cs typeface="Times New Roman" panose="02020603050405020304" pitchFamily="18" charset="0"/>
              </a:rPr>
              <a:t>Taşınmaz Mal</a:t>
            </a:r>
            <a:r>
              <a:rPr lang="tr-TR" sz="6700" i="1" dirty="0">
                <a:latin typeface="Times New Roman" panose="02020603050405020304" pitchFamily="18" charset="0"/>
                <a:cs typeface="Times New Roman" panose="02020603050405020304" pitchFamily="18" charset="0"/>
              </a:rPr>
              <a:t>, </a:t>
            </a:r>
            <a:r>
              <a:rPr lang="tr-TR" sz="6700" b="1" i="1" dirty="0">
                <a:latin typeface="Times New Roman" panose="02020603050405020304" pitchFamily="18" charset="0"/>
                <a:cs typeface="Times New Roman" panose="02020603050405020304" pitchFamily="18" charset="0"/>
              </a:rPr>
              <a:t>çekişmesiz </a:t>
            </a:r>
            <a:r>
              <a:rPr lang="tr-TR" sz="6700" dirty="0">
                <a:latin typeface="Times New Roman" panose="02020603050405020304" pitchFamily="18" charset="0"/>
                <a:cs typeface="Times New Roman" panose="02020603050405020304" pitchFamily="18" charset="0"/>
              </a:rPr>
              <a:t>ve </a:t>
            </a:r>
            <a:r>
              <a:rPr lang="tr-TR" sz="6700" b="1" i="1" dirty="0">
                <a:latin typeface="Times New Roman" panose="02020603050405020304" pitchFamily="18" charset="0"/>
                <a:cs typeface="Times New Roman" panose="02020603050405020304" pitchFamily="18" charset="0"/>
              </a:rPr>
              <a:t>aralıksız</a:t>
            </a:r>
            <a:r>
              <a:rPr lang="tr-TR" sz="6700" b="1" dirty="0">
                <a:latin typeface="Times New Roman" panose="02020603050405020304" pitchFamily="18" charset="0"/>
                <a:cs typeface="Times New Roman" panose="02020603050405020304" pitchFamily="18" charset="0"/>
              </a:rPr>
              <a:t> </a:t>
            </a:r>
            <a:r>
              <a:rPr lang="tr-TR" sz="6700" b="1" i="1" dirty="0">
                <a:latin typeface="Times New Roman" panose="02020603050405020304" pitchFamily="18" charset="0"/>
                <a:cs typeface="Times New Roman" panose="02020603050405020304" pitchFamily="18" charset="0"/>
              </a:rPr>
              <a:t>en az </a:t>
            </a:r>
            <a:r>
              <a:rPr lang="tr-TR" sz="6700" b="1" i="1" dirty="0" smtClean="0">
                <a:latin typeface="Times New Roman" panose="02020603050405020304" pitchFamily="18" charset="0"/>
                <a:cs typeface="Times New Roman" panose="02020603050405020304" pitchFamily="18" charset="0"/>
              </a:rPr>
              <a:t>20 </a:t>
            </a:r>
            <a:r>
              <a:rPr lang="tr-TR" sz="6700" b="1" i="1" dirty="0">
                <a:latin typeface="Times New Roman" panose="02020603050405020304" pitchFamily="18" charset="0"/>
                <a:cs typeface="Times New Roman" panose="02020603050405020304" pitchFamily="18" charset="0"/>
              </a:rPr>
              <a:t>yıldan beri </a:t>
            </a:r>
            <a:r>
              <a:rPr lang="tr-TR" sz="6700" b="1" i="1" dirty="0" smtClean="0">
                <a:latin typeface="Times New Roman" panose="02020603050405020304" pitchFamily="18" charset="0"/>
                <a:cs typeface="Times New Roman" panose="02020603050405020304" pitchFamily="18" charset="0"/>
              </a:rPr>
              <a:t>Malik </a:t>
            </a:r>
            <a:r>
              <a:rPr lang="tr-TR" sz="6700" b="1" i="1" dirty="0">
                <a:latin typeface="Times New Roman" panose="02020603050405020304" pitchFamily="18" charset="0"/>
                <a:cs typeface="Times New Roman" panose="02020603050405020304" pitchFamily="18" charset="0"/>
              </a:rPr>
              <a:t>S</a:t>
            </a:r>
            <a:r>
              <a:rPr lang="tr-TR" sz="6700" b="1" i="1" dirty="0" smtClean="0">
                <a:latin typeface="Times New Roman" panose="02020603050405020304" pitchFamily="18" charset="0"/>
                <a:cs typeface="Times New Roman" panose="02020603050405020304" pitchFamily="18" charset="0"/>
              </a:rPr>
              <a:t>ıfatıyla </a:t>
            </a:r>
            <a:r>
              <a:rPr lang="tr-TR" sz="6700" b="1" i="1" dirty="0">
                <a:latin typeface="Times New Roman" panose="02020603050405020304" pitchFamily="18" charset="0"/>
                <a:cs typeface="Times New Roman" panose="02020603050405020304" pitchFamily="18" charset="0"/>
              </a:rPr>
              <a:t>Z</a:t>
            </a:r>
            <a:r>
              <a:rPr lang="tr-TR" sz="6700" b="1" i="1" dirty="0" smtClean="0">
                <a:latin typeface="Times New Roman" panose="02020603050405020304" pitchFamily="18" charset="0"/>
                <a:cs typeface="Times New Roman" panose="02020603050405020304" pitchFamily="18" charset="0"/>
              </a:rPr>
              <a:t>ilyetliğini </a:t>
            </a:r>
            <a:r>
              <a:rPr lang="tr-TR" sz="6700" b="1" dirty="0">
                <a:latin typeface="Times New Roman" panose="02020603050405020304" pitchFamily="18" charset="0"/>
                <a:cs typeface="Times New Roman" panose="02020603050405020304" pitchFamily="18" charset="0"/>
              </a:rPr>
              <a:t>B</a:t>
            </a:r>
            <a:r>
              <a:rPr lang="tr-TR" sz="6700" b="1" dirty="0" smtClean="0">
                <a:latin typeface="Times New Roman" panose="02020603050405020304" pitchFamily="18" charset="0"/>
                <a:cs typeface="Times New Roman" panose="02020603050405020304" pitchFamily="18" charset="0"/>
              </a:rPr>
              <a:t>elgelerle </a:t>
            </a:r>
            <a:r>
              <a:rPr lang="tr-TR" sz="6700" dirty="0">
                <a:latin typeface="Times New Roman" panose="02020603050405020304" pitchFamily="18" charset="0"/>
                <a:cs typeface="Times New Roman" panose="02020603050405020304" pitchFamily="18" charset="0"/>
              </a:rPr>
              <a:t>veya </a:t>
            </a:r>
            <a:r>
              <a:rPr lang="tr-TR" sz="6700" b="1" dirty="0" smtClean="0">
                <a:latin typeface="Times New Roman" panose="02020603050405020304" pitchFamily="18" charset="0"/>
                <a:cs typeface="Times New Roman" panose="02020603050405020304" pitchFamily="18" charset="0"/>
              </a:rPr>
              <a:t>Bilirkişi</a:t>
            </a:r>
            <a:r>
              <a:rPr lang="tr-TR" sz="6700" dirty="0" smtClean="0">
                <a:latin typeface="Times New Roman" panose="02020603050405020304" pitchFamily="18" charset="0"/>
                <a:cs typeface="Times New Roman" panose="02020603050405020304" pitchFamily="18" charset="0"/>
              </a:rPr>
              <a:t> </a:t>
            </a:r>
            <a:r>
              <a:rPr lang="tr-TR" sz="6700" dirty="0">
                <a:latin typeface="Times New Roman" panose="02020603050405020304" pitchFamily="18" charset="0"/>
                <a:cs typeface="Times New Roman" panose="02020603050405020304" pitchFamily="18" charset="0"/>
              </a:rPr>
              <a:t>ya da </a:t>
            </a:r>
            <a:r>
              <a:rPr lang="tr-TR" sz="6700" b="1" dirty="0" smtClean="0">
                <a:latin typeface="Times New Roman" panose="02020603050405020304" pitchFamily="18" charset="0"/>
                <a:cs typeface="Times New Roman" panose="02020603050405020304" pitchFamily="18" charset="0"/>
              </a:rPr>
              <a:t>Tanık Beyanları </a:t>
            </a:r>
            <a:r>
              <a:rPr lang="tr-TR" sz="6700" dirty="0" smtClean="0">
                <a:latin typeface="Times New Roman" panose="02020603050405020304" pitchFamily="18" charset="0"/>
                <a:cs typeface="Times New Roman" panose="02020603050405020304" pitchFamily="18" charset="0"/>
              </a:rPr>
              <a:t>ile</a:t>
            </a:r>
            <a:r>
              <a:rPr lang="tr-TR" sz="6700" b="1" dirty="0" smtClean="0">
                <a:latin typeface="Times New Roman" panose="02020603050405020304" pitchFamily="18" charset="0"/>
                <a:cs typeface="Times New Roman" panose="02020603050405020304" pitchFamily="18" charset="0"/>
              </a:rPr>
              <a:t> </a:t>
            </a:r>
            <a:r>
              <a:rPr lang="tr-TR" sz="6700" b="1" dirty="0">
                <a:latin typeface="Times New Roman" panose="02020603050405020304" pitchFamily="18" charset="0"/>
                <a:cs typeface="Times New Roman" panose="02020603050405020304" pitchFamily="18" charset="0"/>
              </a:rPr>
              <a:t>ispat eden </a:t>
            </a:r>
            <a:r>
              <a:rPr lang="tr-TR" sz="6700" b="1" i="1" dirty="0">
                <a:latin typeface="Times New Roman" panose="02020603050405020304" pitchFamily="18" charset="0"/>
                <a:cs typeface="Times New Roman" panose="02020603050405020304" pitchFamily="18" charset="0"/>
              </a:rPr>
              <a:t>Z</a:t>
            </a:r>
            <a:r>
              <a:rPr lang="tr-TR" sz="6700" b="1" i="1" dirty="0" smtClean="0">
                <a:latin typeface="Times New Roman" panose="02020603050405020304" pitchFamily="18" charset="0"/>
                <a:cs typeface="Times New Roman" panose="02020603050405020304" pitchFamily="18" charset="0"/>
              </a:rPr>
              <a:t>ilyedi adına </a:t>
            </a:r>
            <a:r>
              <a:rPr lang="tr-TR" sz="6700" b="1" dirty="0" smtClean="0">
                <a:latin typeface="Times New Roman" panose="02020603050405020304" pitchFamily="18" charset="0"/>
                <a:cs typeface="Times New Roman" panose="02020603050405020304" pitchFamily="18" charset="0"/>
              </a:rPr>
              <a:t>tespit edilir </a:t>
            </a:r>
            <a:r>
              <a:rPr lang="tr-TR" sz="6700" dirty="0" smtClean="0">
                <a:latin typeface="Times New Roman" panose="02020603050405020304" pitchFamily="18" charset="0"/>
                <a:cs typeface="Times New Roman" panose="02020603050405020304" pitchFamily="18" charset="0"/>
              </a:rPr>
              <a:t>(</a:t>
            </a:r>
            <a:r>
              <a:rPr lang="tr-TR" sz="6700" i="1" dirty="0">
                <a:latin typeface="Times New Roman" panose="02020603050405020304" pitchFamily="18" charset="0"/>
                <a:cs typeface="Times New Roman" panose="02020603050405020304" pitchFamily="18" charset="0"/>
              </a:rPr>
              <a:t>KK </a:t>
            </a:r>
            <a:r>
              <a:rPr lang="tr-TR" sz="6700" i="1" dirty="0" smtClean="0">
                <a:latin typeface="Times New Roman" panose="02020603050405020304" pitchFamily="18" charset="0"/>
                <a:cs typeface="Times New Roman" panose="02020603050405020304" pitchFamily="18" charset="0"/>
              </a:rPr>
              <a:t>m. 14 </a:t>
            </a:r>
            <a:r>
              <a:rPr lang="tr-TR" sz="6700" i="1" dirty="0">
                <a:latin typeface="Times New Roman" panose="02020603050405020304" pitchFamily="18" charset="0"/>
                <a:cs typeface="Times New Roman" panose="02020603050405020304" pitchFamily="18" charset="0"/>
              </a:rPr>
              <a:t>/ 1</a:t>
            </a:r>
            <a:r>
              <a:rPr lang="tr-TR" sz="67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207765461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Sulu ve Kuru Toprak Ayırımı- Sulu Tarım Arazisi </a:t>
            </a:r>
            <a:endParaRPr lang="tr-TR" b="1" dirty="0">
              <a:latin typeface="+mn-lt"/>
            </a:endParaRPr>
          </a:p>
        </p:txBody>
      </p:sp>
      <p:sp>
        <p:nvSpPr>
          <p:cNvPr id="3" name="İçerik Yer Tutucusu 2"/>
          <p:cNvSpPr>
            <a:spLocks noGrp="1"/>
          </p:cNvSpPr>
          <p:nvPr>
            <p:ph idx="1"/>
          </p:nvPr>
        </p:nvSpPr>
        <p:spPr/>
        <p:txBody>
          <a:bodyPr>
            <a:normAutofit fontScale="92500" lnSpcReduction="20000"/>
          </a:bodyPr>
          <a:lstStyle/>
          <a:p>
            <a:pPr algn="just"/>
            <a:r>
              <a:rPr lang="tr-TR" sz="3900" b="1" dirty="0">
                <a:latin typeface="Times New Roman" panose="02020603050405020304" pitchFamily="18" charset="0"/>
                <a:cs typeface="Times New Roman" panose="02020603050405020304" pitchFamily="18" charset="0"/>
              </a:rPr>
              <a:t>Sulu ve Kuru Toprak ayırımı</a:t>
            </a:r>
            <a:r>
              <a:rPr lang="tr-TR" sz="3900" dirty="0">
                <a:latin typeface="Times New Roman" panose="02020603050405020304" pitchFamily="18" charset="0"/>
                <a:cs typeface="Times New Roman" panose="02020603050405020304" pitchFamily="18" charset="0"/>
              </a:rPr>
              <a:t>, </a:t>
            </a:r>
            <a:r>
              <a:rPr lang="tr-TR" sz="3900" b="1" i="1" dirty="0">
                <a:latin typeface="Times New Roman" panose="02020603050405020304" pitchFamily="18" charset="0"/>
                <a:cs typeface="Times New Roman" panose="02020603050405020304" pitchFamily="18" charset="0"/>
              </a:rPr>
              <a:t>5413 sayılı Toprak Koruma ve Arazi Kullanımı Kanunu </a:t>
            </a:r>
            <a:r>
              <a:rPr lang="tr-TR" sz="3900" dirty="0">
                <a:latin typeface="Times New Roman" panose="02020603050405020304" pitchFamily="18" charset="0"/>
                <a:cs typeface="Times New Roman" panose="02020603050405020304" pitchFamily="18" charset="0"/>
              </a:rPr>
              <a:t>hükümlerine göre yapılır (</a:t>
            </a:r>
            <a:r>
              <a:rPr lang="tr-TR" sz="3900" i="1" dirty="0">
                <a:latin typeface="Times New Roman" panose="02020603050405020304" pitchFamily="18" charset="0"/>
                <a:cs typeface="Times New Roman" panose="02020603050405020304" pitchFamily="18" charset="0"/>
              </a:rPr>
              <a:t>KK </a:t>
            </a:r>
            <a:r>
              <a:rPr lang="tr-TR" sz="3900" i="1" dirty="0" smtClean="0">
                <a:latin typeface="Times New Roman" panose="02020603050405020304" pitchFamily="18" charset="0"/>
                <a:cs typeface="Times New Roman" panose="02020603050405020304" pitchFamily="18" charset="0"/>
              </a:rPr>
              <a:t>m. 14 </a:t>
            </a:r>
            <a:r>
              <a:rPr lang="tr-TR" sz="3900" i="1" dirty="0">
                <a:latin typeface="Times New Roman" panose="02020603050405020304" pitchFamily="18" charset="0"/>
                <a:cs typeface="Times New Roman" panose="02020603050405020304" pitchFamily="18" charset="0"/>
              </a:rPr>
              <a:t>/ II</a:t>
            </a:r>
            <a:r>
              <a:rPr lang="tr-TR" sz="3900" dirty="0">
                <a:latin typeface="Times New Roman" panose="02020603050405020304" pitchFamily="18" charset="0"/>
                <a:cs typeface="Times New Roman" panose="02020603050405020304" pitchFamily="18" charset="0"/>
              </a:rPr>
              <a:t>). </a:t>
            </a:r>
          </a:p>
          <a:p>
            <a:pPr algn="just"/>
            <a:r>
              <a:rPr lang="tr-TR" sz="3900" i="1" dirty="0">
                <a:latin typeface="Times New Roman" panose="02020603050405020304" pitchFamily="18" charset="0"/>
                <a:cs typeface="Times New Roman" panose="02020603050405020304" pitchFamily="18" charset="0"/>
              </a:rPr>
              <a:t>5413 sayılı Kanuna göre</a:t>
            </a:r>
            <a:r>
              <a:rPr lang="tr-TR" sz="3900" dirty="0">
                <a:latin typeface="Times New Roman" panose="02020603050405020304" pitchFamily="18" charset="0"/>
                <a:cs typeface="Times New Roman" panose="02020603050405020304" pitchFamily="18" charset="0"/>
              </a:rPr>
              <a:t>, </a:t>
            </a:r>
            <a:r>
              <a:rPr lang="tr-TR" sz="3900" b="1" u="sng" dirty="0">
                <a:latin typeface="Times New Roman" panose="02020603050405020304" pitchFamily="18" charset="0"/>
                <a:cs typeface="Times New Roman" panose="02020603050405020304" pitchFamily="18" charset="0"/>
              </a:rPr>
              <a:t>Sulu Tarım Arazisi</a:t>
            </a:r>
            <a:r>
              <a:rPr lang="tr-TR" sz="3900" b="1" dirty="0">
                <a:latin typeface="Times New Roman" panose="02020603050405020304" pitchFamily="18" charset="0"/>
                <a:cs typeface="Times New Roman" panose="02020603050405020304" pitchFamily="18" charset="0"/>
              </a:rPr>
              <a:t>,</a:t>
            </a:r>
            <a:r>
              <a:rPr lang="tr-TR" sz="3900" dirty="0">
                <a:latin typeface="Times New Roman" panose="02020603050405020304" pitchFamily="18" charset="0"/>
                <a:cs typeface="Times New Roman" panose="02020603050405020304" pitchFamily="18" charset="0"/>
              </a:rPr>
              <a:t> </a:t>
            </a:r>
            <a:r>
              <a:rPr lang="tr-TR" sz="3900" b="1" dirty="0" smtClean="0">
                <a:latin typeface="Times New Roman" panose="02020603050405020304" pitchFamily="18" charset="0"/>
                <a:cs typeface="Times New Roman" panose="02020603050405020304" pitchFamily="18" charset="0"/>
              </a:rPr>
              <a:t>Tarımı </a:t>
            </a:r>
            <a:r>
              <a:rPr lang="tr-TR" sz="3900" b="1" dirty="0">
                <a:latin typeface="Times New Roman" panose="02020603050405020304" pitchFamily="18" charset="0"/>
                <a:cs typeface="Times New Roman" panose="02020603050405020304" pitchFamily="18" charset="0"/>
              </a:rPr>
              <a:t>yapılan </a:t>
            </a:r>
            <a:r>
              <a:rPr lang="tr-TR" sz="3900" b="1" dirty="0" smtClean="0">
                <a:latin typeface="Times New Roman" panose="02020603050405020304" pitchFamily="18" charset="0"/>
                <a:cs typeface="Times New Roman" panose="02020603050405020304" pitchFamily="18" charset="0"/>
              </a:rPr>
              <a:t>Bitkilerin </a:t>
            </a:r>
            <a:r>
              <a:rPr lang="tr-TR" sz="3900" b="1" dirty="0">
                <a:latin typeface="Times New Roman" panose="02020603050405020304" pitchFamily="18" charset="0"/>
                <a:cs typeface="Times New Roman" panose="02020603050405020304" pitchFamily="18" charset="0"/>
              </a:rPr>
              <a:t>büyüme devresinde ihtiyaç duyduğu </a:t>
            </a:r>
            <a:r>
              <a:rPr lang="tr-TR" sz="3900" b="1" dirty="0" smtClean="0">
                <a:latin typeface="Times New Roman" panose="02020603050405020304" pitchFamily="18" charset="0"/>
                <a:cs typeface="Times New Roman" panose="02020603050405020304" pitchFamily="18" charset="0"/>
              </a:rPr>
              <a:t>Suyun</a:t>
            </a:r>
            <a:r>
              <a:rPr lang="tr-TR" sz="3900" b="1" dirty="0">
                <a:latin typeface="Times New Roman" panose="02020603050405020304" pitchFamily="18" charset="0"/>
                <a:cs typeface="Times New Roman" panose="02020603050405020304" pitchFamily="18" charset="0"/>
              </a:rPr>
              <a:t>, </a:t>
            </a:r>
            <a:r>
              <a:rPr lang="tr-TR" sz="3900" b="1" dirty="0" smtClean="0">
                <a:latin typeface="Times New Roman" panose="02020603050405020304" pitchFamily="18" charset="0"/>
                <a:cs typeface="Times New Roman" panose="02020603050405020304" pitchFamily="18" charset="0"/>
              </a:rPr>
              <a:t>Su </a:t>
            </a:r>
            <a:r>
              <a:rPr lang="tr-TR" sz="3900" b="1" dirty="0">
                <a:latin typeface="Times New Roman" panose="02020603050405020304" pitchFamily="18" charset="0"/>
                <a:cs typeface="Times New Roman" panose="02020603050405020304" pitchFamily="18" charset="0"/>
              </a:rPr>
              <a:t>K</a:t>
            </a:r>
            <a:r>
              <a:rPr lang="tr-TR" sz="3900" b="1" dirty="0" smtClean="0">
                <a:latin typeface="Times New Roman" panose="02020603050405020304" pitchFamily="18" charset="0"/>
                <a:cs typeface="Times New Roman" panose="02020603050405020304" pitchFamily="18" charset="0"/>
              </a:rPr>
              <a:t>aynağından </a:t>
            </a:r>
            <a:r>
              <a:rPr lang="tr-TR" sz="3900" b="1" dirty="0">
                <a:latin typeface="Times New Roman" panose="02020603050405020304" pitchFamily="18" charset="0"/>
                <a:cs typeface="Times New Roman" panose="02020603050405020304" pitchFamily="18" charset="0"/>
              </a:rPr>
              <a:t>alınarak yeterli miktarda ve kontrollü bir şekilde karşılandığı Araziyi ifade eder </a:t>
            </a:r>
            <a:r>
              <a:rPr lang="tr-TR" sz="3900" i="1" dirty="0">
                <a:latin typeface="Times New Roman" panose="02020603050405020304" pitchFamily="18" charset="0"/>
                <a:cs typeface="Times New Roman" panose="02020603050405020304" pitchFamily="18" charset="0"/>
              </a:rPr>
              <a:t>(m. 3 / j). </a:t>
            </a:r>
          </a:p>
          <a:p>
            <a:pPr marL="0" indent="0" algn="just">
              <a:buNone/>
            </a:pPr>
            <a:endParaRPr lang="tr-TR" sz="1600" dirty="0"/>
          </a:p>
          <a:p>
            <a:pPr marL="0" indent="0">
              <a:buNone/>
            </a:pPr>
            <a:endParaRPr lang="tr-TR" sz="1000" dirty="0"/>
          </a:p>
          <a:p>
            <a:pPr marL="0" indent="0">
              <a:buNone/>
            </a:pPr>
            <a:r>
              <a:rPr lang="tr-TR" sz="1000" dirty="0"/>
              <a:t> </a:t>
            </a:r>
          </a:p>
          <a:p>
            <a:endParaRPr lang="tr-TR" dirty="0"/>
          </a:p>
        </p:txBody>
      </p:sp>
    </p:spTree>
    <p:extLst>
      <p:ext uri="{BB962C8B-B14F-4D97-AF65-F5344CB8AC3E}">
        <p14:creationId xmlns:p14="http://schemas.microsoft.com/office/powerpoint/2010/main" val="309420841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Taşınmaz Malların Sınırlandırma, Tespit ve Kontrol İşleri Hakkındaki Yönetmeliğin </a:t>
            </a:r>
            <a:r>
              <a:rPr lang="tr-TR" sz="3600" b="1"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RG. 28. 10. 1987, s. 19618</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10</a:t>
            </a:r>
            <a:r>
              <a:rPr lang="tr-TR" sz="3600" b="1" dirty="0">
                <a:latin typeface="Times New Roman" panose="02020603050405020304" pitchFamily="18" charset="0"/>
                <a:cs typeface="Times New Roman" panose="02020603050405020304" pitchFamily="18" charset="0"/>
              </a:rPr>
              <a:t>. maddesinin IV. fıkrası gereğince</a:t>
            </a:r>
            <a:r>
              <a:rPr lang="tr-TR" sz="3600" dirty="0">
                <a:latin typeface="Times New Roman" panose="02020603050405020304" pitchFamily="18" charset="0"/>
                <a:cs typeface="Times New Roman" panose="02020603050405020304" pitchFamily="18" charset="0"/>
              </a:rPr>
              <a:t>, Zilyet, aynı Kadastro Çalışma Alanı içinde hem Sulu hem de Kuru Toprakta Zilyetliğini sürdürmüşse, ya </a:t>
            </a:r>
            <a:r>
              <a:rPr lang="tr-TR" sz="3600" b="1" dirty="0">
                <a:latin typeface="Times New Roman" panose="02020603050405020304" pitchFamily="18" charset="0"/>
                <a:cs typeface="Times New Roman" panose="02020603050405020304" pitchFamily="18" charset="0"/>
              </a:rPr>
              <a:t>40 dönüme kadar Sulu Arazinin </a:t>
            </a:r>
            <a:r>
              <a:rPr lang="tr-TR" sz="3600" dirty="0">
                <a:latin typeface="Times New Roman" panose="02020603050405020304" pitchFamily="18" charset="0"/>
                <a:cs typeface="Times New Roman" panose="02020603050405020304" pitchFamily="18" charset="0"/>
              </a:rPr>
              <a:t>ya da </a:t>
            </a:r>
            <a:r>
              <a:rPr lang="tr-TR" sz="3600" b="1" dirty="0">
                <a:latin typeface="Times New Roman" panose="02020603050405020304" pitchFamily="18" charset="0"/>
                <a:cs typeface="Times New Roman" panose="02020603050405020304" pitchFamily="18" charset="0"/>
              </a:rPr>
              <a:t>100 dönüme kadar Kuru Arazinin </a:t>
            </a:r>
            <a:r>
              <a:rPr lang="tr-TR" sz="3600" dirty="0">
                <a:latin typeface="Times New Roman" panose="02020603050405020304" pitchFamily="18" charset="0"/>
                <a:cs typeface="Times New Roman" panose="02020603050405020304" pitchFamily="18" charset="0"/>
              </a:rPr>
              <a:t>adına tespitini isteyebilir. </a:t>
            </a:r>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156349340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Her ikisinin tamamının talep edilebilmesi söz konusu değildir. </a:t>
            </a:r>
            <a:r>
              <a:rPr lang="tr-TR" dirty="0" smtClean="0">
                <a:latin typeface="Times New Roman" panose="02020603050405020304" pitchFamily="18" charset="0"/>
                <a:cs typeface="Times New Roman" panose="02020603050405020304" pitchFamily="18" charset="0"/>
              </a:rPr>
              <a:t>Fakat</a:t>
            </a:r>
            <a:r>
              <a:rPr lang="tr-TR"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ilyet </a:t>
            </a:r>
            <a:r>
              <a:rPr lang="tr-TR" b="1" i="1" dirty="0">
                <a:latin typeface="Times New Roman" panose="02020603050405020304" pitchFamily="18" charset="0"/>
                <a:cs typeface="Times New Roman" panose="02020603050405020304" pitchFamily="18" charset="0"/>
              </a:rPr>
              <a:t>tespit sırasında hazır </a:t>
            </a:r>
            <a:r>
              <a:rPr lang="tr-TR" b="1" i="1" dirty="0" smtClean="0">
                <a:latin typeface="Times New Roman" panose="02020603050405020304" pitchFamily="18" charset="0"/>
                <a:cs typeface="Times New Roman" panose="02020603050405020304" pitchFamily="18" charset="0"/>
              </a:rPr>
              <a:t>bulunmuyor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Menfaatine </a:t>
            </a:r>
            <a:r>
              <a:rPr lang="tr-TR" b="1" dirty="0">
                <a:latin typeface="Times New Roman" panose="02020603050405020304" pitchFamily="18" charset="0"/>
                <a:cs typeface="Times New Roman" panose="02020603050405020304" pitchFamily="18" charset="0"/>
              </a:rPr>
              <a:t>uygun düşen </a:t>
            </a:r>
            <a:r>
              <a:rPr lang="tr-TR" b="1" dirty="0" smtClean="0">
                <a:latin typeface="Times New Roman" panose="02020603050405020304" pitchFamily="18" charset="0"/>
                <a:cs typeface="Times New Roman" panose="02020603050405020304" pitchFamily="18" charset="0"/>
              </a:rPr>
              <a:t>Taraftan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1 </a:t>
            </a:r>
            <a:r>
              <a:rPr lang="tr-TR" b="1" u="sng" dirty="0">
                <a:latin typeface="Times New Roman" panose="02020603050405020304" pitchFamily="18" charset="0"/>
                <a:cs typeface="Times New Roman" panose="02020603050405020304" pitchFamily="18" charset="0"/>
              </a:rPr>
              <a:t>dönüm Sulu Arazi = 2.5 dönüm Kuru </a:t>
            </a:r>
            <a:r>
              <a:rPr lang="tr-TR" b="1" u="sng" dirty="0" smtClean="0">
                <a:latin typeface="Times New Roman" panose="02020603050405020304" pitchFamily="18" charset="0"/>
                <a:cs typeface="Times New Roman" panose="02020603050405020304" pitchFamily="18" charset="0"/>
              </a:rPr>
              <a:t>Arazi»</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şeklinde </a:t>
            </a:r>
            <a:r>
              <a:rPr lang="tr-TR" b="1" dirty="0">
                <a:latin typeface="Times New Roman" panose="02020603050405020304" pitchFamily="18" charset="0"/>
                <a:cs typeface="Times New Roman" panose="02020603050405020304" pitchFamily="18" charset="0"/>
              </a:rPr>
              <a:t>orantı kurulmak </a:t>
            </a:r>
            <a:r>
              <a:rPr lang="tr-TR" dirty="0">
                <a:latin typeface="Times New Roman" panose="02020603050405020304" pitchFamily="18" charset="0"/>
                <a:cs typeface="Times New Roman" panose="02020603050405020304" pitchFamily="18" charset="0"/>
              </a:rPr>
              <a:t>suretiyle </a:t>
            </a:r>
            <a:r>
              <a:rPr lang="tr-TR" b="1" dirty="0" smtClean="0">
                <a:latin typeface="Times New Roman" panose="02020603050405020304" pitchFamily="18" charset="0"/>
                <a:cs typeface="Times New Roman" panose="02020603050405020304" pitchFamily="18" charset="0"/>
              </a:rPr>
              <a:t>Tespit </a:t>
            </a:r>
            <a:r>
              <a:rPr lang="tr-TR" b="1" dirty="0">
                <a:latin typeface="Times New Roman" panose="02020603050405020304" pitchFamily="18" charset="0"/>
                <a:cs typeface="Times New Roman" panose="02020603050405020304" pitchFamily="18" charset="0"/>
              </a:rPr>
              <a:t>yapılabilir. </a:t>
            </a:r>
          </a:p>
          <a:p>
            <a:pPr algn="just"/>
            <a:r>
              <a:rPr lang="tr-TR" b="1" i="1" dirty="0">
                <a:latin typeface="Times New Roman" panose="02020603050405020304" pitchFamily="18" charset="0"/>
                <a:cs typeface="Times New Roman" panose="02020603050405020304" pitchFamily="18" charset="0"/>
              </a:rPr>
              <a:t>Zilyedin hazır bulunması durumunda</a:t>
            </a:r>
            <a:r>
              <a:rPr lang="tr-TR" b="1" dirty="0">
                <a:latin typeface="Times New Roman" panose="02020603050405020304" pitchFamily="18" charset="0"/>
                <a:cs typeface="Times New Roman" panose="02020603050405020304" pitchFamily="18" charset="0"/>
              </a:rPr>
              <a:t>, onun isteğine uygun olarak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bu şekilde bir </a:t>
            </a:r>
            <a:r>
              <a:rPr lang="tr-TR" b="1" i="1" dirty="0" smtClean="0">
                <a:latin typeface="Times New Roman" panose="02020603050405020304" pitchFamily="18" charset="0"/>
                <a:cs typeface="Times New Roman" panose="02020603050405020304" pitchFamily="18" charset="0"/>
              </a:rPr>
              <a:t>Tespit </a:t>
            </a:r>
            <a:r>
              <a:rPr lang="tr-TR" b="1" i="1" dirty="0">
                <a:latin typeface="Times New Roman" panose="02020603050405020304" pitchFamily="18" charset="0"/>
                <a:cs typeface="Times New Roman" panose="02020603050405020304" pitchFamily="18" charset="0"/>
              </a:rPr>
              <a:t>yapılması</a:t>
            </a:r>
            <a:r>
              <a:rPr lang="tr-TR" b="1" dirty="0">
                <a:latin typeface="Times New Roman" panose="02020603050405020304" pitchFamily="18" charset="0"/>
                <a:cs typeface="Times New Roman" panose="02020603050405020304" pitchFamily="18" charset="0"/>
              </a:rPr>
              <a:t> mümkündür. </a:t>
            </a:r>
            <a:endParaRPr lang="tr-TR" b="1" dirty="0" smtClean="0">
              <a:latin typeface="Times New Roman" panose="02020603050405020304" pitchFamily="18" charset="0"/>
              <a:cs typeface="Times New Roman" panose="02020603050405020304" pitchFamily="18" charset="0"/>
            </a:endParaRPr>
          </a:p>
          <a:p>
            <a:pPr marL="0" indent="0" algn="just">
              <a:buNone/>
            </a:pPr>
            <a:r>
              <a:rPr lang="tr-TR" b="1" dirty="0" smtClean="0">
                <a:latin typeface="Times New Roman" panose="02020603050405020304" pitchFamily="18" charset="0"/>
                <a:cs typeface="Times New Roman" panose="02020603050405020304" pitchFamily="18" charset="0"/>
              </a:rPr>
              <a:t>(</a:t>
            </a:r>
            <a:r>
              <a:rPr lang="tr-TR" sz="2600" i="1" dirty="0">
                <a:latin typeface="Times New Roman" panose="02020603050405020304" pitchFamily="18" charset="0"/>
                <a:cs typeface="Times New Roman" panose="02020603050405020304" pitchFamily="18" charset="0"/>
              </a:rPr>
              <a:t>Akman,</a:t>
            </a:r>
            <a:r>
              <a:rPr lang="tr-TR" sz="2600" dirty="0">
                <a:latin typeface="Times New Roman" panose="02020603050405020304" pitchFamily="18" charset="0"/>
                <a:cs typeface="Times New Roman" panose="02020603050405020304" pitchFamily="18" charset="0"/>
              </a:rPr>
              <a:t> Kadastro </a:t>
            </a:r>
            <a:r>
              <a:rPr lang="tr-TR" sz="2600" dirty="0" smtClean="0">
                <a:latin typeface="Times New Roman" panose="02020603050405020304" pitchFamily="18" charset="0"/>
                <a:cs typeface="Times New Roman" panose="02020603050405020304" pitchFamily="18" charset="0"/>
              </a:rPr>
              <a:t>Kanununun İncelenmesi, </a:t>
            </a:r>
            <a:r>
              <a:rPr lang="tr-TR" sz="2600" dirty="0">
                <a:latin typeface="Times New Roman" panose="02020603050405020304" pitchFamily="18" charset="0"/>
                <a:cs typeface="Times New Roman" panose="02020603050405020304" pitchFamily="18" charset="0"/>
              </a:rPr>
              <a:t>s. 118</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4342 sayılı Mera Kanunu’nun 7. maddesinin III. fıkrası gereği,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3402 sayılı Kanun hükümlerine göre yapılacak </a:t>
            </a:r>
            <a:r>
              <a:rPr lang="tr-TR" b="1" i="1" dirty="0" smtClean="0">
                <a:latin typeface="Times New Roman" panose="02020603050405020304" pitchFamily="18" charset="0"/>
                <a:cs typeface="Times New Roman" panose="02020603050405020304" pitchFamily="18" charset="0"/>
              </a:rPr>
              <a:t>İşlemlerde</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Kadastro Komisyonlarına konunun uzmanı </a:t>
            </a:r>
            <a:r>
              <a:rPr lang="tr-TR" b="1" dirty="0">
                <a:latin typeface="Times New Roman" panose="02020603050405020304" pitchFamily="18" charset="0"/>
                <a:cs typeface="Times New Roman" panose="02020603050405020304" pitchFamily="18" charset="0"/>
              </a:rPr>
              <a:t>Ziraat Mühendisi </a:t>
            </a:r>
            <a:r>
              <a:rPr lang="tr-TR" dirty="0">
                <a:latin typeface="Times New Roman" panose="02020603050405020304" pitchFamily="18" charset="0"/>
                <a:cs typeface="Times New Roman" panose="02020603050405020304" pitchFamily="18" charset="0"/>
              </a:rPr>
              <a:t>dahil edilir. </a:t>
            </a:r>
          </a:p>
          <a:p>
            <a:pPr marL="0" indent="0">
              <a:buNone/>
            </a:pPr>
            <a:endParaRPr lang="tr-TR" dirty="0"/>
          </a:p>
        </p:txBody>
      </p:sp>
    </p:spTree>
    <p:extLst>
      <p:ext uri="{BB962C8B-B14F-4D97-AF65-F5344CB8AC3E}">
        <p14:creationId xmlns:p14="http://schemas.microsoft.com/office/powerpoint/2010/main" val="373159279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KK </a:t>
            </a:r>
            <a:r>
              <a:rPr lang="tr-TR" b="1" dirty="0" smtClean="0">
                <a:latin typeface="Times New Roman" panose="02020603050405020304" pitchFamily="18" charset="0"/>
                <a:cs typeface="Times New Roman" panose="02020603050405020304" pitchFamily="18" charset="0"/>
              </a:rPr>
              <a:t>m. 14 </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IV</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a:t>
            </a:r>
            <a:r>
              <a:rPr lang="tr-TR" b="1" dirty="0">
                <a:latin typeface="Times New Roman" panose="02020603050405020304" pitchFamily="18" charset="0"/>
                <a:cs typeface="Times New Roman" panose="02020603050405020304" pitchFamily="18" charset="0"/>
              </a:rPr>
              <a:t>göre, Taşınmaz Malın m. 14 / 1 kapsamı dışında kalan kısmının </a:t>
            </a:r>
            <a:r>
              <a:rPr lang="tr-TR" b="1" dirty="0" smtClean="0">
                <a:latin typeface="Times New Roman" panose="02020603050405020304" pitchFamily="18" charset="0"/>
                <a:cs typeface="Times New Roman" panose="02020603050405020304" pitchFamily="18" charset="0"/>
              </a:rPr>
              <a:t>Zilyedi </a:t>
            </a:r>
            <a:r>
              <a:rPr lang="tr-TR" b="1" dirty="0">
                <a:latin typeface="Times New Roman" panose="02020603050405020304" pitchFamily="18" charset="0"/>
                <a:cs typeface="Times New Roman" panose="02020603050405020304" pitchFamily="18" charset="0"/>
              </a:rPr>
              <a:t>adına tespit edilebilmesi için, I. fıkra gereğince </a:t>
            </a:r>
            <a:r>
              <a:rPr lang="tr-TR" b="1" dirty="0" err="1">
                <a:latin typeface="Times New Roman" panose="02020603050405020304" pitchFamily="18" charset="0"/>
                <a:cs typeface="Times New Roman" panose="02020603050405020304" pitchFamily="18" charset="0"/>
              </a:rPr>
              <a:t>delillendirilen</a:t>
            </a:r>
            <a:r>
              <a:rPr lang="tr-TR" b="1" dirty="0">
                <a:latin typeface="Times New Roman" panose="02020603050405020304" pitchFamily="18" charset="0"/>
                <a:cs typeface="Times New Roman" panose="02020603050405020304" pitchFamily="18" charset="0"/>
              </a:rPr>
              <a:t> Zilyetliğin ayrıca </a:t>
            </a:r>
            <a:r>
              <a:rPr lang="tr-TR" b="1" i="1" dirty="0">
                <a:latin typeface="Times New Roman" panose="02020603050405020304" pitchFamily="18" charset="0"/>
                <a:cs typeface="Times New Roman" panose="02020603050405020304" pitchFamily="18" charset="0"/>
              </a:rPr>
              <a:t>aşağıdaki</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Belgelerden</a:t>
            </a:r>
            <a:r>
              <a:rPr lang="tr-TR" b="1" dirty="0">
                <a:latin typeface="Times New Roman" panose="02020603050405020304" pitchFamily="18" charset="0"/>
                <a:cs typeface="Times New Roman" panose="02020603050405020304" pitchFamily="18" charset="0"/>
              </a:rPr>
              <a:t> birine dayandırılması gerekir: </a:t>
            </a: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A)</a:t>
            </a:r>
            <a:r>
              <a:rPr lang="tr-TR" i="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31. 12. 1981 tarihine veya daha önceki tarihlere ait </a:t>
            </a:r>
            <a:r>
              <a:rPr lang="tr-TR" i="1" dirty="0" smtClean="0">
                <a:latin typeface="Times New Roman" panose="02020603050405020304" pitchFamily="18" charset="0"/>
                <a:cs typeface="Times New Roman" panose="02020603050405020304" pitchFamily="18" charset="0"/>
              </a:rPr>
              <a:t>Vergi Kayıtları</a:t>
            </a:r>
            <a:r>
              <a:rPr lang="tr-TR" i="1"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a:t>
            </a:r>
            <a:r>
              <a:rPr lang="tr-TR" i="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Tasdikli irade suretleri ile fermanlar,</a:t>
            </a:r>
            <a:endParaRPr lang="tr-TR"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C) </a:t>
            </a:r>
            <a:r>
              <a:rPr lang="tr-TR" i="1" dirty="0">
                <a:latin typeface="Times New Roman" panose="02020603050405020304" pitchFamily="18" charset="0"/>
                <a:cs typeface="Times New Roman" panose="02020603050405020304" pitchFamily="18" charset="0"/>
              </a:rPr>
              <a:t>Muteber mütevelli, sipahi, mültezim, </a:t>
            </a:r>
            <a:r>
              <a:rPr lang="tr-TR" i="1" dirty="0" err="1">
                <a:latin typeface="Times New Roman" panose="02020603050405020304" pitchFamily="18" charset="0"/>
                <a:cs typeface="Times New Roman" panose="02020603050405020304" pitchFamily="18" charset="0"/>
              </a:rPr>
              <a:t>temessük</a:t>
            </a:r>
            <a:r>
              <a:rPr lang="tr-TR" i="1" dirty="0">
                <a:latin typeface="Times New Roman" panose="02020603050405020304" pitchFamily="18" charset="0"/>
                <a:cs typeface="Times New Roman" panose="02020603050405020304" pitchFamily="18" charset="0"/>
              </a:rPr>
              <a:t> veya senetleri,</a:t>
            </a:r>
            <a:endParaRPr lang="tr-TR" dirty="0">
              <a:latin typeface="Times New Roman" panose="02020603050405020304" pitchFamily="18" charset="0"/>
              <a:cs typeface="Times New Roman" panose="02020603050405020304" pitchFamily="18" charset="0"/>
            </a:endParaRPr>
          </a:p>
          <a:p>
            <a:pPr marL="0" indent="0">
              <a:buNone/>
            </a:pPr>
            <a:r>
              <a:rPr lang="tr-TR" i="1" dirty="0"/>
              <a:t>  </a:t>
            </a:r>
            <a:endParaRPr lang="tr-TR" dirty="0"/>
          </a:p>
        </p:txBody>
      </p:sp>
    </p:spTree>
    <p:extLst>
      <p:ext uri="{BB962C8B-B14F-4D97-AF65-F5344CB8AC3E}">
        <p14:creationId xmlns:p14="http://schemas.microsoft.com/office/powerpoint/2010/main" val="66342198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D)</a:t>
            </a:r>
            <a:r>
              <a:rPr lang="tr-TR" sz="3200" i="1" dirty="0">
                <a:latin typeface="Times New Roman" panose="02020603050405020304" pitchFamily="18" charset="0"/>
                <a:cs typeface="Times New Roman" panose="02020603050405020304" pitchFamily="18" charset="0"/>
              </a:rPr>
              <a:t>Kayıtları bulunmayan tapu veya mülga </a:t>
            </a:r>
            <a:r>
              <a:rPr lang="tr-TR" sz="3200" i="1" dirty="0" err="1">
                <a:latin typeface="Times New Roman" panose="02020603050405020304" pitchFamily="18" charset="0"/>
                <a:cs typeface="Times New Roman" panose="02020603050405020304" pitchFamily="18" charset="0"/>
              </a:rPr>
              <a:t>hazinei</a:t>
            </a:r>
            <a:r>
              <a:rPr lang="tr-TR" sz="3200" i="1" dirty="0">
                <a:latin typeface="Times New Roman" panose="02020603050405020304" pitchFamily="18" charset="0"/>
                <a:cs typeface="Times New Roman" panose="02020603050405020304" pitchFamily="18" charset="0"/>
              </a:rPr>
              <a:t> hassa senetleri veya muvakkat tasarruf ilmühaberleri</a:t>
            </a:r>
            <a:endParaRPr lang="tr-TR" sz="3200" dirty="0">
              <a:latin typeface="Times New Roman" panose="02020603050405020304" pitchFamily="18" charset="0"/>
              <a:cs typeface="Times New Roman" panose="02020603050405020304" pitchFamily="18" charset="0"/>
            </a:endParaRPr>
          </a:p>
          <a:p>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a:t>
            </a:r>
            <a:r>
              <a:rPr lang="tr-TR" sz="3200" i="1" dirty="0">
                <a:latin typeface="Times New Roman" panose="02020603050405020304" pitchFamily="18" charset="0"/>
                <a:cs typeface="Times New Roman" panose="02020603050405020304" pitchFamily="18" charset="0"/>
              </a:rPr>
              <a:t> Tasdiksiz tapu yoklama kayıtları, </a:t>
            </a:r>
            <a:endParaRPr lang="tr-TR" sz="3200" dirty="0">
              <a:latin typeface="Times New Roman" panose="02020603050405020304" pitchFamily="18" charset="0"/>
              <a:cs typeface="Times New Roman" panose="02020603050405020304" pitchFamily="18" charset="0"/>
            </a:endParaRPr>
          </a:p>
          <a:p>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F)</a:t>
            </a:r>
            <a:r>
              <a:rPr lang="tr-TR" sz="3200" b="1"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Mülkname</a:t>
            </a:r>
            <a:r>
              <a:rPr lang="tr-TR" sz="3200" i="1" dirty="0">
                <a:latin typeface="Times New Roman" panose="02020603050405020304" pitchFamily="18" charset="0"/>
                <a:cs typeface="Times New Roman" panose="02020603050405020304" pitchFamily="18" charset="0"/>
              </a:rPr>
              <a:t>, muhasebatı </a:t>
            </a:r>
            <a:r>
              <a:rPr lang="tr-TR" sz="3200" i="1" dirty="0" err="1">
                <a:latin typeface="Times New Roman" panose="02020603050405020304" pitchFamily="18" charset="0"/>
                <a:cs typeface="Times New Roman" panose="02020603050405020304" pitchFamily="18" charset="0"/>
              </a:rPr>
              <a:t>atika</a:t>
            </a:r>
            <a:r>
              <a:rPr lang="tr-TR" sz="3200" i="1" dirty="0">
                <a:latin typeface="Times New Roman" panose="02020603050405020304" pitchFamily="18" charset="0"/>
                <a:cs typeface="Times New Roman" panose="02020603050405020304" pitchFamily="18" charset="0"/>
              </a:rPr>
              <a:t> kalemi kayıtları,</a:t>
            </a:r>
            <a:endParaRPr lang="tr-TR" sz="3200" dirty="0">
              <a:latin typeface="Times New Roman" panose="02020603050405020304" pitchFamily="18" charset="0"/>
              <a:cs typeface="Times New Roman" panose="02020603050405020304" pitchFamily="18" charset="0"/>
            </a:endParaRPr>
          </a:p>
          <a:p>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G)</a:t>
            </a:r>
            <a:r>
              <a:rPr lang="tr-TR" sz="3200" i="1" dirty="0">
                <a:latin typeface="Times New Roman" panose="02020603050405020304" pitchFamily="18" charset="0"/>
                <a:cs typeface="Times New Roman" panose="02020603050405020304" pitchFamily="18" charset="0"/>
              </a:rPr>
              <a:t> Mubayaa, istihkam ve ihbar hüccetleri,</a:t>
            </a:r>
            <a:endParaRPr lang="tr-TR" sz="3200" dirty="0">
              <a:latin typeface="Times New Roman" panose="02020603050405020304" pitchFamily="18" charset="0"/>
              <a:cs typeface="Times New Roman" panose="02020603050405020304" pitchFamily="18" charset="0"/>
            </a:endParaRPr>
          </a:p>
          <a:p>
            <a:pPr algn="just"/>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t>
            </a:r>
            <a:r>
              <a:rPr lang="tr-TR" sz="3200" i="1" dirty="0">
                <a:latin typeface="Times New Roman" panose="02020603050405020304" pitchFamily="18" charset="0"/>
                <a:cs typeface="Times New Roman" panose="02020603050405020304" pitchFamily="18" charset="0"/>
              </a:rPr>
              <a:t> Evkaf idarelerinden tapuya devredilmemiş tasarruf kayıtları.”</a:t>
            </a: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a:p>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849943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latin typeface="Times New Roman" panose="02020603050405020304" pitchFamily="18" charset="0"/>
                <a:cs typeface="Times New Roman" panose="02020603050405020304" pitchFamily="18" charset="0"/>
              </a:rPr>
              <a:t>Kadastro Kanunu’nun 18. maddesinin II. fıkrası gereğince</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Orta malları, hizmet malları, ormanlar ve Devletin hüküm ve tasarrufu altında olup da bir kamu hizmetine tahsis edilen yerler ile kanunları uyarınca Devlete kalan taşınmaz mallar, tapuda kayıtlı olsun olmasın kazandırıcı zamanaşımı yolu ile iktisap edilemez.”  </a:t>
            </a:r>
            <a:endParaRPr lang="tr-TR"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766 sayılı Tapulama Kanunu</a:t>
            </a:r>
            <a:r>
              <a:rPr lang="tr-TR" dirty="0">
                <a:latin typeface="Times New Roman" panose="02020603050405020304" pitchFamily="18" charset="0"/>
                <a:cs typeface="Times New Roman" panose="02020603050405020304" pitchFamily="18" charset="0"/>
              </a:rPr>
              <a:t>, Devletin hüküm ve tasarrufu altında bulunan yerler ile kanunlar uyarınca Devlete kalan taşınmazların (</a:t>
            </a:r>
            <a:r>
              <a:rPr lang="tr-TR" i="1" dirty="0">
                <a:latin typeface="Times New Roman" panose="02020603050405020304" pitchFamily="18" charset="0"/>
                <a:cs typeface="Times New Roman" panose="02020603050405020304" pitchFamily="18" charset="0"/>
              </a:rPr>
              <a:t>tapuda kayıtlı olsun olmasın</a:t>
            </a:r>
            <a:r>
              <a:rPr lang="tr-TR" dirty="0">
                <a:latin typeface="Times New Roman" panose="02020603050405020304" pitchFamily="18" charset="0"/>
                <a:cs typeface="Times New Roman" panose="02020603050405020304" pitchFamily="18" charset="0"/>
              </a:rPr>
              <a:t>) Kazandırıcı Zamanaşımı yoluyla iktisap edilemeyeceğini belirtmiştir (</a:t>
            </a:r>
            <a:r>
              <a:rPr lang="tr-TR" i="1" dirty="0">
                <a:latin typeface="Times New Roman" panose="02020603050405020304" pitchFamily="18" charset="0"/>
                <a:cs typeface="Times New Roman" panose="02020603050405020304" pitchFamily="18" charset="0"/>
              </a:rPr>
              <a:t>m. 33 / VI). </a:t>
            </a:r>
          </a:p>
          <a:p>
            <a:pPr marL="0" indent="0">
              <a:buNone/>
            </a:pPr>
            <a:endParaRPr lang="tr-TR" dirty="0"/>
          </a:p>
        </p:txBody>
      </p:sp>
    </p:spTree>
    <p:extLst>
      <p:ext uri="{BB962C8B-B14F-4D97-AF65-F5344CB8AC3E}">
        <p14:creationId xmlns:p14="http://schemas.microsoft.com/office/powerpoint/2010/main" val="215817790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3402 sayılı Kanun,</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Kazandırıcı </a:t>
            </a:r>
            <a:r>
              <a:rPr lang="tr-TR" sz="3200" b="1" dirty="0" smtClean="0">
                <a:latin typeface="Times New Roman" panose="02020603050405020304" pitchFamily="18" charset="0"/>
                <a:cs typeface="Times New Roman" panose="02020603050405020304" pitchFamily="18" charset="0"/>
              </a:rPr>
              <a:t>Zamanaşımının, </a:t>
            </a:r>
            <a:r>
              <a:rPr lang="tr-TR" sz="3200" b="1" dirty="0">
                <a:latin typeface="Times New Roman" panose="02020603050405020304" pitchFamily="18" charset="0"/>
                <a:cs typeface="Times New Roman" panose="02020603050405020304" pitchFamily="18" charset="0"/>
              </a:rPr>
              <a:t>Devletin hüküm ve tasarrufu altındaki Taşınmazlardan Kamu Hizmetine tahsis edilen yerlerde işlemeyeceğini hükme bağlamıştır.  </a:t>
            </a:r>
          </a:p>
          <a:p>
            <a:pPr algn="just"/>
            <a:r>
              <a:rPr lang="tr-TR" sz="3200" dirty="0" smtClean="0">
                <a:latin typeface="Times New Roman" panose="02020603050405020304" pitchFamily="18" charset="0"/>
                <a:cs typeface="Times New Roman" panose="02020603050405020304" pitchFamily="18" charset="0"/>
              </a:rPr>
              <a:t>Böylece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Devletin hüküm ve tasarrufu altında bulunan fakat Kamu Hizmetine tahsis edilmemiş Taşınmazların </a:t>
            </a:r>
            <a:r>
              <a:rPr lang="tr-TR" sz="3200" dirty="0">
                <a:latin typeface="Times New Roman" panose="02020603050405020304" pitchFamily="18" charset="0"/>
                <a:cs typeface="Times New Roman" panose="02020603050405020304" pitchFamily="18" charset="0"/>
              </a:rPr>
              <a:t>Kazandırıcı Zamanaşımı yoluyla edinilebileceğine izin vermiş gibi gözükmektedir.</a:t>
            </a:r>
          </a:p>
          <a:p>
            <a:endParaRPr lang="tr-TR" sz="3600" dirty="0"/>
          </a:p>
        </p:txBody>
      </p:sp>
    </p:spTree>
    <p:extLst>
      <p:ext uri="{BB962C8B-B14F-4D97-AF65-F5344CB8AC3E}">
        <p14:creationId xmlns:p14="http://schemas.microsoft.com/office/powerpoint/2010/main" val="39850270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1567</TotalTime>
  <Words>11839</Words>
  <Application>Microsoft Office PowerPoint</Application>
  <PresentationFormat>Geniş ekran</PresentationFormat>
  <Paragraphs>541</Paragraphs>
  <Slides>174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174</vt:i4>
      </vt:variant>
    </vt:vector>
  </HeadingPairs>
  <TitlesOfParts>
    <vt:vector size="179" baseType="lpstr">
      <vt:lpstr>Arial</vt:lpstr>
      <vt:lpstr>Calibri</vt:lpstr>
      <vt:lpstr>Calibri Light</vt:lpstr>
      <vt:lpstr>Times New Roman</vt:lpstr>
      <vt:lpstr>Office Teması</vt:lpstr>
      <vt:lpstr>  A.Ü.H.F.  3/A EŞYA HUKUKU DERS NOTLARI (14. Hafta ve 15. Hafta - 18.12.2019 ve 25. 12. 2019)</vt:lpstr>
      <vt:lpstr>TAŞINMAZLARIN KÜTÜĞE KAYDEDİLMESİ (TAPULAMA) ve TAŞINMAZ KAVRAMI</vt:lpstr>
      <vt:lpstr>Uygulanacak Hükümler </vt:lpstr>
      <vt:lpstr>PowerPoint Sunusu</vt:lpstr>
      <vt:lpstr>PowerPoint Sunusu</vt:lpstr>
      <vt:lpstr>PowerPoint Sunusu</vt:lpstr>
      <vt:lpstr>PowerPoint Sunusu</vt:lpstr>
      <vt:lpstr>PowerPoint Sunusu</vt:lpstr>
      <vt:lpstr>PowerPoint Sunusu</vt:lpstr>
      <vt:lpstr>PowerPoint Sunusu</vt:lpstr>
      <vt:lpstr>PowerPoint Sunusu</vt:lpstr>
      <vt:lpstr>TAŞINMAZ KAVRAMI </vt:lpstr>
      <vt:lpstr>Tapu Siciline Taşınmaz Olarak Kaydedilecek Şeyler (MK. m. 704, m. 998)</vt:lpstr>
      <vt:lpstr>ARAZİ</vt:lpstr>
      <vt:lpstr>PowerPoint Sunusu</vt:lpstr>
      <vt:lpstr>PowerPoint Sunusu</vt:lpstr>
      <vt:lpstr>PowerPoint Sunusu</vt:lpstr>
      <vt:lpstr>Arazinin Üç Boyutlu Bir Hacmi İfade Etmesi</vt:lpstr>
      <vt:lpstr>PowerPoint Sunusu</vt:lpstr>
      <vt:lpstr>BAĞIMSIZ VE SÜREKLİ HAKLAR</vt:lpstr>
      <vt:lpstr>PowerPoint Sunusu</vt:lpstr>
      <vt:lpstr>PowerPoint Sunusu</vt:lpstr>
      <vt:lpstr>PowerPoint Sunusu</vt:lpstr>
      <vt:lpstr>Hakkın Bağımsız Olmasının Anlamı</vt:lpstr>
      <vt:lpstr>PowerPoint Sunusu</vt:lpstr>
      <vt:lpstr>PowerPoint Sunusu</vt:lpstr>
      <vt:lpstr>PowerPoint Sunusu</vt:lpstr>
      <vt:lpstr>PowerPoint Sunusu</vt:lpstr>
      <vt:lpstr>PowerPoint Sunusu</vt:lpstr>
      <vt:lpstr>Bağımsız İrtifak Hakkının Sürekli Olmasının Anlamı  </vt:lpstr>
      <vt:lpstr>PowerPoint Sunusu</vt:lpstr>
      <vt:lpstr>Bağımsız ve Sürekli Hakkın Sahibinin Talebi (İstemi)</vt:lpstr>
      <vt:lpstr>Kat Mülkiyetine Konu Olan Bağımsız Bölümler</vt:lpstr>
      <vt:lpstr>PowerPoint Sunusu</vt:lpstr>
      <vt:lpstr>PowerPoint Sunusu</vt:lpstr>
      <vt:lpstr>KADASTRO(TAPULAMA) (Sirmen, Eşya H., 7. B., s. 148 vd.; Oğuzman / Seliçi / Oktay- Özdemir, Eşya H., 20. B., s. 164 vd.; Ünal / Başpınar, Şekli Eşya H., 9. B., s. 309 vd.; Ertaş, Eşya H., 14. B., s. 114 vd.; Oğuzman / Seliçi / Oktay- Özdemir, Eşya H., Ders Kitabı, 1. Bası, s. 97 vd.)</vt:lpstr>
      <vt:lpstr>PowerPoint Sunusu</vt:lpstr>
      <vt:lpstr>Dar ve Teknik Anlamda Tapulama</vt:lpstr>
      <vt:lpstr>PowerPoint Sunusu</vt:lpstr>
      <vt:lpstr>PowerPoint Sunusu</vt:lpstr>
      <vt:lpstr>3402 Sayılı Kadastro Kanunundan Önceki Düzenleme</vt:lpstr>
      <vt:lpstr>PowerPoint Sunusu</vt:lpstr>
      <vt:lpstr>PowerPoint Sunusu</vt:lpstr>
      <vt:lpstr>3402 Sayılı Kadastro Kanunu Uyarınca Kadastro </vt:lpstr>
      <vt:lpstr>PowerPoint Sunusu</vt:lpstr>
      <vt:lpstr>PowerPoint Sunusu</vt:lpstr>
      <vt:lpstr>PowerPoint Sunusu</vt:lpstr>
      <vt:lpstr>PowerPoint Sunusu</vt:lpstr>
      <vt:lpstr>PowerPoint Sunusu</vt:lpstr>
      <vt:lpstr>PowerPoint Sunusu</vt:lpstr>
      <vt:lpstr>Fotogrametri Yöntemi ve Doğru Tespit İlkesi </vt:lpstr>
      <vt:lpstr>PowerPoint Sunusu</vt:lpstr>
      <vt:lpstr>PowerPoint Sunusu</vt:lpstr>
      <vt:lpstr>PowerPoint Sunusu</vt:lpstr>
      <vt:lpstr>Teşkilat</vt:lpstr>
      <vt:lpstr>PowerPoint Sunusu</vt:lpstr>
      <vt:lpstr>PowerPoint Sunusu</vt:lpstr>
      <vt:lpstr>PowerPoint Sunusu</vt:lpstr>
      <vt:lpstr>PowerPoint Sunusu</vt:lpstr>
      <vt:lpstr>PowerPoint Sunusu</vt:lpstr>
      <vt:lpstr>PowerPoint Sunusu</vt:lpstr>
      <vt:lpstr>PowerPoint Sunusu</vt:lpstr>
      <vt:lpstr>Kadastro Çalışma Alanının Sınırlarının Belirlenmesi </vt:lpstr>
      <vt:lpstr>PowerPoint Sunusu</vt:lpstr>
      <vt:lpstr>Mahalli Hukuk Mahkemesinden Dava Listesinin İstenmesi </vt:lpstr>
      <vt:lpstr>PowerPoint Sunusu</vt:lpstr>
      <vt:lpstr>Taşınmazların Sınırlandırılması ve Tespit İşleri </vt:lpstr>
      <vt:lpstr>PowerPoint Sunusu</vt:lpstr>
      <vt:lpstr>PowerPoint Sunusu</vt:lpstr>
      <vt:lpstr>PowerPoint Sunusu</vt:lpstr>
      <vt:lpstr>Mülkiyet Hakkının Tespitine İlişkin Esaslar </vt:lpstr>
      <vt:lpstr>Tapuda Kayıtlı Taşınmazlarda Mülkiyet Hakkının Tespiti</vt:lpstr>
      <vt:lpstr>Kayıt Sahibinin Mirasçıları Adına Tespit</vt:lpstr>
      <vt:lpstr>Kayıt Sahibinin Ölmüş Olması ve Mirasçıların Belirlenememesi Durumunda Tespit </vt:lpstr>
      <vt:lpstr>Kayıt Sahibinin veya Mirasçılarının Muvafakatleri Halinde Zilyet Adına Tespit </vt:lpstr>
      <vt:lpstr>Muvafakat Beyanının Dayanakları</vt:lpstr>
      <vt:lpstr>PowerPoint Sunusu</vt:lpstr>
      <vt:lpstr>PowerPoint Sunusu</vt:lpstr>
      <vt:lpstr>Tapu Dışı Sözleşmeye Dayanan Zilyet Adına Tespit </vt:lpstr>
      <vt:lpstr>PowerPoint Sunusu</vt:lpstr>
      <vt:lpstr>PowerPoint Sunusu</vt:lpstr>
      <vt:lpstr>PowerPoint Sunusu</vt:lpstr>
      <vt:lpstr>PowerPoint Sunusu</vt:lpstr>
      <vt:lpstr>PowerPoint Sunusu</vt:lpstr>
      <vt:lpstr>PowerPoint Sunusu</vt:lpstr>
      <vt:lpstr>PowerPoint Sunusu</vt:lpstr>
      <vt:lpstr>PowerPoint Sunusu</vt:lpstr>
      <vt:lpstr>Kazandırıcı Zamanaşımı Yoluyla Zilyet Adına Tespit </vt:lpstr>
      <vt:lpstr>PowerPoint Sunusu</vt:lpstr>
      <vt:lpstr>PowerPoint Sunusu</vt:lpstr>
      <vt:lpstr>PowerPoint Sunusu</vt:lpstr>
      <vt:lpstr>Tapuda Kayıtlı Olmayan Taşınmazların Zilyet Adına Tespiti </vt:lpstr>
      <vt:lpstr>Sulu ve Kuru Toprak Ayırımı- Sulu Tarım Arazisi </vt:lpstr>
      <vt:lpstr>PowerPoint Sunusu</vt:lpstr>
      <vt:lpstr>PowerPoint Sunusu</vt:lpstr>
      <vt:lpstr>PowerPoint Sunusu</vt:lpstr>
      <vt:lpstr>PowerPoint Sunusu</vt:lpstr>
      <vt:lpstr>PowerPoint Sunusu</vt:lpstr>
      <vt:lpstr>PowerPoint Sunusu</vt:lpstr>
      <vt:lpstr>PowerPoint Sunusu</vt:lpstr>
      <vt:lpstr>PowerPoint Sunusu</vt:lpstr>
      <vt:lpstr>Kazandırıcı Zamanaşımı ile Edinilmesi Mümkün Olmayan Yerler </vt:lpstr>
      <vt:lpstr>PowerPoint Sunusu</vt:lpstr>
      <vt:lpstr>PowerPoint Sunusu</vt:lpstr>
      <vt:lpstr>PowerPoint Sunusu</vt:lpstr>
      <vt:lpstr>Kadastro Kanunu’nun 45. maddesi </vt:lpstr>
      <vt:lpstr>PowerPoint Sunusu</vt:lpstr>
      <vt:lpstr>PowerPoint Sunusu</vt:lpstr>
      <vt:lpstr>Kadastro Kanunu Ek Madde 4</vt:lpstr>
      <vt:lpstr>PowerPoint Sunusu</vt:lpstr>
      <vt:lpstr>Kadastro Kanunu Ek Madde 5</vt:lpstr>
      <vt:lpstr>Kısmi İktisap Nedeniyle Zilyet Adına Tespit </vt:lpstr>
      <vt:lpstr>PowerPoint Sunusu</vt:lpstr>
      <vt:lpstr>PowerPoint Sunusu</vt:lpstr>
      <vt:lpstr>PowerPoint Sunusu</vt:lpstr>
      <vt:lpstr>PowerPoint Sunusu</vt:lpstr>
      <vt:lpstr>Tapu Dışı Paylaşma Nedeniyle Zilyet Adına Tespit </vt:lpstr>
      <vt:lpstr>PowerPoint Sunusu</vt:lpstr>
      <vt:lpstr>PowerPoint Sunusu</vt:lpstr>
      <vt:lpstr>PowerPoint Sunusu</vt:lpstr>
      <vt:lpstr>PowerPoint Sunusu</vt:lpstr>
      <vt:lpstr>PowerPoint Sunusu</vt:lpstr>
      <vt:lpstr>PowerPoint Sunusu</vt:lpstr>
      <vt:lpstr>İştirakçilerin (Mirasçıların) Pay Devri ve Temliki </vt:lpstr>
      <vt:lpstr>İmar ve İhya Eden Zilyet Adına Tespit </vt:lpstr>
      <vt:lpstr>İmar ve İhyanın Tanımı</vt:lpstr>
      <vt:lpstr>İmar ve İhya Yoluyla Mülkiyeti Kazanılabilecek Taşınmazlar </vt:lpstr>
      <vt:lpstr>Milli Parklar Kanunu’nun 15. maddesi </vt:lpstr>
      <vt:lpstr>PowerPoint Sunusu</vt:lpstr>
      <vt:lpstr>PowerPoint Sunusu</vt:lpstr>
      <vt:lpstr>PowerPoint Sunusu</vt:lpstr>
      <vt:lpstr>PowerPoint Sunusu</vt:lpstr>
      <vt:lpstr>PowerPoint Sunusu</vt:lpstr>
      <vt:lpstr>Hazine Adına Tespit </vt:lpstr>
      <vt:lpstr>Takyitler, Sınırlı Ayni Haklar, Muhdesat</vt:lpstr>
      <vt:lpstr>PowerPoint Sunusu</vt:lpstr>
      <vt:lpstr>Taşınmazların Sınırlandırılmasında Uygulanacak Esaslar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Kadastro Tespitine İtiraz </vt:lpstr>
      <vt:lpstr>PowerPoint Sunusu</vt:lpstr>
      <vt:lpstr>PowerPoint Sunusu</vt:lpstr>
      <vt:lpstr>Kadastro Tutanaklarının İlanı ve Kadastro Tutanaklarının Kesinleşmesi</vt:lpstr>
      <vt:lpstr>PowerPoint Sunusu</vt:lpstr>
      <vt:lpstr>PowerPoint Sunusu</vt:lpstr>
      <vt:lpstr>Kadastro Mahkemesi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Dava Açma İmkânı ve Hak Düşürücü Süre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965</cp:revision>
  <cp:lastPrinted>2019-12-24T21:24:03Z</cp:lastPrinted>
  <dcterms:created xsi:type="dcterms:W3CDTF">2015-12-01T09:32:14Z</dcterms:created>
  <dcterms:modified xsi:type="dcterms:W3CDTF">2019-12-24T21:45:18Z</dcterms:modified>
</cp:coreProperties>
</file>