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160803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53377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88185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C904F3-017C-49B9-BAEE-145D45F45D5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03320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6C904F3-017C-49B9-BAEE-145D45F45D55}"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158250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C904F3-017C-49B9-BAEE-145D45F45D5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2025402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C904F3-017C-49B9-BAEE-145D45F45D55}"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660503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C904F3-017C-49B9-BAEE-145D45F45D55}"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7884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C904F3-017C-49B9-BAEE-145D45F45D55}"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308978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C904F3-017C-49B9-BAEE-145D45F45D5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404378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6C904F3-017C-49B9-BAEE-145D45F45D55}"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6F89FC-E92E-467B-893A-1725EE07295B}" type="slidenum">
              <a:rPr lang="tr-TR" smtClean="0"/>
              <a:t>‹#›</a:t>
            </a:fld>
            <a:endParaRPr lang="tr-TR"/>
          </a:p>
        </p:txBody>
      </p:sp>
    </p:spTree>
    <p:extLst>
      <p:ext uri="{BB962C8B-B14F-4D97-AF65-F5344CB8AC3E}">
        <p14:creationId xmlns:p14="http://schemas.microsoft.com/office/powerpoint/2010/main" val="128880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904F3-017C-49B9-BAEE-145D45F45D55}"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6F89FC-E92E-467B-893A-1725EE07295B}" type="slidenum">
              <a:rPr lang="tr-TR" smtClean="0"/>
              <a:t>‹#›</a:t>
            </a:fld>
            <a:endParaRPr lang="tr-TR"/>
          </a:p>
        </p:txBody>
      </p:sp>
    </p:spTree>
    <p:extLst>
      <p:ext uri="{BB962C8B-B14F-4D97-AF65-F5344CB8AC3E}">
        <p14:creationId xmlns:p14="http://schemas.microsoft.com/office/powerpoint/2010/main" val="303119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latin typeface="Times New Roman" panose="02020603050405020304" pitchFamily="18" charset="0"/>
                <a:cs typeface="Times New Roman" panose="02020603050405020304" pitchFamily="18" charset="0"/>
              </a:rPr>
              <a:t>ORTOPEDİK </a:t>
            </a:r>
            <a:r>
              <a:rPr lang="tr-TR" sz="4400" smtClean="0">
                <a:latin typeface="Times New Roman" panose="02020603050405020304" pitchFamily="18" charset="0"/>
                <a:cs typeface="Times New Roman" panose="02020603050405020304" pitchFamily="18" charset="0"/>
              </a:rPr>
              <a:t>ENGELLİ </a:t>
            </a:r>
            <a:r>
              <a:rPr lang="tr-TR" sz="4400" smtClean="0">
                <a:latin typeface="Times New Roman" panose="02020603050405020304" pitchFamily="18" charset="0"/>
                <a:cs typeface="Times New Roman" panose="02020603050405020304" pitchFamily="18" charset="0"/>
              </a:rPr>
              <a:t>ÇOCUKLAR</a:t>
            </a:r>
            <a:endParaRPr lang="tr-TR" sz="4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55661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Hafif derecede yetersizlik:</a:t>
            </a:r>
            <a:r>
              <a:rPr lang="tr-TR" dirty="0">
                <a:latin typeface="Times New Roman" panose="02020603050405020304" pitchFamily="18" charset="0"/>
                <a:ea typeface="Times New Roman" panose="02020603050405020304" pitchFamily="18" charset="0"/>
              </a:rPr>
              <a:t> Bireyin yaşamını sürdürmek için herhangi bir destekleyici araca veya alete gereksinim duymaması, yaşamını bağımsız veya çok az bağımlı olarak devam ettirmesi, herhangi bir tedavi veya eğitim durumunda motor ve algı becerilerinde gerileme olasılığının bulunması durumudur.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159435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Orta derecedeki yetersizlik:</a:t>
            </a:r>
            <a:r>
              <a:rPr lang="tr-TR" dirty="0">
                <a:latin typeface="Times New Roman" panose="02020603050405020304" pitchFamily="18" charset="0"/>
                <a:ea typeface="Times New Roman" panose="02020603050405020304" pitchFamily="18" charset="0"/>
              </a:rPr>
              <a:t> Engelli olan bireyin yaşamını sürdürmede engelin tipine göre destek sağlayan bir araca gereksinim duymasıdır. Bireysel ihtiyaçlarını yardımcı araç (yürüme cihazı, koltuk değneği, uyarlanmış aletler </a:t>
            </a:r>
            <a:r>
              <a:rPr lang="tr-TR" dirty="0" err="1">
                <a:latin typeface="Times New Roman" panose="02020603050405020304" pitchFamily="18" charset="0"/>
                <a:ea typeface="Times New Roman" panose="02020603050405020304" pitchFamily="18" charset="0"/>
              </a:rPr>
              <a:t>vb</a:t>
            </a:r>
            <a:r>
              <a:rPr lang="tr-TR" dirty="0">
                <a:latin typeface="Times New Roman" panose="02020603050405020304" pitchFamily="18" charset="0"/>
                <a:ea typeface="Times New Roman" panose="02020603050405020304" pitchFamily="18" charset="0"/>
              </a:rPr>
              <a:t>) kullanarak gidermesi, okul başarısını ve yaşına uygun motor yeteneklerinin kazanılmasını etkileyen duyu-algı bozukluklarının olması durumudur.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088464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Ağır derecede yetersizlik</a:t>
            </a:r>
            <a:r>
              <a:rPr lang="tr-TR" b="1" dirty="0" smtClean="0">
                <a:latin typeface="Times New Roman" panose="02020603050405020304" pitchFamily="18" charset="0"/>
                <a:ea typeface="Times New Roman" panose="02020603050405020304" pitchFamily="18" charset="0"/>
              </a:rPr>
              <a:t>:</a:t>
            </a:r>
          </a:p>
          <a:p>
            <a:pPr>
              <a:lnSpc>
                <a:spcPct val="150000"/>
              </a:lnSpc>
            </a:pPr>
            <a:r>
              <a:rPr lang="tr-TR" b="1"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Engelli bireyin herhangi bir yardımcı araca veya desteğe bağımlı olması, bireysel ihtiyaçlarını karşılamada tam bağımlı olması nedeniyle yardımsız yapamaması, okul başarısını ve yaşına uygun motor yeteneklerinin kazanılmasını engelleyen duyu-algı bozukluklarının olması durumudur </a:t>
            </a:r>
            <a:endParaRPr lang="tr-TR" dirty="0"/>
          </a:p>
        </p:txBody>
      </p:sp>
    </p:spTree>
    <p:extLst>
      <p:ext uri="{BB962C8B-B14F-4D97-AF65-F5344CB8AC3E}">
        <p14:creationId xmlns:p14="http://schemas.microsoft.com/office/powerpoint/2010/main" val="1481082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Bef>
                <a:spcPts val="800"/>
              </a:spcBef>
              <a:spcAft>
                <a:spcPts val="300"/>
              </a:spcAft>
            </a:pPr>
            <a:r>
              <a:rPr lang="tr-TR" b="1" dirty="0">
                <a:latin typeface="Times New Roman" panose="02020603050405020304" pitchFamily="18" charset="0"/>
              </a:rPr>
              <a:t>Ortopedik Engelin Oluştuğu Yere Göre Sınıflandırma</a:t>
            </a:r>
            <a:endParaRPr lang="tr-TR" sz="3200" b="1" i="1" dirty="0" smtClean="0">
              <a:effectLst/>
              <a:latin typeface="Times New Roman" panose="02020603050405020304" pitchFamily="18" charset="0"/>
            </a:endParaRPr>
          </a:p>
          <a:p>
            <a:pPr marL="179705">
              <a:lnSpc>
                <a:spcPct val="150000"/>
              </a:lnSpc>
              <a:spcBef>
                <a:spcPts val="800"/>
              </a:spcBef>
              <a:spcAft>
                <a:spcPts val="600"/>
              </a:spcAft>
            </a:pPr>
            <a:r>
              <a:rPr lang="tr-TR" dirty="0">
                <a:latin typeface="Times New Roman" panose="02020603050405020304" pitchFamily="18" charset="0"/>
                <a:ea typeface="Times New Roman" panose="02020603050405020304" pitchFamily="18" charset="0"/>
              </a:rPr>
              <a:t>Engelin oluştuğu yere göre yapılan sınıflandırmada ortopedik engelliler merkezi sinir sistemi ile ilgili yetersizlikler, kas iskelet sistemi ile ilgili yetersizlikler ve sağlık ile ilgili yetersizlikler olmak üzere üç grupta ele alınmaktadır.</a:t>
            </a:r>
          </a:p>
          <a:p>
            <a:endParaRPr lang="tr-TR" dirty="0"/>
          </a:p>
        </p:txBody>
      </p:sp>
    </p:spTree>
    <p:extLst>
      <p:ext uri="{BB962C8B-B14F-4D97-AF65-F5344CB8AC3E}">
        <p14:creationId xmlns:p14="http://schemas.microsoft.com/office/powerpoint/2010/main" val="434225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Sinir sistemi ile ilgili olarak ortaya çıkan ortopedik yetersizliklerden </a:t>
            </a:r>
            <a:r>
              <a:rPr lang="tr-TR" dirty="0" err="1">
                <a:latin typeface="Times New Roman" panose="02020603050405020304" pitchFamily="18" charset="0"/>
                <a:ea typeface="Times New Roman" panose="02020603050405020304" pitchFamily="18" charset="0"/>
              </a:rPr>
              <a:t>serebral</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palsi</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sipina</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bifida</a:t>
            </a:r>
            <a:r>
              <a:rPr lang="tr-TR" dirty="0">
                <a:latin typeface="Times New Roman" panose="02020603050405020304" pitchFamily="18" charset="0"/>
                <a:ea typeface="Times New Roman" panose="02020603050405020304" pitchFamily="18" charset="0"/>
              </a:rPr>
              <a:t>, çocuk felci, </a:t>
            </a:r>
            <a:r>
              <a:rPr lang="tr-TR" dirty="0" err="1">
                <a:latin typeface="Times New Roman" panose="02020603050405020304" pitchFamily="18" charset="0"/>
                <a:ea typeface="Times New Roman" panose="02020603050405020304" pitchFamily="18" charset="0"/>
              </a:rPr>
              <a:t>multiple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sklerosis</a:t>
            </a:r>
            <a:r>
              <a:rPr lang="tr-TR" dirty="0">
                <a:latin typeface="Times New Roman" panose="02020603050405020304" pitchFamily="18" charset="0"/>
                <a:ea typeface="Times New Roman" panose="02020603050405020304" pitchFamily="18" charset="0"/>
              </a:rPr>
              <a:t>, omurilik zedelenmesi ve </a:t>
            </a:r>
            <a:r>
              <a:rPr lang="tr-TR" dirty="0" err="1">
                <a:latin typeface="Times New Roman" panose="02020603050405020304" pitchFamily="18" charset="0"/>
                <a:ea typeface="Times New Roman" panose="02020603050405020304" pitchFamily="18" charset="0"/>
              </a:rPr>
              <a:t>travmatik</a:t>
            </a:r>
            <a:r>
              <a:rPr lang="tr-TR" dirty="0">
                <a:latin typeface="Times New Roman" panose="02020603050405020304" pitchFamily="18" charset="0"/>
                <a:ea typeface="Times New Roman" panose="02020603050405020304" pitchFamily="18" charset="0"/>
              </a:rPr>
              <a:t> beyin yaralanmaları ve </a:t>
            </a:r>
            <a:r>
              <a:rPr lang="tr-TR" dirty="0" err="1">
                <a:latin typeface="Times New Roman" panose="02020603050405020304" pitchFamily="18" charset="0"/>
                <a:ea typeface="Times New Roman" panose="02020603050405020304" pitchFamily="18" charset="0"/>
              </a:rPr>
              <a:t>Rett</a:t>
            </a:r>
            <a:r>
              <a:rPr lang="tr-TR" dirty="0">
                <a:latin typeface="Times New Roman" panose="02020603050405020304" pitchFamily="18" charset="0"/>
                <a:ea typeface="Times New Roman" panose="02020603050405020304" pitchFamily="18" charset="0"/>
              </a:rPr>
              <a:t> sendromu en çok görülen çeşitleridir.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886960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rPr>
              <a:t>Kas İskelet Sistemi İle İlgili Yetersizlikler</a:t>
            </a:r>
          </a:p>
          <a:p>
            <a:r>
              <a:rPr lang="tr-TR" dirty="0">
                <a:latin typeface="Times New Roman" panose="02020603050405020304" pitchFamily="18" charset="0"/>
                <a:ea typeface="Times New Roman" panose="02020603050405020304" pitchFamily="18" charset="0"/>
              </a:rPr>
              <a:t>Kas iskelet sistemi ile ilgili yetersizlikler kemik, eklem ve kaslarla ilgili yetersizlikleri içermektedir. Kas iskelet problemleri çocuğun ayaklarını, kollarını, eklemlerini ya da omurlarını etkilemesi nedeniyle çocuğun yürümesi, ayakta durması, konuşması ya da ellerini kullanması güç olmaktadır. Kas iskelet sistemi ile ilgili yetersizlikler doğuştan olabileceği gibi sonradan da kazanılabilir. Kalıtımsal bozukluklar, bulaşıcı hastalıklar ya da gelişimsel yetersizlikler kas iskelet sistemi ile ilgili yetersizliklerin nedenleri arasında yer almaktadır </a:t>
            </a:r>
            <a:endParaRPr lang="tr-TR" dirty="0"/>
          </a:p>
        </p:txBody>
      </p:sp>
    </p:spTree>
    <p:extLst>
      <p:ext uri="{BB962C8B-B14F-4D97-AF65-F5344CB8AC3E}">
        <p14:creationId xmlns:p14="http://schemas.microsoft.com/office/powerpoint/2010/main" val="1939201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Sağlıkla İlgili Yetersizlikler</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Çocuklarda uzun süre görülen halsizlik, yorgunluk, bitkinlik, iştahsızlık, günlük aktivitelerini yerine getirmede yetersizlik sağlıkla ilgili yetersizliklerin belirtileri arasında yer almaktadır. Sağlıkla ilgili yetersizliklerden epilepsi, astım, şeker hastalığı, </a:t>
            </a:r>
            <a:r>
              <a:rPr lang="tr-TR" dirty="0" err="1">
                <a:latin typeface="Times New Roman" panose="02020603050405020304" pitchFamily="18" charset="0"/>
                <a:ea typeface="Times New Roman" panose="02020603050405020304" pitchFamily="18" charset="0"/>
              </a:rPr>
              <a:t>kistik</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fibrosiz,hemofili</a:t>
            </a:r>
            <a:r>
              <a:rPr lang="tr-TR" dirty="0">
                <a:latin typeface="Times New Roman" panose="02020603050405020304" pitchFamily="18" charset="0"/>
                <a:ea typeface="Times New Roman" panose="02020603050405020304" pitchFamily="18" charset="0"/>
              </a:rPr>
              <a:t>, yanıklar, AİDS, kanser en yaygın hastalıklar arasında yer almaktadır.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35025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sz="2000" b="1" dirty="0">
                <a:latin typeface="Times New Roman" panose="02020603050405020304" pitchFamily="18" charset="0"/>
              </a:rPr>
              <a:t>ORTOPEDİK ENGELLİ ÇOCUKLARDA TANI VE DEĞERLENDİRME</a:t>
            </a:r>
            <a:endParaRPr lang="tr-TR" sz="2000" b="1" i="1" dirty="0">
              <a:latin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Ortopedik engelli olan çocukların tanılanması tıbbi ve </a:t>
            </a:r>
            <a:r>
              <a:rPr lang="tr-TR" dirty="0" err="1">
                <a:latin typeface="Times New Roman" panose="02020603050405020304" pitchFamily="18" charset="0"/>
                <a:ea typeface="Times New Roman" panose="02020603050405020304" pitchFamily="18" charset="0"/>
              </a:rPr>
              <a:t>psikometrik</a:t>
            </a:r>
            <a:r>
              <a:rPr lang="tr-TR" dirty="0">
                <a:latin typeface="Times New Roman" panose="02020603050405020304" pitchFamily="18" charset="0"/>
                <a:ea typeface="Times New Roman" panose="02020603050405020304" pitchFamily="18" charset="0"/>
              </a:rPr>
              <a:t> verilere göre olmakta ve tanılama doktor tarafından yapılmaktadır.</a:t>
            </a:r>
            <a:endParaRPr lang="tr-TR" b="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Tıbbi veriler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yetersizliği oluşturan nedenler, yetersizliğin oluş zamanı, yeri ve derecesi nasıl bir gelişim göstereceğine ilişkin verilerden oluşmaktadır</a:t>
            </a:r>
            <a:endParaRPr lang="tr-TR" dirty="0"/>
          </a:p>
        </p:txBody>
      </p:sp>
    </p:spTree>
    <p:extLst>
      <p:ext uri="{BB962C8B-B14F-4D97-AF65-F5344CB8AC3E}">
        <p14:creationId xmlns:p14="http://schemas.microsoft.com/office/powerpoint/2010/main" val="3475809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Değerlendirmenin amacı, çocuğun eğitiminde ne derece ilerlediğini ölçebilme, sonraki dönemlerde ne tip eğitimin çocuğa yararlı olabileceği konusunda önerilerde bulunabilme ve çocuğa uygun eğitim programlarını hazırlayabilmedir. </a:t>
            </a:r>
            <a:endParaRPr lang="tr-TR" sz="3600" dirty="0"/>
          </a:p>
        </p:txBody>
      </p:sp>
    </p:spTree>
    <p:extLst>
      <p:ext uri="{BB962C8B-B14F-4D97-AF65-F5344CB8AC3E}">
        <p14:creationId xmlns:p14="http://schemas.microsoft.com/office/powerpoint/2010/main" val="3144559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rPr>
              <a:t>ORTOPEDİK ENGELLİ ÇOCUKLARIN EĞİTİMLERİ    </a:t>
            </a:r>
            <a:endParaRPr lang="tr-TR" b="1" i="1" dirty="0">
              <a:latin typeface="Times New Roman" panose="02020603050405020304" pitchFamily="18" charset="0"/>
            </a:endParaRPr>
          </a:p>
          <a:p>
            <a:r>
              <a:rPr lang="tr-TR" sz="3200" dirty="0">
                <a:latin typeface="Times New Roman" panose="02020603050405020304" pitchFamily="18" charset="0"/>
                <a:ea typeface="Times New Roman" panose="02020603050405020304" pitchFamily="18" charset="0"/>
              </a:rPr>
              <a:t>Ortopedik engeli olan çocukların yetersizlikleri daha çok hareketlerle ilişkili olmasından dolayı çocuklar kaynaştırma eğitimi dahilinde normal okullara ve özel eğitim okullarına devam etmektedirler</a:t>
            </a:r>
            <a:r>
              <a:rPr lang="tr-TR" i="1" dirty="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277549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573 sayılı Özel Eğitim Hakkında Kanun Hükmünde Kararname Hükümlerine dayanılarak hazırlanan Milli Eğitim Bakanlığı Özel Eğitim Hizmetleri Yönetmeliği’nde ortopedik engel ‘iskelet, kas ve eklemlerdeki hastalık, bozukluk ya da yetersizlikten dolayı bireyin eğitim performansının ve sosyal uyumunun olumsuz yönde etkilenmesi durumu olarak tanımlanmaktadır </a:t>
            </a:r>
            <a:endParaRPr lang="tr-TR" dirty="0"/>
          </a:p>
        </p:txBody>
      </p:sp>
    </p:spTree>
    <p:extLst>
      <p:ext uri="{BB962C8B-B14F-4D97-AF65-F5344CB8AC3E}">
        <p14:creationId xmlns:p14="http://schemas.microsoft.com/office/powerpoint/2010/main" val="2093994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lnSpc>
                <a:spcPct val="150000"/>
              </a:lnSpc>
              <a:spcBef>
                <a:spcPts val="800"/>
              </a:spcBef>
            </a:pPr>
            <a:r>
              <a:rPr lang="tr-TR" b="1" dirty="0">
                <a:latin typeface="Times New Roman" panose="02020603050405020304" pitchFamily="18" charset="0"/>
                <a:ea typeface="Times New Roman" panose="02020603050405020304" pitchFamily="18" charset="0"/>
              </a:rPr>
              <a:t>Ortopedik engelli çocukların eğitiminde şu kriterler dikkate alınmalıdır: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Çocuğun engeline erken tanı konulmalı ve çocuk psikolojik ve tıbbi açıdan </a:t>
            </a:r>
            <a:r>
              <a:rPr lang="tr-TR" dirty="0" err="1" smtClean="0">
                <a:latin typeface="Times New Roman" panose="02020603050405020304" pitchFamily="18" charset="0"/>
                <a:ea typeface="Times New Roman" panose="02020603050405020304" pitchFamily="18" charset="0"/>
              </a:rPr>
              <a:t>değerlendirilmelidir.Çocuğun</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engelinin zamanı ve nedeni saptanmalıdır.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Ortopedik engelli çocuğun yetenek ve becerileri belirlenmelidir.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Çocuğun eğitimine erken başlanmalı ve aile ile işbirliği yapılmalıdır.</a:t>
            </a: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Çocukların eğitimleri için gerekli olabilecek gerekli malzemeler sağlanmalıdır.</a:t>
            </a:r>
          </a:p>
          <a:p>
            <a:r>
              <a:rPr lang="tr-TR" dirty="0">
                <a:latin typeface="Times New Roman" panose="02020603050405020304" pitchFamily="18" charset="0"/>
                <a:ea typeface="Times New Roman" panose="02020603050405020304" pitchFamily="18" charset="0"/>
              </a:rPr>
              <a:t>Ortopedik engelli çocukların eğitiminde </a:t>
            </a:r>
            <a:r>
              <a:rPr lang="tr-TR" dirty="0" err="1">
                <a:latin typeface="Times New Roman" panose="02020603050405020304" pitchFamily="18" charset="0"/>
                <a:ea typeface="Times New Roman" panose="02020603050405020304" pitchFamily="18" charset="0"/>
              </a:rPr>
              <a:t>disiplinlerarası</a:t>
            </a:r>
            <a:r>
              <a:rPr lang="tr-TR" dirty="0">
                <a:latin typeface="Times New Roman" panose="02020603050405020304" pitchFamily="18" charset="0"/>
                <a:ea typeface="Times New Roman" panose="02020603050405020304" pitchFamily="18" charset="0"/>
              </a:rPr>
              <a:t> (doktora, psikolog, fizyoterapist konuşma terapisti, öğretmen) çalışma yapılmalıdır </a:t>
            </a:r>
            <a:endParaRPr lang="tr-TR" dirty="0"/>
          </a:p>
        </p:txBody>
      </p:sp>
    </p:spTree>
    <p:extLst>
      <p:ext uri="{BB962C8B-B14F-4D97-AF65-F5344CB8AC3E}">
        <p14:creationId xmlns:p14="http://schemas.microsoft.com/office/powerpoint/2010/main" val="1834975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6810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ORTOPEDİK ENGELİN NEDENLERİ</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Ortopedik </a:t>
            </a:r>
            <a:r>
              <a:rPr lang="tr-TR" dirty="0">
                <a:latin typeface="Times New Roman" panose="02020603050405020304" pitchFamily="18" charset="0"/>
                <a:ea typeface="Times New Roman" panose="02020603050405020304" pitchFamily="18" charset="0"/>
              </a:rPr>
              <a:t>engel ve süreğen hastalıkların </a:t>
            </a:r>
            <a:r>
              <a:rPr lang="tr-TR" dirty="0" smtClean="0">
                <a:latin typeface="Times New Roman" panose="02020603050405020304" pitchFamily="18" charset="0"/>
                <a:ea typeface="Times New Roman" panose="02020603050405020304" pitchFamily="18" charset="0"/>
              </a:rPr>
              <a:t>nedenleri</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öncesi</a:t>
            </a:r>
            <a:r>
              <a:rPr lang="tr-TR" dirty="0" smtClean="0">
                <a:latin typeface="Times New Roman" panose="02020603050405020304" pitchFamily="18" charset="0"/>
                <a:ea typeface="Times New Roman" panose="02020603050405020304" pitchFamily="18" charset="0"/>
              </a:rPr>
              <a:t>,</a:t>
            </a: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anı </a:t>
            </a:r>
            <a:endParaRPr lang="tr-TR" dirty="0" smtClean="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sonrası olmak üzere üç grupta toplanabilir.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2378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Doğum Öncesi Nedenler</a:t>
            </a:r>
          </a:p>
          <a:p>
            <a:r>
              <a:rPr lang="tr-TR" dirty="0" smtClean="0">
                <a:latin typeface="Times New Roman" panose="02020603050405020304" pitchFamily="18" charset="0"/>
                <a:ea typeface="Times New Roman" panose="02020603050405020304" pitchFamily="18" charset="0"/>
              </a:rPr>
              <a:t>Kalıtım,</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akraba evlilikleri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 baba arasındaki kan uyuşmazlığı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anne-baba yaşı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kullandığı ilaçlar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hamilelik sırasında radyasyon</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X ışınlarına maruz kalması, anne adayının kızamık</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kızamıkçık, kabakulak gibi hastalıkları hamilelik sırasında geçirmesi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aşırı yorgunluk ve stres </a:t>
            </a:r>
            <a:r>
              <a:rPr lang="tr-TR" dirty="0" smtClean="0">
                <a:latin typeface="Times New Roman" panose="02020603050405020304" pitchFamily="18" charset="0"/>
                <a:ea typeface="Times New Roman" panose="02020603050405020304" pitchFamily="18" charset="0"/>
              </a:rPr>
              <a:t>yaşaması</a:t>
            </a:r>
          </a:p>
        </p:txBody>
      </p:sp>
    </p:spTree>
    <p:extLst>
      <p:ext uri="{BB962C8B-B14F-4D97-AF65-F5344CB8AC3E}">
        <p14:creationId xmlns:p14="http://schemas.microsoft.com/office/powerpoint/2010/main" val="2672948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1100" b="1" i="1" dirty="0" smtClean="0">
                <a:solidFill>
                  <a:prstClr val="black"/>
                </a:solidFill>
                <a:latin typeface="Times New Roman" panose="02020603050405020304" pitchFamily="18" charset="0"/>
                <a:ea typeface="Times New Roman" panose="02020603050405020304" pitchFamily="18" charset="0"/>
              </a:rPr>
              <a:t> </a:t>
            </a:r>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alkol ve uyuşturucu gibi maddeler kullanımı,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annenin sistemik bir hastalığının olması,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ailenin </a:t>
            </a:r>
            <a:r>
              <a:rPr lang="tr-TR" sz="24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sosyo</a:t>
            </a:r>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-ekonomik ve kültürel durumu,</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kazalar, annenin çalışması,</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hamilelik döneminde yaşanan psikolojik problemler,</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anne adayının yetersiz ve dengesiz beslenmesi,</a:t>
            </a:r>
          </a:p>
          <a:p>
            <a:pPr lvl="0"/>
            <a:r>
              <a:rPr lang="tr-TR" sz="2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anne-babanın çocuk sahibi olmaya hazır olmamaları gibi nedenler doğum öncesi nedenler arasında yer almaktadır </a:t>
            </a:r>
            <a:endParaRPr lang="tr-TR" sz="2400" dirty="0">
              <a:solidFill>
                <a:prstClr val="black"/>
              </a:solidFill>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474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Doğum Anı Nedenler</a:t>
            </a:r>
          </a:p>
          <a:p>
            <a:r>
              <a:rPr lang="tr-TR" dirty="0" smtClean="0">
                <a:latin typeface="Times New Roman" panose="02020603050405020304" pitchFamily="18" charset="0"/>
                <a:ea typeface="Times New Roman" panose="02020603050405020304" pitchFamily="18" charset="0"/>
              </a:rPr>
              <a:t>doğum </a:t>
            </a:r>
            <a:r>
              <a:rPr lang="tr-TR" dirty="0">
                <a:latin typeface="Times New Roman" panose="02020603050405020304" pitchFamily="18" charset="0"/>
                <a:ea typeface="Times New Roman" panose="02020603050405020304" pitchFamily="18" charset="0"/>
              </a:rPr>
              <a:t>sırasında yaşanan doğum travmaları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annenin </a:t>
            </a:r>
            <a:r>
              <a:rPr lang="tr-TR" dirty="0" err="1">
                <a:latin typeface="Times New Roman" panose="02020603050405020304" pitchFamily="18" charset="0"/>
                <a:ea typeface="Times New Roman" panose="02020603050405020304" pitchFamily="18" charset="0"/>
              </a:rPr>
              <a:t>pelvisinin</a:t>
            </a:r>
            <a:r>
              <a:rPr lang="tr-TR" dirty="0">
                <a:latin typeface="Times New Roman" panose="02020603050405020304" pitchFamily="18" charset="0"/>
                <a:ea typeface="Times New Roman" panose="02020603050405020304" pitchFamily="18" charset="0"/>
              </a:rPr>
              <a:t> dar olması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kusurlu geliş şekilleri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boynuna kordonun dolanması gibi nedenlerle bebeğin oksijensiz alamaması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forseps ve vakum gibi araçların uygun biçimde </a:t>
            </a:r>
            <a:r>
              <a:rPr lang="tr-TR" dirty="0" smtClean="0">
                <a:latin typeface="Times New Roman" panose="02020603050405020304" pitchFamily="18" charset="0"/>
                <a:ea typeface="Times New Roman" panose="02020603050405020304" pitchFamily="18" charset="0"/>
              </a:rPr>
              <a:t>kullanılmaması</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başının çok fazla basınçla </a:t>
            </a:r>
            <a:r>
              <a:rPr lang="tr-TR" dirty="0" smtClean="0">
                <a:latin typeface="Times New Roman" panose="02020603050405020304" pitchFamily="18" charset="0"/>
                <a:ea typeface="Times New Roman" panose="02020603050405020304" pitchFamily="18" charset="0"/>
              </a:rPr>
              <a:t>karşılaşması,</a:t>
            </a:r>
          </a:p>
          <a:p>
            <a:r>
              <a:rPr lang="tr-TR" dirty="0" smtClean="0">
                <a:latin typeface="Times New Roman" panose="02020603050405020304" pitchFamily="18" charset="0"/>
                <a:ea typeface="Times New Roman" panose="02020603050405020304" pitchFamily="18" charset="0"/>
              </a:rPr>
              <a:t>erken </a:t>
            </a:r>
            <a:r>
              <a:rPr lang="tr-TR" dirty="0">
                <a:latin typeface="Times New Roman" panose="02020603050405020304" pitchFamily="18" charset="0"/>
                <a:ea typeface="Times New Roman" panose="02020603050405020304" pitchFamily="18" charset="0"/>
              </a:rPr>
              <a:t>ya da geç doğum,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çoğul gebelikler</a:t>
            </a:r>
            <a:endParaRPr lang="tr-TR" dirty="0"/>
          </a:p>
        </p:txBody>
      </p:sp>
    </p:spTree>
    <p:extLst>
      <p:ext uri="{BB962C8B-B14F-4D97-AF65-F5344CB8AC3E}">
        <p14:creationId xmlns:p14="http://schemas.microsoft.com/office/powerpoint/2010/main" val="236791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Doğum Sonrası Nedenler</a:t>
            </a:r>
          </a:p>
          <a:p>
            <a:r>
              <a:rPr lang="tr-TR" dirty="0">
                <a:latin typeface="Times New Roman" panose="02020603050405020304" pitchFamily="18" charset="0"/>
                <a:ea typeface="Times New Roman" panose="02020603050405020304" pitchFamily="18" charset="0"/>
              </a:rPr>
              <a:t>Bebeğin ilk yaşantıları</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çevresel uyarıcılar</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ateşli bir hastalık veya havale geçirmesi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kanında fazla </a:t>
            </a:r>
            <a:r>
              <a:rPr lang="tr-TR" dirty="0" err="1">
                <a:latin typeface="Times New Roman" panose="02020603050405020304" pitchFamily="18" charset="0"/>
                <a:ea typeface="Times New Roman" panose="02020603050405020304" pitchFamily="18" charset="0"/>
              </a:rPr>
              <a:t>biluribin</a:t>
            </a:r>
            <a:r>
              <a:rPr lang="tr-TR" dirty="0">
                <a:latin typeface="Times New Roman" panose="02020603050405020304" pitchFamily="18" charset="0"/>
                <a:ea typeface="Times New Roman" panose="02020603050405020304" pitchFamily="18" charset="0"/>
              </a:rPr>
              <a:t> birikmesi sonucunda beyinin hasar görmesi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bulaşıcı hastalıklar, bebeğin yetersiz ve dengesiz beslenmesi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bebeğin ihmal ve istismar edilmesi</a:t>
            </a:r>
            <a:r>
              <a:rPr lang="tr-TR" dirty="0" smtClean="0">
                <a:latin typeface="Times New Roman" panose="02020603050405020304" pitchFamily="18" charset="0"/>
                <a:ea typeface="Times New Roman" panose="02020603050405020304" pitchFamily="18" charset="0"/>
              </a:rPr>
              <a:t>,</a:t>
            </a:r>
          </a:p>
          <a:p>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düşme, </a:t>
            </a:r>
            <a:endParaRPr lang="tr-TR"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098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trafik kazası gibi travmalara maruz kalması,</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akran grupları,</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sosyo</a:t>
            </a:r>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ekonomik ve kültürel düzey, </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kitle iletişim araçları, </a:t>
            </a:r>
          </a:p>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savaşlar gibi olumsuz çevre koşulları doğum sonrası nedenler olarak ele alınabilir </a:t>
            </a:r>
            <a:endParaRPr lang="tr-TR" dirty="0">
              <a:solidFill>
                <a:prstClr val="black"/>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6090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nSpc>
                <a:spcPct val="150000"/>
              </a:lnSpc>
              <a:spcBef>
                <a:spcPts val="800"/>
              </a:spcBef>
              <a:spcAft>
                <a:spcPts val="0"/>
              </a:spcAft>
            </a:pPr>
            <a:r>
              <a:rPr lang="tr-TR" sz="2400" b="1" dirty="0">
                <a:latin typeface="Times New Roman" panose="02020603050405020304" pitchFamily="18" charset="0"/>
                <a:ea typeface="Times New Roman" panose="02020603050405020304" pitchFamily="18" charset="0"/>
              </a:rPr>
              <a:t>ORTOPEDİK ENGELLİ ÇOCUKLARIN SINIFLANDIRILMASI</a:t>
            </a:r>
            <a:br>
              <a:rPr lang="tr-TR" sz="2400" b="1"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lstStyle/>
          <a:p>
            <a:pPr marL="179705">
              <a:lnSpc>
                <a:spcPct val="150000"/>
              </a:lnSpc>
              <a:spcBef>
                <a:spcPts val="800"/>
              </a:spcBef>
              <a:spcAft>
                <a:spcPts val="600"/>
              </a:spcAft>
            </a:pPr>
            <a:r>
              <a:rPr lang="tr-TR" b="1" dirty="0">
                <a:latin typeface="Times New Roman" panose="02020603050405020304" pitchFamily="18" charset="0"/>
                <a:ea typeface="Times New Roman" panose="02020603050405020304" pitchFamily="18" charset="0"/>
              </a:rPr>
              <a:t>Ortopedik Engelin Derecesine Göre Sınıflandırma</a:t>
            </a:r>
            <a:endParaRPr lang="tr-TR"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Engelin derecesine göre yapılan sınıflandırmada ortopedik engelliler; hafif, orta ve ağır derecede yetersizlik olmak üzere üç gruba ayrılmaktadır.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2470267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912</Words>
  <Application>Microsoft Office PowerPoint</Application>
  <PresentationFormat>Geniş ekran</PresentationFormat>
  <Paragraphs>76</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Calibri Light</vt:lpstr>
      <vt:lpstr>Symbol</vt:lpstr>
      <vt:lpstr>Times New Roman</vt:lpstr>
      <vt:lpstr>Wingdings 3</vt:lpstr>
      <vt:lpstr>Office Teması</vt:lpstr>
      <vt:lpstr>ORTOPEDİK ENGELLİ ÇOCUKLAR</vt:lpstr>
      <vt:lpstr>PowerPoint Sunusu</vt:lpstr>
      <vt:lpstr>PowerPoint Sunusu</vt:lpstr>
      <vt:lpstr>PowerPoint Sunusu</vt:lpstr>
      <vt:lpstr>PowerPoint Sunusu</vt:lpstr>
      <vt:lpstr>PowerPoint Sunusu</vt:lpstr>
      <vt:lpstr>PowerPoint Sunusu</vt:lpstr>
      <vt:lpstr>PowerPoint Sunusu</vt:lpstr>
      <vt:lpstr>ORTOPEDİK ENGELLİ ÇOCUKLARIN SINIFLANDIRILMASI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ORTOPETİK ENGELLİ ÇOCUKLAR VE EĞİTİMLERİ</dc:title>
  <dc:creator>figen</dc:creator>
  <cp:lastModifiedBy>figen</cp:lastModifiedBy>
  <cp:revision>8</cp:revision>
  <dcterms:created xsi:type="dcterms:W3CDTF">2020-11-01T11:28:31Z</dcterms:created>
  <dcterms:modified xsi:type="dcterms:W3CDTF">2021-02-13T19:39:01Z</dcterms:modified>
</cp:coreProperties>
</file>