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8" r:id="rId11"/>
    <p:sldId id="269" r:id="rId12"/>
    <p:sldId id="272" r:id="rId13"/>
    <p:sldId id="27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2" d="100"/>
          <a:sy n="52" d="100"/>
        </p:scale>
        <p:origin x="-144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C8CB44D5-1DE0-F34D-94AB-7FB19D86379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4123100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8CB44D5-1DE0-F34D-94AB-7FB19D86379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491379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8CB44D5-1DE0-F34D-94AB-7FB19D86379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2871833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8CB44D5-1DE0-F34D-94AB-7FB19D86379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315704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C8CB44D5-1DE0-F34D-94AB-7FB19D86379C}"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174619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C8CB44D5-1DE0-F34D-94AB-7FB19D86379C}"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1805758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C8CB44D5-1DE0-F34D-94AB-7FB19D86379C}"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92000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C8CB44D5-1DE0-F34D-94AB-7FB19D86379C}"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232792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CB44D5-1DE0-F34D-94AB-7FB19D86379C}"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3621400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C8CB44D5-1DE0-F34D-94AB-7FB19D86379C}"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160692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C8CB44D5-1DE0-F34D-94AB-7FB19D86379C}"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50DB6-F6A9-1C4C-95DC-248BF2B3AA05}" type="slidenum">
              <a:rPr lang="en-US" smtClean="0"/>
              <a:t>‹#›</a:t>
            </a:fld>
            <a:endParaRPr lang="en-US"/>
          </a:p>
        </p:txBody>
      </p:sp>
    </p:spTree>
    <p:extLst>
      <p:ext uri="{BB962C8B-B14F-4D97-AF65-F5344CB8AC3E}">
        <p14:creationId xmlns:p14="http://schemas.microsoft.com/office/powerpoint/2010/main" val="42312062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CB44D5-1DE0-F34D-94AB-7FB19D86379C}"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50DB6-F6A9-1C4C-95DC-248BF2B3AA05}" type="slidenum">
              <a:rPr lang="en-US" smtClean="0"/>
              <a:t>‹#›</a:t>
            </a:fld>
            <a:endParaRPr lang="en-US"/>
          </a:p>
        </p:txBody>
      </p:sp>
    </p:spTree>
    <p:extLst>
      <p:ext uri="{BB962C8B-B14F-4D97-AF65-F5344CB8AC3E}">
        <p14:creationId xmlns:p14="http://schemas.microsoft.com/office/powerpoint/2010/main" val="3628170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Alt Başlık 2"/>
          <p:cNvSpPr>
            <a:spLocks noGrp="1"/>
          </p:cNvSpPr>
          <p:nvPr>
            <p:ph type="subTitle" idx="1"/>
          </p:nvPr>
        </p:nvSpPr>
        <p:spPr/>
        <p:txBody>
          <a:bodyPr/>
          <a:lstStyle/>
          <a:p>
            <a:pPr eaLnBrk="1" hangingPunct="1"/>
            <a:endParaRPr lang="en-US">
              <a:latin typeface="Perpetua" charset="0"/>
            </a:endParaRPr>
          </a:p>
        </p:txBody>
      </p:sp>
      <p:sp>
        <p:nvSpPr>
          <p:cNvPr id="15362" name="Başlık 1"/>
          <p:cNvSpPr>
            <a:spLocks noGrp="1"/>
          </p:cNvSpPr>
          <p:nvPr>
            <p:ph type="ctrTitle"/>
          </p:nvPr>
        </p:nvSpPr>
        <p:spPr>
          <a:xfrm>
            <a:off x="457200" y="1506538"/>
            <a:ext cx="8229600" cy="1470025"/>
          </a:xfrm>
        </p:spPr>
        <p:txBody>
          <a:bodyPr/>
          <a:lstStyle/>
          <a:p>
            <a:pPr eaLnBrk="1" hangingPunct="1"/>
            <a:r>
              <a:rPr lang="tr-TR" sz="3600" dirty="0">
                <a:solidFill>
                  <a:schemeClr val="tx1"/>
                </a:solidFill>
                <a:latin typeface="Arial" charset="0"/>
              </a:rPr>
              <a:t>SKY </a:t>
            </a:r>
            <a:r>
              <a:rPr lang="tr-TR" sz="3600" dirty="0" smtClean="0">
                <a:solidFill>
                  <a:schemeClr val="tx1"/>
                </a:solidFill>
                <a:latin typeface="Arial" charset="0"/>
              </a:rPr>
              <a:t>427 </a:t>
            </a:r>
            <a:r>
              <a:rPr lang="tr-TR" sz="3600" dirty="0">
                <a:solidFill>
                  <a:schemeClr val="tx1"/>
                </a:solidFill>
                <a:latin typeface="Arial" charset="0"/>
              </a:rPr>
              <a:t/>
            </a:r>
            <a:br>
              <a:rPr lang="tr-TR" sz="3600" dirty="0">
                <a:solidFill>
                  <a:schemeClr val="tx1"/>
                </a:solidFill>
                <a:latin typeface="Arial" charset="0"/>
              </a:rPr>
            </a:br>
            <a:r>
              <a:rPr lang="tr-TR" sz="3600" dirty="0">
                <a:solidFill>
                  <a:schemeClr val="tx1"/>
                </a:solidFill>
                <a:latin typeface="Arial" charset="0"/>
              </a:rPr>
              <a:t>Sağlık Kurumlarında Liderlik</a:t>
            </a:r>
          </a:p>
        </p:txBody>
      </p:sp>
    </p:spTree>
    <p:extLst>
      <p:ext uri="{BB962C8B-B14F-4D97-AF65-F5344CB8AC3E}">
        <p14:creationId xmlns:p14="http://schemas.microsoft.com/office/powerpoint/2010/main" val="2929923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Unvan 1"/>
          <p:cNvSpPr>
            <a:spLocks noGrp="1"/>
          </p:cNvSpPr>
          <p:nvPr>
            <p:ph type="title"/>
          </p:nvPr>
        </p:nvSpPr>
        <p:spPr/>
        <p:txBody>
          <a:bodyPr/>
          <a:lstStyle/>
          <a:p>
            <a:endParaRPr lang="en-US">
              <a:latin typeface="Franklin Gothic Book" charset="0"/>
            </a:endParaRPr>
          </a:p>
        </p:txBody>
      </p:sp>
      <p:sp>
        <p:nvSpPr>
          <p:cNvPr id="24578" name="İçerik Yer Tutucusu 2"/>
          <p:cNvSpPr>
            <a:spLocks noGrp="1"/>
          </p:cNvSpPr>
          <p:nvPr>
            <p:ph idx="1"/>
          </p:nvPr>
        </p:nvSpPr>
        <p:spPr/>
        <p:txBody>
          <a:bodyPr/>
          <a:lstStyle/>
          <a:p>
            <a:r>
              <a:rPr lang="tr-TR" sz="4400">
                <a:latin typeface="Perpetua" charset="0"/>
              </a:rPr>
              <a:t>İdeal olan; yöneticilerin aynı zamanda liderlik niteliklerine de sahip olmalarıdır.</a:t>
            </a:r>
          </a:p>
          <a:p>
            <a:endParaRPr lang="tr-TR">
              <a:latin typeface="Perpetua" charset="0"/>
            </a:endParaRPr>
          </a:p>
        </p:txBody>
      </p:sp>
    </p:spTree>
    <p:extLst>
      <p:ext uri="{BB962C8B-B14F-4D97-AF65-F5344CB8AC3E}">
        <p14:creationId xmlns:p14="http://schemas.microsoft.com/office/powerpoint/2010/main" val="1148229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Unvan 1"/>
          <p:cNvSpPr>
            <a:spLocks noGrp="1"/>
          </p:cNvSpPr>
          <p:nvPr>
            <p:ph type="title"/>
          </p:nvPr>
        </p:nvSpPr>
        <p:spPr/>
        <p:txBody>
          <a:bodyPr/>
          <a:lstStyle/>
          <a:p>
            <a:endParaRPr lang="en-US">
              <a:latin typeface="Franklin Gothic Book" charset="0"/>
            </a:endParaRPr>
          </a:p>
        </p:txBody>
      </p:sp>
      <p:sp>
        <p:nvSpPr>
          <p:cNvPr id="25602" name="İçerik Yer Tutucusu 2"/>
          <p:cNvSpPr>
            <a:spLocks noGrp="1"/>
          </p:cNvSpPr>
          <p:nvPr>
            <p:ph idx="1"/>
          </p:nvPr>
        </p:nvSpPr>
        <p:spPr/>
        <p:txBody>
          <a:bodyPr/>
          <a:lstStyle/>
          <a:p>
            <a:r>
              <a:rPr lang="tr-TR" sz="6000">
                <a:latin typeface="Perpetua" charset="0"/>
              </a:rPr>
              <a:t>Liderlik sadece üst kademelerde görev yapan kişilere özgü bir süreç midir?</a:t>
            </a:r>
          </a:p>
          <a:p>
            <a:endParaRPr lang="tr-TR">
              <a:latin typeface="Perpetua" charset="0"/>
            </a:endParaRPr>
          </a:p>
        </p:txBody>
      </p:sp>
    </p:spTree>
    <p:extLst>
      <p:ext uri="{BB962C8B-B14F-4D97-AF65-F5344CB8AC3E}">
        <p14:creationId xmlns:p14="http://schemas.microsoft.com/office/powerpoint/2010/main" val="3605826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3586" name="Rectangle 2"/>
          <p:cNvSpPr>
            <a:spLocks noGrp="1" noChangeArrowheads="1"/>
          </p:cNvSpPr>
          <p:nvPr>
            <p:ph idx="1"/>
          </p:nvPr>
        </p:nvSpPr>
        <p:spPr>
          <a:xfrm>
            <a:off x="539750" y="2060575"/>
            <a:ext cx="7772400" cy="6021388"/>
          </a:xfrm>
        </p:spPr>
        <p:txBody>
          <a:bodyPr/>
          <a:lstStyle/>
          <a:p>
            <a:pPr marL="0" indent="0" eaLnBrk="1" hangingPunct="1">
              <a:spcBef>
                <a:spcPts val="1800"/>
              </a:spcBef>
              <a:buNone/>
            </a:pPr>
            <a:endParaRPr lang="tr-TR" sz="3600" dirty="0">
              <a:latin typeface="Perpetua" charset="0"/>
            </a:endParaRPr>
          </a:p>
          <a:p>
            <a:pPr eaLnBrk="1" hangingPunct="1">
              <a:spcBef>
                <a:spcPts val="1800"/>
              </a:spcBef>
              <a:buFont typeface="Wingdings" charset="0"/>
              <a:buChar char="Ø"/>
            </a:pPr>
            <a:r>
              <a:rPr lang="tr-TR" sz="3600" dirty="0">
                <a:latin typeface="Perpetua" charset="0"/>
              </a:rPr>
              <a:t>Aralarındaki fark; kendilerini izleyenlerin sayısı, gerçekleştirmek istedikleri amaçların niteliği ve içinde bulundukları koşullardır.</a:t>
            </a:r>
          </a:p>
        </p:txBody>
      </p:sp>
    </p:spTree>
    <p:extLst>
      <p:ext uri="{BB962C8B-B14F-4D97-AF65-F5344CB8AC3E}">
        <p14:creationId xmlns:p14="http://schemas.microsoft.com/office/powerpoint/2010/main" val="1593442109"/>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3586">
                                            <p:txEl>
                                              <p:pRg st="1" end="1"/>
                                            </p:txEl>
                                          </p:spTgt>
                                        </p:tgtEl>
                                        <p:attrNameLst>
                                          <p:attrName>style.visibility</p:attrName>
                                        </p:attrNameLst>
                                      </p:cBhvr>
                                      <p:to>
                                        <p:strVal val="visible"/>
                                      </p:to>
                                    </p:set>
                                    <p:anim calcmode="lin" valueType="num">
                                      <p:cBhvr additive="base">
                                        <p:cTn id="7" dur="500" fill="hold"/>
                                        <p:tgtEl>
                                          <p:spTgt spid="323586">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3586">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86"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90396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Title 1"/>
          <p:cNvSpPr>
            <a:spLocks noGrp="1"/>
          </p:cNvSpPr>
          <p:nvPr>
            <p:ph type="title"/>
          </p:nvPr>
        </p:nvSpPr>
        <p:spPr/>
        <p:txBody>
          <a:bodyPr/>
          <a:lstStyle/>
          <a:p>
            <a:endParaRPr lang="en-US">
              <a:latin typeface="Franklin Gothic Book" charset="0"/>
            </a:endParaRPr>
          </a:p>
        </p:txBody>
      </p:sp>
      <p:sp>
        <p:nvSpPr>
          <p:cNvPr id="305154" name="Content Placeholder 2"/>
          <p:cNvSpPr>
            <a:spLocks noGrp="1"/>
          </p:cNvSpPr>
          <p:nvPr>
            <p:ph sz="quarter" idx="1"/>
          </p:nvPr>
        </p:nvSpPr>
        <p:spPr/>
        <p:txBody>
          <a:bodyPr/>
          <a:lstStyle/>
          <a:p>
            <a:pPr marL="0" indent="0">
              <a:buFont typeface="Wingdings 2" charset="0"/>
              <a:buNone/>
            </a:pPr>
            <a:endParaRPr lang="tr-TR" sz="6600">
              <a:latin typeface="Perpetua" charset="0"/>
            </a:endParaRPr>
          </a:p>
          <a:p>
            <a:pPr marL="0" indent="0" algn="ctr">
              <a:buFont typeface="Wingdings 2" charset="0"/>
              <a:buNone/>
            </a:pPr>
            <a:r>
              <a:rPr lang="tr-TR" sz="6600">
                <a:latin typeface="Perpetua" charset="0"/>
              </a:rPr>
              <a:t>Y</a:t>
            </a:r>
            <a:r>
              <a:rPr lang="en-US" sz="6600">
                <a:latin typeface="Perpetua" charset="0"/>
              </a:rPr>
              <a:t>önetim Nedir?</a:t>
            </a:r>
          </a:p>
        </p:txBody>
      </p:sp>
    </p:spTree>
    <p:extLst>
      <p:ext uri="{BB962C8B-B14F-4D97-AF65-F5344CB8AC3E}">
        <p14:creationId xmlns:p14="http://schemas.microsoft.com/office/powerpoint/2010/main" val="718464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pPr eaLnBrk="1" hangingPunct="1"/>
            <a:r>
              <a:rPr lang="tr-TR">
                <a:solidFill>
                  <a:srgbClr val="6D6060"/>
                </a:solidFill>
                <a:latin typeface="Franklin Gothic Book" charset="0"/>
              </a:rPr>
              <a:t>YÖNETİM</a:t>
            </a:r>
          </a:p>
        </p:txBody>
      </p:sp>
      <p:sp>
        <p:nvSpPr>
          <p:cNvPr id="275459" name="Rectangle 3"/>
          <p:cNvSpPr>
            <a:spLocks noGrp="1" noChangeArrowheads="1"/>
          </p:cNvSpPr>
          <p:nvPr>
            <p:ph idx="1"/>
          </p:nvPr>
        </p:nvSpPr>
        <p:spPr>
          <a:xfrm>
            <a:off x="611188" y="2276475"/>
            <a:ext cx="7847012" cy="3819525"/>
          </a:xfrm>
        </p:spPr>
        <p:txBody>
          <a:bodyPr/>
          <a:lstStyle/>
          <a:p>
            <a:pPr algn="ctr" eaLnBrk="1" hangingPunct="1">
              <a:buFont typeface="Monotype Sorts" charset="0"/>
              <a:buNone/>
            </a:pPr>
            <a:r>
              <a:rPr lang="tr-TR" sz="4400">
                <a:latin typeface="Perpetua" charset="0"/>
              </a:rPr>
              <a:t>Başkaları vasıtasıyla iş görmek.</a:t>
            </a:r>
            <a:endParaRPr lang="tr-TR">
              <a:latin typeface="Perpetua" charset="0"/>
            </a:endParaRPr>
          </a:p>
        </p:txBody>
      </p:sp>
    </p:spTree>
    <p:extLst>
      <p:ext uri="{BB962C8B-B14F-4D97-AF65-F5344CB8AC3E}">
        <p14:creationId xmlns:p14="http://schemas.microsoft.com/office/powerpoint/2010/main" val="157339317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75458"/>
                                        </p:tgtEl>
                                        <p:attrNameLst>
                                          <p:attrName>style.visibility</p:attrName>
                                        </p:attrNameLst>
                                      </p:cBhvr>
                                      <p:to>
                                        <p:strVal val="visible"/>
                                      </p:to>
                                    </p:set>
                                    <p:anim calcmode="lin" valueType="num">
                                      <p:cBhvr additive="base">
                                        <p:cTn id="7" dur="500" fill="hold"/>
                                        <p:tgtEl>
                                          <p:spTgt spid="275458"/>
                                        </p:tgtEl>
                                        <p:attrNameLst>
                                          <p:attrName>ppt_x</p:attrName>
                                        </p:attrNameLst>
                                      </p:cBhvr>
                                      <p:tavLst>
                                        <p:tav tm="0">
                                          <p:val>
                                            <p:strVal val="#ppt_x"/>
                                          </p:val>
                                        </p:tav>
                                        <p:tav tm="100000">
                                          <p:val>
                                            <p:strVal val="#ppt_x"/>
                                          </p:val>
                                        </p:tav>
                                      </p:tavLst>
                                    </p:anim>
                                    <p:anim calcmode="lin" valueType="num">
                                      <p:cBhvr additive="base">
                                        <p:cTn id="8" dur="500" fill="hold"/>
                                        <p:tgtEl>
                                          <p:spTgt spid="27545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5459">
                                            <p:txEl>
                                              <p:pRg st="0" end="0"/>
                                            </p:txEl>
                                          </p:spTgt>
                                        </p:tgtEl>
                                        <p:attrNameLst>
                                          <p:attrName>style.visibility</p:attrName>
                                        </p:attrNameLst>
                                      </p:cBhvr>
                                      <p:to>
                                        <p:strVal val="visible"/>
                                      </p:to>
                                    </p:set>
                                    <p:anim calcmode="lin" valueType="num">
                                      <p:cBhvr additive="base">
                                        <p:cTn id="13" dur="500" fill="hold"/>
                                        <p:tgtEl>
                                          <p:spTgt spid="27545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545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5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Title 1"/>
          <p:cNvSpPr>
            <a:spLocks noGrp="1"/>
          </p:cNvSpPr>
          <p:nvPr>
            <p:ph type="title"/>
          </p:nvPr>
        </p:nvSpPr>
        <p:spPr/>
        <p:txBody>
          <a:bodyPr/>
          <a:lstStyle/>
          <a:p>
            <a:endParaRPr lang="en-US">
              <a:latin typeface="Franklin Gothic Book" charset="0"/>
            </a:endParaRPr>
          </a:p>
        </p:txBody>
      </p:sp>
      <p:sp>
        <p:nvSpPr>
          <p:cNvPr id="3" name="Content Placeholder 2"/>
          <p:cNvSpPr>
            <a:spLocks noGrp="1"/>
          </p:cNvSpPr>
          <p:nvPr>
            <p:ph sz="quarter" idx="1"/>
          </p:nvPr>
        </p:nvSpPr>
        <p:spPr/>
        <p:txBody>
          <a:bodyPr/>
          <a:lstStyle/>
          <a:p>
            <a:pPr marL="0" indent="0" algn="ctr">
              <a:buFont typeface="Wingdings 2" charset="0"/>
              <a:buNone/>
              <a:defRPr/>
            </a:pPr>
            <a:endParaRPr lang="tr-TR" sz="6000" dirty="0" smtClean="0">
              <a:cs typeface="+mn-cs"/>
            </a:endParaRPr>
          </a:p>
          <a:p>
            <a:pPr marL="0" indent="0" algn="ctr">
              <a:buFont typeface="Wingdings 2" charset="0"/>
              <a:buNone/>
              <a:defRPr/>
            </a:pPr>
            <a:r>
              <a:rPr lang="tr-TR" sz="6000" dirty="0" smtClean="0">
                <a:cs typeface="+mn-cs"/>
              </a:rPr>
              <a:t>Liderlik</a:t>
            </a:r>
            <a:r>
              <a:rPr lang="en-US" sz="6000" dirty="0" smtClean="0">
                <a:cs typeface="+mn-cs"/>
              </a:rPr>
              <a:t> </a:t>
            </a:r>
            <a:r>
              <a:rPr lang="en-US" sz="6000" dirty="0" err="1" smtClean="0">
                <a:cs typeface="+mn-cs"/>
              </a:rPr>
              <a:t>Nedir</a:t>
            </a:r>
            <a:r>
              <a:rPr lang="en-US" sz="6000" dirty="0" smtClean="0">
                <a:cs typeface="+mn-cs"/>
              </a:rPr>
              <a:t>?</a:t>
            </a:r>
          </a:p>
          <a:p>
            <a:pPr>
              <a:defRPr/>
            </a:pPr>
            <a:endParaRPr lang="en-US" dirty="0">
              <a:cs typeface="+mn-cs"/>
            </a:endParaRPr>
          </a:p>
        </p:txBody>
      </p:sp>
    </p:spTree>
    <p:extLst>
      <p:ext uri="{BB962C8B-B14F-4D97-AF65-F5344CB8AC3E}">
        <p14:creationId xmlns:p14="http://schemas.microsoft.com/office/powerpoint/2010/main" val="4110698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395288" y="333375"/>
            <a:ext cx="8291512" cy="1095375"/>
          </a:xfrm>
        </p:spPr>
        <p:txBody>
          <a:bodyPr/>
          <a:lstStyle/>
          <a:p>
            <a:pPr eaLnBrk="1" fontAlgn="auto" hangingPunct="1">
              <a:spcAft>
                <a:spcPts val="0"/>
              </a:spcAft>
              <a:defRPr/>
            </a:pPr>
            <a:r>
              <a:rPr lang="tr-TR" dirty="0" smtClean="0">
                <a:solidFill>
                  <a:schemeClr val="tx2">
                    <a:tint val="100000"/>
                    <a:satMod val="250000"/>
                  </a:schemeClr>
                </a:solidFill>
                <a:ea typeface="+mj-ea"/>
                <a:cs typeface="+mj-cs"/>
              </a:rPr>
              <a:t>Liderlik</a:t>
            </a:r>
            <a:endParaRPr lang="tr-TR" dirty="0">
              <a:solidFill>
                <a:schemeClr val="tx2">
                  <a:tint val="100000"/>
                  <a:satMod val="250000"/>
                </a:schemeClr>
              </a:solidFill>
              <a:ea typeface="+mj-ea"/>
              <a:cs typeface="+mj-cs"/>
            </a:endParaRPr>
          </a:p>
        </p:txBody>
      </p:sp>
      <p:sp>
        <p:nvSpPr>
          <p:cNvPr id="310275" name="Rectangle 3"/>
          <p:cNvSpPr>
            <a:spLocks noGrp="1" noChangeArrowheads="1"/>
          </p:cNvSpPr>
          <p:nvPr>
            <p:ph idx="1"/>
          </p:nvPr>
        </p:nvSpPr>
        <p:spPr>
          <a:xfrm>
            <a:off x="1547813" y="1989138"/>
            <a:ext cx="5292725" cy="4608512"/>
          </a:xfrm>
        </p:spPr>
        <p:txBody>
          <a:bodyPr/>
          <a:lstStyle/>
          <a:p>
            <a:pPr marL="0" indent="0" eaLnBrk="1" hangingPunct="1">
              <a:spcBef>
                <a:spcPts val="1200"/>
              </a:spcBef>
              <a:buFont typeface="Wingdings 2" charset="0"/>
              <a:buNone/>
              <a:defRPr/>
            </a:pPr>
            <a:r>
              <a:rPr lang="tr-TR" sz="3200" dirty="0">
                <a:latin typeface="Perpetua" charset="0"/>
                <a:cs typeface="+mn-cs"/>
              </a:rPr>
              <a:t>Liderlik, hedeflenen amaçlara ulaşmak için, organizasyonun diğer elemanlarını etkileme, motive etme ve yönlendirme yeteneğidir. </a:t>
            </a:r>
          </a:p>
          <a:p>
            <a:pPr eaLnBrk="1" hangingPunct="1">
              <a:defRPr/>
            </a:pPr>
            <a:endParaRPr lang="tr-TR" sz="1800" dirty="0">
              <a:latin typeface="Perpetua" charset="0"/>
              <a:cs typeface="+mn-cs"/>
            </a:endParaRPr>
          </a:p>
        </p:txBody>
      </p:sp>
    </p:spTree>
    <p:extLst>
      <p:ext uri="{BB962C8B-B14F-4D97-AF65-F5344CB8AC3E}">
        <p14:creationId xmlns:p14="http://schemas.microsoft.com/office/powerpoint/2010/main" val="601696208"/>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10274"/>
                                        </p:tgtEl>
                                        <p:attrNameLst>
                                          <p:attrName>style.visibility</p:attrName>
                                        </p:attrNameLst>
                                      </p:cBhvr>
                                      <p:to>
                                        <p:strVal val="visible"/>
                                      </p:to>
                                    </p:set>
                                    <p:anim calcmode="lin" valueType="num">
                                      <p:cBhvr additive="base">
                                        <p:cTn id="7" dur="500" fill="hold"/>
                                        <p:tgtEl>
                                          <p:spTgt spid="310274"/>
                                        </p:tgtEl>
                                        <p:attrNameLst>
                                          <p:attrName>ppt_x</p:attrName>
                                        </p:attrNameLst>
                                      </p:cBhvr>
                                      <p:tavLst>
                                        <p:tav tm="0">
                                          <p:val>
                                            <p:strVal val="0-#ppt_w/2"/>
                                          </p:val>
                                        </p:tav>
                                        <p:tav tm="100000">
                                          <p:val>
                                            <p:strVal val="#ppt_x"/>
                                          </p:val>
                                        </p:tav>
                                      </p:tavLst>
                                    </p:anim>
                                    <p:anim calcmode="lin" valueType="num">
                                      <p:cBhvr additive="base">
                                        <p:cTn id="8" dur="500" fill="hold"/>
                                        <p:tgtEl>
                                          <p:spTgt spid="3102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0275">
                                            <p:txEl>
                                              <p:pRg st="0" end="0"/>
                                            </p:txEl>
                                          </p:spTgt>
                                        </p:tgtEl>
                                        <p:attrNameLst>
                                          <p:attrName>style.visibility</p:attrName>
                                        </p:attrNameLst>
                                      </p:cBhvr>
                                      <p:to>
                                        <p:strVal val="visible"/>
                                      </p:to>
                                    </p:set>
                                    <p:anim calcmode="lin" valueType="num">
                                      <p:cBhvr additive="base">
                                        <p:cTn id="13" dur="500" fill="hold"/>
                                        <p:tgtEl>
                                          <p:spTgt spid="31027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027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Unvan 1"/>
          <p:cNvSpPr>
            <a:spLocks noGrp="1"/>
          </p:cNvSpPr>
          <p:nvPr>
            <p:ph type="title"/>
          </p:nvPr>
        </p:nvSpPr>
        <p:spPr/>
        <p:txBody>
          <a:bodyPr/>
          <a:lstStyle/>
          <a:p>
            <a:r>
              <a:rPr lang="tr-TR" sz="4400">
                <a:latin typeface="Perpetua" charset="0"/>
              </a:rPr>
              <a:t>Lider</a:t>
            </a:r>
            <a:endParaRPr lang="tr-TR" sz="4400">
              <a:latin typeface="Franklin Gothic Book" charset="0"/>
            </a:endParaRPr>
          </a:p>
        </p:txBody>
      </p:sp>
      <p:sp>
        <p:nvSpPr>
          <p:cNvPr id="18434" name="İçerik Yer Tutucusu 2"/>
          <p:cNvSpPr>
            <a:spLocks noGrp="1"/>
          </p:cNvSpPr>
          <p:nvPr>
            <p:ph sz="quarter" idx="1"/>
          </p:nvPr>
        </p:nvSpPr>
        <p:spPr/>
        <p:txBody>
          <a:bodyPr/>
          <a:lstStyle/>
          <a:p>
            <a:r>
              <a:rPr lang="tr-TR" sz="3600">
                <a:latin typeface="Perpetua" charset="0"/>
              </a:rPr>
              <a:t>Bir grup insanın, belli amaçlar ve hedefler doğrultusunda takip ettikleri, istek ve tutumları doğrultusunda davrandıkları kişidir.</a:t>
            </a:r>
          </a:p>
        </p:txBody>
      </p:sp>
    </p:spTree>
    <p:extLst>
      <p:ext uri="{BB962C8B-B14F-4D97-AF65-F5344CB8AC3E}">
        <p14:creationId xmlns:p14="http://schemas.microsoft.com/office/powerpoint/2010/main" val="696790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Unvan 1"/>
          <p:cNvSpPr>
            <a:spLocks noGrp="1"/>
          </p:cNvSpPr>
          <p:nvPr>
            <p:ph type="title"/>
          </p:nvPr>
        </p:nvSpPr>
        <p:spPr/>
        <p:txBody>
          <a:bodyPr/>
          <a:lstStyle/>
          <a:p>
            <a:endParaRPr lang="en-US">
              <a:latin typeface="Franklin Gothic Book" charset="0"/>
            </a:endParaRPr>
          </a:p>
        </p:txBody>
      </p:sp>
      <p:sp>
        <p:nvSpPr>
          <p:cNvPr id="19458" name="İçerik Yer Tutucusu 2"/>
          <p:cNvSpPr>
            <a:spLocks noGrp="1"/>
          </p:cNvSpPr>
          <p:nvPr>
            <p:ph sz="quarter" idx="1"/>
          </p:nvPr>
        </p:nvSpPr>
        <p:spPr/>
        <p:txBody>
          <a:bodyPr/>
          <a:lstStyle/>
          <a:p>
            <a:r>
              <a:rPr lang="tr-TR">
                <a:latin typeface="Perpetua" charset="0"/>
              </a:rPr>
              <a:t>Liderler izleyicilerini amaç ve hedefleri doğrultusunda motive ederler. İzleyicilerini hedefleri doğrultusunda etkilerler. Liderlik ancak bir grupla birlikte anlamlılık kazanır. Bununla birlikte liderin ve beraberindeki grubun belli bir amaca odaklanması gerekmektedir.</a:t>
            </a:r>
          </a:p>
        </p:txBody>
      </p:sp>
    </p:spTree>
    <p:extLst>
      <p:ext uri="{BB962C8B-B14F-4D97-AF65-F5344CB8AC3E}">
        <p14:creationId xmlns:p14="http://schemas.microsoft.com/office/powerpoint/2010/main" val="1728080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lstStyle/>
          <a:p>
            <a:pPr eaLnBrk="1" hangingPunct="1"/>
            <a:r>
              <a:rPr lang="tr-TR">
                <a:solidFill>
                  <a:srgbClr val="6D6060"/>
                </a:solidFill>
                <a:latin typeface="Franklin Gothic Book" charset="0"/>
              </a:rPr>
              <a:t>LİDERLİK VE YÖNETİM</a:t>
            </a:r>
          </a:p>
        </p:txBody>
      </p:sp>
      <p:sp>
        <p:nvSpPr>
          <p:cNvPr id="319491" name="Rectangle 3"/>
          <p:cNvSpPr>
            <a:spLocks noGrp="1" noChangeArrowheads="1"/>
          </p:cNvSpPr>
          <p:nvPr>
            <p:ph idx="1"/>
          </p:nvPr>
        </p:nvSpPr>
        <p:spPr>
          <a:xfrm>
            <a:off x="250825" y="2420938"/>
            <a:ext cx="8435975" cy="3873500"/>
          </a:xfrm>
        </p:spPr>
        <p:txBody>
          <a:bodyPr/>
          <a:lstStyle/>
          <a:p>
            <a:pPr algn="ctr" eaLnBrk="1" hangingPunct="1">
              <a:buFont typeface="Monotype Sorts" charset="0"/>
              <a:buNone/>
            </a:pPr>
            <a:r>
              <a:rPr lang="tr-TR" sz="4400">
                <a:latin typeface="Perpetua" charset="0"/>
              </a:rPr>
              <a:t>Organizasyonun hedeflerine yönelik kaynakların kullanılmasına yardımcı olmak için tasarlanmış, aynı zamanda ortaya çıkan iki süreçtir.</a:t>
            </a:r>
          </a:p>
        </p:txBody>
      </p:sp>
    </p:spTree>
    <p:extLst>
      <p:ext uri="{BB962C8B-B14F-4D97-AF65-F5344CB8AC3E}">
        <p14:creationId xmlns:p14="http://schemas.microsoft.com/office/powerpoint/2010/main" val="1841347284"/>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19490"/>
                                        </p:tgtEl>
                                        <p:attrNameLst>
                                          <p:attrName>style.visibility</p:attrName>
                                        </p:attrNameLst>
                                      </p:cBhvr>
                                      <p:to>
                                        <p:strVal val="visible"/>
                                      </p:to>
                                    </p:set>
                                    <p:anim calcmode="lin" valueType="num">
                                      <p:cBhvr additive="base">
                                        <p:cTn id="7" dur="500" fill="hold"/>
                                        <p:tgtEl>
                                          <p:spTgt spid="319490"/>
                                        </p:tgtEl>
                                        <p:attrNameLst>
                                          <p:attrName>ppt_x</p:attrName>
                                        </p:attrNameLst>
                                      </p:cBhvr>
                                      <p:tavLst>
                                        <p:tav tm="0">
                                          <p:val>
                                            <p:strVal val="0-#ppt_w/2"/>
                                          </p:val>
                                        </p:tav>
                                        <p:tav tm="100000">
                                          <p:val>
                                            <p:strVal val="#ppt_x"/>
                                          </p:val>
                                        </p:tav>
                                      </p:tavLst>
                                    </p:anim>
                                    <p:anim calcmode="lin" valueType="num">
                                      <p:cBhvr additive="base">
                                        <p:cTn id="8" dur="500" fill="hold"/>
                                        <p:tgtEl>
                                          <p:spTgt spid="31949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9491">
                                            <p:txEl>
                                              <p:pRg st="0" end="0"/>
                                            </p:txEl>
                                          </p:spTgt>
                                        </p:tgtEl>
                                        <p:attrNameLst>
                                          <p:attrName>style.visibility</p:attrName>
                                        </p:attrNameLst>
                                      </p:cBhvr>
                                      <p:to>
                                        <p:strVal val="visible"/>
                                      </p:to>
                                    </p:set>
                                    <p:anim calcmode="lin" valueType="num">
                                      <p:cBhvr additive="base">
                                        <p:cTn id="13" dur="500" fill="hold"/>
                                        <p:tgtEl>
                                          <p:spTgt spid="3194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949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defRPr/>
            </a:pPr>
            <a:r>
              <a:rPr lang="tr-TR" sz="3600">
                <a:latin typeface="Franklin Gothic Book" charset="0"/>
                <a:cs typeface="+mj-cs"/>
              </a:rPr>
              <a:t/>
            </a:r>
            <a:br>
              <a:rPr lang="tr-TR" sz="3600">
                <a:latin typeface="Franklin Gothic Book" charset="0"/>
                <a:cs typeface="+mj-cs"/>
              </a:rPr>
            </a:br>
            <a:endParaRPr lang="tr-TR" sz="3600">
              <a:latin typeface="Franklin Gothic Book" charset="0"/>
              <a:cs typeface="+mj-cs"/>
            </a:endParaRPr>
          </a:p>
        </p:txBody>
      </p:sp>
      <p:sp>
        <p:nvSpPr>
          <p:cNvPr id="21506" name="İçerik Yer Tutucusu 2"/>
          <p:cNvSpPr>
            <a:spLocks noGrp="1"/>
          </p:cNvSpPr>
          <p:nvPr>
            <p:ph idx="1"/>
          </p:nvPr>
        </p:nvSpPr>
        <p:spPr>
          <a:xfrm>
            <a:off x="822325" y="1846263"/>
            <a:ext cx="8321675" cy="4022725"/>
          </a:xfrm>
        </p:spPr>
        <p:txBody>
          <a:bodyPr/>
          <a:lstStyle/>
          <a:p>
            <a:r>
              <a:rPr lang="tr-TR" sz="7200">
                <a:latin typeface="Perpetua" charset="0"/>
              </a:rPr>
              <a:t>Liderlik ile yöneticilik eş anlamlı mıdır?</a:t>
            </a:r>
          </a:p>
        </p:txBody>
      </p:sp>
    </p:spTree>
    <p:extLst>
      <p:ext uri="{BB962C8B-B14F-4D97-AF65-F5344CB8AC3E}">
        <p14:creationId xmlns:p14="http://schemas.microsoft.com/office/powerpoint/2010/main" val="2937980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488</Words>
  <Application>Microsoft Macintosh PowerPoint</Application>
  <PresentationFormat>On-screen Show (4:3)</PresentationFormat>
  <Paragraphs>35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SKY 427  Sağlık Kurumlarında Liderlik</vt:lpstr>
      <vt:lpstr>PowerPoint Presentation</vt:lpstr>
      <vt:lpstr>YÖNETİM</vt:lpstr>
      <vt:lpstr>PowerPoint Presentation</vt:lpstr>
      <vt:lpstr>Liderlik</vt:lpstr>
      <vt:lpstr>Lider</vt:lpstr>
      <vt:lpstr>PowerPoint Presentation</vt:lpstr>
      <vt:lpstr>LİDERLİK VE YÖNETİM</vt:lpstr>
      <vt:lpstr> </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 410  Sağlık Kurumlarında Liderlik</dc:title>
  <dc:creator>ece</dc:creator>
  <cp:lastModifiedBy>ece</cp:lastModifiedBy>
  <cp:revision>8</cp:revision>
  <dcterms:created xsi:type="dcterms:W3CDTF">2019-11-21T19:04:39Z</dcterms:created>
  <dcterms:modified xsi:type="dcterms:W3CDTF">2020-05-05T15:34:08Z</dcterms:modified>
</cp:coreProperties>
</file>