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8" r:id="rId11"/>
    <p:sldId id="269" r:id="rId12"/>
    <p:sldId id="272" r:id="rId13"/>
    <p:sldId id="27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2" d="100"/>
          <a:sy n="52" d="100"/>
        </p:scale>
        <p:origin x="-144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C8CB44D5-1DE0-F34D-94AB-7FB19D86379C}"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B50DB6-F6A9-1C4C-95DC-248BF2B3AA05}" type="slidenum">
              <a:rPr lang="en-US" smtClean="0"/>
              <a:t>‹#›</a:t>
            </a:fld>
            <a:endParaRPr lang="en-US"/>
          </a:p>
        </p:txBody>
      </p:sp>
    </p:spTree>
    <p:extLst>
      <p:ext uri="{BB962C8B-B14F-4D97-AF65-F5344CB8AC3E}">
        <p14:creationId xmlns:p14="http://schemas.microsoft.com/office/powerpoint/2010/main" val="4123100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C8CB44D5-1DE0-F34D-94AB-7FB19D86379C}"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B50DB6-F6A9-1C4C-95DC-248BF2B3AA05}" type="slidenum">
              <a:rPr lang="en-US" smtClean="0"/>
              <a:t>‹#›</a:t>
            </a:fld>
            <a:endParaRPr lang="en-US"/>
          </a:p>
        </p:txBody>
      </p:sp>
    </p:spTree>
    <p:extLst>
      <p:ext uri="{BB962C8B-B14F-4D97-AF65-F5344CB8AC3E}">
        <p14:creationId xmlns:p14="http://schemas.microsoft.com/office/powerpoint/2010/main" val="491379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C8CB44D5-1DE0-F34D-94AB-7FB19D86379C}"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B50DB6-F6A9-1C4C-95DC-248BF2B3AA05}" type="slidenum">
              <a:rPr lang="en-US" smtClean="0"/>
              <a:t>‹#›</a:t>
            </a:fld>
            <a:endParaRPr lang="en-US"/>
          </a:p>
        </p:txBody>
      </p:sp>
    </p:spTree>
    <p:extLst>
      <p:ext uri="{BB962C8B-B14F-4D97-AF65-F5344CB8AC3E}">
        <p14:creationId xmlns:p14="http://schemas.microsoft.com/office/powerpoint/2010/main" val="2871833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C8CB44D5-1DE0-F34D-94AB-7FB19D86379C}"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B50DB6-F6A9-1C4C-95DC-248BF2B3AA05}" type="slidenum">
              <a:rPr lang="en-US" smtClean="0"/>
              <a:t>‹#›</a:t>
            </a:fld>
            <a:endParaRPr lang="en-US"/>
          </a:p>
        </p:txBody>
      </p:sp>
    </p:spTree>
    <p:extLst>
      <p:ext uri="{BB962C8B-B14F-4D97-AF65-F5344CB8AC3E}">
        <p14:creationId xmlns:p14="http://schemas.microsoft.com/office/powerpoint/2010/main" val="3157049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C8CB44D5-1DE0-F34D-94AB-7FB19D86379C}"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B50DB6-F6A9-1C4C-95DC-248BF2B3AA05}" type="slidenum">
              <a:rPr lang="en-US" smtClean="0"/>
              <a:t>‹#›</a:t>
            </a:fld>
            <a:endParaRPr lang="en-US"/>
          </a:p>
        </p:txBody>
      </p:sp>
    </p:spTree>
    <p:extLst>
      <p:ext uri="{BB962C8B-B14F-4D97-AF65-F5344CB8AC3E}">
        <p14:creationId xmlns:p14="http://schemas.microsoft.com/office/powerpoint/2010/main" val="1746198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C8CB44D5-1DE0-F34D-94AB-7FB19D86379C}"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B50DB6-F6A9-1C4C-95DC-248BF2B3AA05}" type="slidenum">
              <a:rPr lang="en-US" smtClean="0"/>
              <a:t>‹#›</a:t>
            </a:fld>
            <a:endParaRPr lang="en-US"/>
          </a:p>
        </p:txBody>
      </p:sp>
    </p:spTree>
    <p:extLst>
      <p:ext uri="{BB962C8B-B14F-4D97-AF65-F5344CB8AC3E}">
        <p14:creationId xmlns:p14="http://schemas.microsoft.com/office/powerpoint/2010/main" val="1805758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C8CB44D5-1DE0-F34D-94AB-7FB19D86379C}" type="datetimeFigureOut">
              <a:rPr lang="en-US" smtClean="0"/>
              <a:t>05/05/20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B50DB6-F6A9-1C4C-95DC-248BF2B3AA05}" type="slidenum">
              <a:rPr lang="en-US" smtClean="0"/>
              <a:t>‹#›</a:t>
            </a:fld>
            <a:endParaRPr lang="en-US"/>
          </a:p>
        </p:txBody>
      </p:sp>
    </p:spTree>
    <p:extLst>
      <p:ext uri="{BB962C8B-B14F-4D97-AF65-F5344CB8AC3E}">
        <p14:creationId xmlns:p14="http://schemas.microsoft.com/office/powerpoint/2010/main" val="92000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C8CB44D5-1DE0-F34D-94AB-7FB19D86379C}" type="datetimeFigureOut">
              <a:rPr lang="en-US" smtClean="0"/>
              <a:t>05/05/20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B50DB6-F6A9-1C4C-95DC-248BF2B3AA05}" type="slidenum">
              <a:rPr lang="en-US" smtClean="0"/>
              <a:t>‹#›</a:t>
            </a:fld>
            <a:endParaRPr lang="en-US"/>
          </a:p>
        </p:txBody>
      </p:sp>
    </p:spTree>
    <p:extLst>
      <p:ext uri="{BB962C8B-B14F-4D97-AF65-F5344CB8AC3E}">
        <p14:creationId xmlns:p14="http://schemas.microsoft.com/office/powerpoint/2010/main" val="232792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CB44D5-1DE0-F34D-94AB-7FB19D86379C}" type="datetimeFigureOut">
              <a:rPr lang="en-US" smtClean="0"/>
              <a:t>05/05/20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B50DB6-F6A9-1C4C-95DC-248BF2B3AA05}" type="slidenum">
              <a:rPr lang="en-US" smtClean="0"/>
              <a:t>‹#›</a:t>
            </a:fld>
            <a:endParaRPr lang="en-US"/>
          </a:p>
        </p:txBody>
      </p:sp>
    </p:spTree>
    <p:extLst>
      <p:ext uri="{BB962C8B-B14F-4D97-AF65-F5344CB8AC3E}">
        <p14:creationId xmlns:p14="http://schemas.microsoft.com/office/powerpoint/2010/main" val="3621400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C8CB44D5-1DE0-F34D-94AB-7FB19D86379C}"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B50DB6-F6A9-1C4C-95DC-248BF2B3AA05}" type="slidenum">
              <a:rPr lang="en-US" smtClean="0"/>
              <a:t>‹#›</a:t>
            </a:fld>
            <a:endParaRPr lang="en-US"/>
          </a:p>
        </p:txBody>
      </p:sp>
    </p:spTree>
    <p:extLst>
      <p:ext uri="{BB962C8B-B14F-4D97-AF65-F5344CB8AC3E}">
        <p14:creationId xmlns:p14="http://schemas.microsoft.com/office/powerpoint/2010/main" val="160692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C8CB44D5-1DE0-F34D-94AB-7FB19D86379C}"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B50DB6-F6A9-1C4C-95DC-248BF2B3AA05}" type="slidenum">
              <a:rPr lang="en-US" smtClean="0"/>
              <a:t>‹#›</a:t>
            </a:fld>
            <a:endParaRPr lang="en-US"/>
          </a:p>
        </p:txBody>
      </p:sp>
    </p:spTree>
    <p:extLst>
      <p:ext uri="{BB962C8B-B14F-4D97-AF65-F5344CB8AC3E}">
        <p14:creationId xmlns:p14="http://schemas.microsoft.com/office/powerpoint/2010/main" val="42312062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CB44D5-1DE0-F34D-94AB-7FB19D86379C}" type="datetimeFigureOut">
              <a:rPr lang="en-US" smtClean="0"/>
              <a:t>05/05/20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B50DB6-F6A9-1C4C-95DC-248BF2B3AA05}" type="slidenum">
              <a:rPr lang="en-US" smtClean="0"/>
              <a:t>‹#›</a:t>
            </a:fld>
            <a:endParaRPr lang="en-US"/>
          </a:p>
        </p:txBody>
      </p:sp>
    </p:spTree>
    <p:extLst>
      <p:ext uri="{BB962C8B-B14F-4D97-AF65-F5344CB8AC3E}">
        <p14:creationId xmlns:p14="http://schemas.microsoft.com/office/powerpoint/2010/main" val="3628170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Alt Başlık 2"/>
          <p:cNvSpPr>
            <a:spLocks noGrp="1"/>
          </p:cNvSpPr>
          <p:nvPr>
            <p:ph type="subTitle" idx="1"/>
          </p:nvPr>
        </p:nvSpPr>
        <p:spPr/>
        <p:txBody>
          <a:bodyPr/>
          <a:lstStyle/>
          <a:p>
            <a:pPr eaLnBrk="1" hangingPunct="1"/>
            <a:endParaRPr lang="en-US">
              <a:latin typeface="Perpetua" charset="0"/>
            </a:endParaRPr>
          </a:p>
        </p:txBody>
      </p:sp>
      <p:sp>
        <p:nvSpPr>
          <p:cNvPr id="15362" name="Başlık 1"/>
          <p:cNvSpPr>
            <a:spLocks noGrp="1"/>
          </p:cNvSpPr>
          <p:nvPr>
            <p:ph type="ctrTitle"/>
          </p:nvPr>
        </p:nvSpPr>
        <p:spPr>
          <a:xfrm>
            <a:off x="457200" y="1506538"/>
            <a:ext cx="8229600" cy="1470025"/>
          </a:xfrm>
        </p:spPr>
        <p:txBody>
          <a:bodyPr/>
          <a:lstStyle/>
          <a:p>
            <a:pPr eaLnBrk="1" hangingPunct="1"/>
            <a:r>
              <a:rPr lang="tr-TR" sz="3600" dirty="0">
                <a:solidFill>
                  <a:schemeClr val="tx1"/>
                </a:solidFill>
                <a:latin typeface="Arial" charset="0"/>
              </a:rPr>
              <a:t>SKY </a:t>
            </a:r>
            <a:r>
              <a:rPr lang="tr-TR" sz="3600" dirty="0" smtClean="0">
                <a:solidFill>
                  <a:schemeClr val="tx1"/>
                </a:solidFill>
                <a:latin typeface="Arial" charset="0"/>
              </a:rPr>
              <a:t>427 </a:t>
            </a:r>
            <a:r>
              <a:rPr lang="tr-TR" sz="3600" dirty="0">
                <a:solidFill>
                  <a:schemeClr val="tx1"/>
                </a:solidFill>
                <a:latin typeface="Arial" charset="0"/>
              </a:rPr>
              <a:t/>
            </a:r>
            <a:br>
              <a:rPr lang="tr-TR" sz="3600" dirty="0">
                <a:solidFill>
                  <a:schemeClr val="tx1"/>
                </a:solidFill>
                <a:latin typeface="Arial" charset="0"/>
              </a:rPr>
            </a:br>
            <a:r>
              <a:rPr lang="tr-TR" sz="3600" dirty="0">
                <a:solidFill>
                  <a:schemeClr val="tx1"/>
                </a:solidFill>
                <a:latin typeface="Arial" charset="0"/>
              </a:rPr>
              <a:t>Sağlık Kurumlarında Liderlik</a:t>
            </a:r>
          </a:p>
        </p:txBody>
      </p:sp>
    </p:spTree>
    <p:extLst>
      <p:ext uri="{BB962C8B-B14F-4D97-AF65-F5344CB8AC3E}">
        <p14:creationId xmlns:p14="http://schemas.microsoft.com/office/powerpoint/2010/main" val="2929923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Unvan 1"/>
          <p:cNvSpPr>
            <a:spLocks noGrp="1"/>
          </p:cNvSpPr>
          <p:nvPr>
            <p:ph type="title"/>
          </p:nvPr>
        </p:nvSpPr>
        <p:spPr/>
        <p:txBody>
          <a:bodyPr/>
          <a:lstStyle/>
          <a:p>
            <a:endParaRPr lang="en-US">
              <a:latin typeface="Franklin Gothic Book" charset="0"/>
            </a:endParaRPr>
          </a:p>
        </p:txBody>
      </p:sp>
      <p:sp>
        <p:nvSpPr>
          <p:cNvPr id="24578" name="İçerik Yer Tutucusu 2"/>
          <p:cNvSpPr>
            <a:spLocks noGrp="1"/>
          </p:cNvSpPr>
          <p:nvPr>
            <p:ph idx="1"/>
          </p:nvPr>
        </p:nvSpPr>
        <p:spPr/>
        <p:txBody>
          <a:bodyPr/>
          <a:lstStyle/>
          <a:p>
            <a:r>
              <a:rPr lang="tr-TR" sz="4400">
                <a:latin typeface="Perpetua" charset="0"/>
              </a:rPr>
              <a:t>İdeal olan; yöneticilerin aynı zamanda liderlik niteliklerine de sahip olmalarıdır.</a:t>
            </a:r>
          </a:p>
          <a:p>
            <a:endParaRPr lang="tr-TR">
              <a:latin typeface="Perpetua" charset="0"/>
            </a:endParaRPr>
          </a:p>
        </p:txBody>
      </p:sp>
    </p:spTree>
    <p:extLst>
      <p:ext uri="{BB962C8B-B14F-4D97-AF65-F5344CB8AC3E}">
        <p14:creationId xmlns:p14="http://schemas.microsoft.com/office/powerpoint/2010/main" val="1148229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Unvan 1"/>
          <p:cNvSpPr>
            <a:spLocks noGrp="1"/>
          </p:cNvSpPr>
          <p:nvPr>
            <p:ph type="title"/>
          </p:nvPr>
        </p:nvSpPr>
        <p:spPr/>
        <p:txBody>
          <a:bodyPr/>
          <a:lstStyle/>
          <a:p>
            <a:endParaRPr lang="en-US">
              <a:latin typeface="Franklin Gothic Book" charset="0"/>
            </a:endParaRPr>
          </a:p>
        </p:txBody>
      </p:sp>
      <p:sp>
        <p:nvSpPr>
          <p:cNvPr id="25602" name="İçerik Yer Tutucusu 2"/>
          <p:cNvSpPr>
            <a:spLocks noGrp="1"/>
          </p:cNvSpPr>
          <p:nvPr>
            <p:ph idx="1"/>
          </p:nvPr>
        </p:nvSpPr>
        <p:spPr/>
        <p:txBody>
          <a:bodyPr/>
          <a:lstStyle/>
          <a:p>
            <a:r>
              <a:rPr lang="tr-TR" sz="6000">
                <a:latin typeface="Perpetua" charset="0"/>
              </a:rPr>
              <a:t>Liderlik sadece üst kademelerde görev yapan kişilere özgü bir süreç midir?</a:t>
            </a:r>
          </a:p>
          <a:p>
            <a:endParaRPr lang="tr-TR">
              <a:latin typeface="Perpetua" charset="0"/>
            </a:endParaRPr>
          </a:p>
        </p:txBody>
      </p:sp>
    </p:spTree>
    <p:extLst>
      <p:ext uri="{BB962C8B-B14F-4D97-AF65-F5344CB8AC3E}">
        <p14:creationId xmlns:p14="http://schemas.microsoft.com/office/powerpoint/2010/main" val="3605826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3586" name="Rectangle 2"/>
          <p:cNvSpPr>
            <a:spLocks noGrp="1" noChangeArrowheads="1"/>
          </p:cNvSpPr>
          <p:nvPr>
            <p:ph idx="1"/>
          </p:nvPr>
        </p:nvSpPr>
        <p:spPr>
          <a:xfrm>
            <a:off x="539750" y="2060575"/>
            <a:ext cx="7772400" cy="6021388"/>
          </a:xfrm>
        </p:spPr>
        <p:txBody>
          <a:bodyPr/>
          <a:lstStyle/>
          <a:p>
            <a:pPr marL="0" indent="0" eaLnBrk="1" hangingPunct="1">
              <a:spcBef>
                <a:spcPts val="1800"/>
              </a:spcBef>
              <a:buNone/>
            </a:pPr>
            <a:endParaRPr lang="tr-TR" sz="3600" dirty="0">
              <a:latin typeface="Perpetua" charset="0"/>
            </a:endParaRPr>
          </a:p>
          <a:p>
            <a:pPr eaLnBrk="1" hangingPunct="1">
              <a:spcBef>
                <a:spcPts val="1800"/>
              </a:spcBef>
              <a:buFont typeface="Wingdings" charset="0"/>
              <a:buChar char="Ø"/>
            </a:pPr>
            <a:r>
              <a:rPr lang="tr-TR" sz="3600" dirty="0">
                <a:latin typeface="Perpetua" charset="0"/>
              </a:rPr>
              <a:t>Aralarındaki fark; kendilerini izleyenlerin sayısı, gerçekleştirmek istedikleri amaçların niteliği ve içinde bulundukları koşullardır.</a:t>
            </a:r>
          </a:p>
        </p:txBody>
      </p:sp>
    </p:spTree>
    <p:extLst>
      <p:ext uri="{BB962C8B-B14F-4D97-AF65-F5344CB8AC3E}">
        <p14:creationId xmlns:p14="http://schemas.microsoft.com/office/powerpoint/2010/main" val="1593442109"/>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3586">
                                            <p:txEl>
                                              <p:pRg st="1" end="1"/>
                                            </p:txEl>
                                          </p:spTgt>
                                        </p:tgtEl>
                                        <p:attrNameLst>
                                          <p:attrName>style.visibility</p:attrName>
                                        </p:attrNameLst>
                                      </p:cBhvr>
                                      <p:to>
                                        <p:strVal val="visible"/>
                                      </p:to>
                                    </p:set>
                                    <p:anim calcmode="lin" valueType="num">
                                      <p:cBhvr additive="base">
                                        <p:cTn id="7" dur="500" fill="hold"/>
                                        <p:tgtEl>
                                          <p:spTgt spid="32358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3586">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586"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Kaynaklar</a:t>
            </a:r>
            <a:endParaRPr lang="en-US" dirty="0"/>
          </a:p>
        </p:txBody>
      </p:sp>
      <p:sp>
        <p:nvSpPr>
          <p:cNvPr id="3" name="Content Placeholder 2"/>
          <p:cNvSpPr>
            <a:spLocks noGrp="1"/>
          </p:cNvSpPr>
          <p:nvPr>
            <p:ph idx="1"/>
          </p:nvPr>
        </p:nvSpPr>
        <p:spPr/>
        <p:txBody>
          <a:bodyPr>
            <a:normAutofit fontScale="40000" lnSpcReduction="20000"/>
          </a:bodyPr>
          <a:lstStyle/>
          <a:p>
            <a:pPr lvl="0"/>
            <a:r>
              <a:rPr lang="tr-TR" dirty="0"/>
              <a:t>KOÇEL, T., (2011). İŞLETME YÖNETİCİLİĞİ. 8. BASKI. BETA BASIM, İSTANBUL.</a:t>
            </a:r>
            <a:endParaRPr lang="en-US" dirty="0"/>
          </a:p>
          <a:p>
            <a:pPr lvl="0"/>
            <a:r>
              <a:rPr lang="tr-TR" dirty="0"/>
              <a:t>KREITNER, R. KINICKI, A.(2008) ORGANİZATİONAL BEHAVİOR, 9. BS., ARİZONA: MC GRAW HİLL,  S.467.</a:t>
            </a:r>
            <a:endParaRPr lang="en-US" dirty="0"/>
          </a:p>
          <a:p>
            <a:pPr lvl="0"/>
            <a:r>
              <a:rPr lang="tr-TR" dirty="0"/>
              <a:t>ARSLAN, Ş. (2013), DUYGUSAL ZEKA (DÖNÜŞÜMCÜ VE ETKİLEŞİMCİ LİDERLİK), EĞİTİM KİTABEVİ YAYINLARI, KONYA, 2013</a:t>
            </a:r>
            <a:endParaRPr lang="en-US" dirty="0"/>
          </a:p>
          <a:p>
            <a:pPr lvl="0"/>
            <a:r>
              <a:rPr lang="en-US" dirty="0"/>
              <a:t>D</a:t>
            </a:r>
            <a:r>
              <a:rPr lang="tr-TR" dirty="0"/>
              <a:t>AFT</a:t>
            </a:r>
            <a:r>
              <a:rPr lang="en-US" dirty="0"/>
              <a:t>, RICHARD </a:t>
            </a:r>
            <a:r>
              <a:rPr lang="tr-TR" dirty="0"/>
              <a:t>L. </a:t>
            </a:r>
            <a:r>
              <a:rPr lang="en-US" dirty="0"/>
              <a:t>LEADERSHIP THEORY AND PRACTICE, ORLANDO, DRYDEN PRESS,1999, S.</a:t>
            </a:r>
            <a:r>
              <a:rPr lang="tr-TR" dirty="0"/>
              <a:t>39</a:t>
            </a:r>
            <a:endParaRPr lang="en-US" dirty="0"/>
          </a:p>
          <a:p>
            <a:pPr lvl="0"/>
            <a:r>
              <a:rPr lang="en-US" dirty="0"/>
              <a:t>TEKİN Y.</a:t>
            </a:r>
            <a:r>
              <a:rPr lang="tr-TR" dirty="0"/>
              <a:t>,</a:t>
            </a:r>
            <a:r>
              <a:rPr lang="en-US" dirty="0"/>
              <a:t> EHTİYAR R. / JOURNAL OF YAŞAR UNIVERSITY 2011 24(6) 4007-4023 </a:t>
            </a:r>
            <a:r>
              <a:rPr lang="tr-TR" dirty="0"/>
              <a:t> BAŞARININ TEMEL AKTÖRLERİ: VİZYONER LİDERLER </a:t>
            </a:r>
            <a:endParaRPr lang="en-US" dirty="0"/>
          </a:p>
          <a:p>
            <a:pPr lvl="0"/>
            <a:r>
              <a:rPr lang="tr-TR" dirty="0"/>
              <a:t>AYKANAT, Z., KARAMANOĞLU MEHMETBEY ÜNİVERSİTESİ SOSYAL BİLİMLER ENSTİTÜSÜKARİZMATİK LİDERLİK VE ÖRGÜT KÜLTÜRÜ İLİŞKİSİ ÜZERİNE BİR UYGULAMA</a:t>
            </a:r>
            <a:endParaRPr lang="en-US" dirty="0"/>
          </a:p>
          <a:p>
            <a:pPr lvl="0"/>
            <a:r>
              <a:rPr lang="tr-TR" dirty="0"/>
              <a:t>KAYA, S. (2013), SAĞLIK KURUMLARINDA KALİTE YÖNETİMİ T.C. ANADOLU ÜNİVERSİTESİ YAYINI N: 2858, AÇIKÖĞRETİM FAKÜLTESİ YAYINI NO: 1821</a:t>
            </a:r>
            <a:endParaRPr lang="en-US" dirty="0"/>
          </a:p>
          <a:p>
            <a:pPr lvl="0"/>
            <a:r>
              <a:rPr lang="tr-TR" dirty="0"/>
              <a:t>ÇELİK, Y. (2013), SAĞLIK KURUMLARI YÖNETİMİ T.C. ANADOLU ÜNİVERSİTESİ YAYINI N: 2858, AÇIKÖĞRETİM FAKÜLTESİ YAYINI NO: 1818</a:t>
            </a:r>
            <a:endParaRPr lang="en-US" dirty="0"/>
          </a:p>
          <a:p>
            <a:pPr lvl="0"/>
            <a:r>
              <a:rPr lang="tr-TR" dirty="0"/>
              <a:t>SELEN DOGAN, ÖZGE DEMRAL KURUMLARIN BASARISINDA DUYGUSAL ZEKANIN ROLÜ VE ÖNEMİ </a:t>
            </a:r>
            <a:r>
              <a:rPr lang="tr-TR" i="1" dirty="0"/>
              <a:t>YÖNETİM VE EKONOMİ</a:t>
            </a:r>
            <a:r>
              <a:rPr lang="tr-TR" dirty="0"/>
              <a:t> </a:t>
            </a:r>
            <a:r>
              <a:rPr lang="tr-TR" i="1" dirty="0"/>
              <a:t>YIL:2007 CİLT:14 SAYI:1 CELAL BAYAR ÜNİVERSİTESİ ..B.F. MANSA</a:t>
            </a:r>
            <a:endParaRPr lang="en-US" dirty="0"/>
          </a:p>
          <a:p>
            <a:pPr lvl="0"/>
            <a:r>
              <a:rPr lang="tr-TR" dirty="0"/>
              <a:t>MERYEM ÖZDEMİR EĞİTİM FAKÜLTESİ ÖĞRENCİLERİNİN DUYGUSAL ZEKALARI İLE YAŞAM DOYUMLARININ İNCELENMESİ YÜKSEK LİSANS TEZİ  T.C.  ATATÜRK ÜNİVERSİTESİ EĞİTİM BİLİMLERİ       ENSTİTÜSÜ  İLKÖĞRETİM ANA BİLİM DALI SINIF ÖĞRETMENLİĞİ BİLİM DALI  ERZURUM OCAK, 2015 </a:t>
            </a:r>
            <a:endParaRPr lang="en-US" dirty="0"/>
          </a:p>
          <a:p>
            <a:pPr lvl="0"/>
            <a:r>
              <a:rPr lang="tr-TR" dirty="0"/>
              <a:t>CAN H., 1999, ORGANİZASYON VE YÖNETİM, SİYASAL KİTAP EVİ, ANKARA</a:t>
            </a:r>
            <a:endParaRPr lang="en-US" dirty="0"/>
          </a:p>
          <a:p>
            <a:pPr lvl="0"/>
            <a:r>
              <a:rPr lang="tr-TR" dirty="0"/>
              <a:t>TÜRKMEN, İ., 2001,YÖNETİCİLER İÇİN İLETİŞİM MODELİ, MPM BASIM EVİ, ANKARA</a:t>
            </a:r>
            <a:endParaRPr lang="en-US" dirty="0"/>
          </a:p>
          <a:p>
            <a:pPr lvl="0"/>
            <a:r>
              <a:rPr lang="tr-TR" dirty="0"/>
              <a:t>TENGİLİMOĞLU, D. VE ÖZTÜRK, Y. 2004, İŞLETMELERDE HALKLA İLİŞKİLER, ANKARA:SEÇKİN YAYINCILIK. </a:t>
            </a:r>
            <a:endParaRPr lang="en-US" dirty="0"/>
          </a:p>
          <a:p>
            <a:pPr lvl="0"/>
            <a:r>
              <a:rPr lang="tr-TR" dirty="0"/>
              <a:t>BİTER, A. 2007, İŞLETMELERDE İLETİŞİMİN İŞLETME VERİMLİLİĞİNE ETKİLERİ KAHRAMANMARAŞ SÜTÇÜ İMAM ÜNİVERSİTESİ SOSYAL BİLİMLER ENSTİTÜSÜ İŞLETME ANABİLİM DALI YÜKSEK LİSANS PROJESİ</a:t>
            </a:r>
            <a:endParaRPr lang="en-US" dirty="0"/>
          </a:p>
          <a:p>
            <a:endParaRPr lang="en-US" dirty="0"/>
          </a:p>
        </p:txBody>
      </p:sp>
    </p:spTree>
    <p:extLst>
      <p:ext uri="{BB962C8B-B14F-4D97-AF65-F5344CB8AC3E}">
        <p14:creationId xmlns:p14="http://schemas.microsoft.com/office/powerpoint/2010/main" val="2903969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3" name="Title 1"/>
          <p:cNvSpPr>
            <a:spLocks noGrp="1"/>
          </p:cNvSpPr>
          <p:nvPr>
            <p:ph type="title"/>
          </p:nvPr>
        </p:nvSpPr>
        <p:spPr/>
        <p:txBody>
          <a:bodyPr/>
          <a:lstStyle/>
          <a:p>
            <a:endParaRPr lang="en-US">
              <a:latin typeface="Franklin Gothic Book" charset="0"/>
            </a:endParaRPr>
          </a:p>
        </p:txBody>
      </p:sp>
      <p:sp>
        <p:nvSpPr>
          <p:cNvPr id="305154" name="Content Placeholder 2"/>
          <p:cNvSpPr>
            <a:spLocks noGrp="1"/>
          </p:cNvSpPr>
          <p:nvPr>
            <p:ph sz="quarter" idx="1"/>
          </p:nvPr>
        </p:nvSpPr>
        <p:spPr/>
        <p:txBody>
          <a:bodyPr/>
          <a:lstStyle/>
          <a:p>
            <a:pPr marL="0" indent="0">
              <a:buFont typeface="Wingdings 2" charset="0"/>
              <a:buNone/>
            </a:pPr>
            <a:endParaRPr lang="tr-TR" sz="6600">
              <a:latin typeface="Perpetua" charset="0"/>
            </a:endParaRPr>
          </a:p>
          <a:p>
            <a:pPr marL="0" indent="0" algn="ctr">
              <a:buFont typeface="Wingdings 2" charset="0"/>
              <a:buNone/>
            </a:pPr>
            <a:r>
              <a:rPr lang="tr-TR" sz="6600">
                <a:latin typeface="Perpetua" charset="0"/>
              </a:rPr>
              <a:t>Y</a:t>
            </a:r>
            <a:r>
              <a:rPr lang="en-US" sz="6600">
                <a:latin typeface="Perpetua" charset="0"/>
              </a:rPr>
              <a:t>önetim Nedir?</a:t>
            </a:r>
          </a:p>
        </p:txBody>
      </p:sp>
    </p:spTree>
    <p:extLst>
      <p:ext uri="{BB962C8B-B14F-4D97-AF65-F5344CB8AC3E}">
        <p14:creationId xmlns:p14="http://schemas.microsoft.com/office/powerpoint/2010/main" val="718464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p:txBody>
          <a:bodyPr/>
          <a:lstStyle/>
          <a:p>
            <a:pPr eaLnBrk="1" hangingPunct="1"/>
            <a:r>
              <a:rPr lang="tr-TR">
                <a:solidFill>
                  <a:srgbClr val="6D6060"/>
                </a:solidFill>
                <a:latin typeface="Franklin Gothic Book" charset="0"/>
              </a:rPr>
              <a:t>YÖNETİM</a:t>
            </a:r>
          </a:p>
        </p:txBody>
      </p:sp>
      <p:sp>
        <p:nvSpPr>
          <p:cNvPr id="275459" name="Rectangle 3"/>
          <p:cNvSpPr>
            <a:spLocks noGrp="1" noChangeArrowheads="1"/>
          </p:cNvSpPr>
          <p:nvPr>
            <p:ph idx="1"/>
          </p:nvPr>
        </p:nvSpPr>
        <p:spPr>
          <a:xfrm>
            <a:off x="611188" y="2276475"/>
            <a:ext cx="7847012" cy="3819525"/>
          </a:xfrm>
        </p:spPr>
        <p:txBody>
          <a:bodyPr/>
          <a:lstStyle/>
          <a:p>
            <a:pPr algn="ctr" eaLnBrk="1" hangingPunct="1">
              <a:buFont typeface="Monotype Sorts" charset="0"/>
              <a:buNone/>
            </a:pPr>
            <a:r>
              <a:rPr lang="tr-TR" sz="4400">
                <a:latin typeface="Perpetua" charset="0"/>
              </a:rPr>
              <a:t>Başkaları vasıtasıyla iş görmek.</a:t>
            </a:r>
            <a:endParaRPr lang="tr-TR">
              <a:latin typeface="Perpetua" charset="0"/>
            </a:endParaRPr>
          </a:p>
        </p:txBody>
      </p:sp>
    </p:spTree>
    <p:extLst>
      <p:ext uri="{BB962C8B-B14F-4D97-AF65-F5344CB8AC3E}">
        <p14:creationId xmlns:p14="http://schemas.microsoft.com/office/powerpoint/2010/main" val="1573393177"/>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75458"/>
                                        </p:tgtEl>
                                        <p:attrNameLst>
                                          <p:attrName>style.visibility</p:attrName>
                                        </p:attrNameLst>
                                      </p:cBhvr>
                                      <p:to>
                                        <p:strVal val="visible"/>
                                      </p:to>
                                    </p:set>
                                    <p:anim calcmode="lin" valueType="num">
                                      <p:cBhvr additive="base">
                                        <p:cTn id="7" dur="500" fill="hold"/>
                                        <p:tgtEl>
                                          <p:spTgt spid="275458"/>
                                        </p:tgtEl>
                                        <p:attrNameLst>
                                          <p:attrName>ppt_x</p:attrName>
                                        </p:attrNameLst>
                                      </p:cBhvr>
                                      <p:tavLst>
                                        <p:tav tm="0">
                                          <p:val>
                                            <p:strVal val="#ppt_x"/>
                                          </p:val>
                                        </p:tav>
                                        <p:tav tm="100000">
                                          <p:val>
                                            <p:strVal val="#ppt_x"/>
                                          </p:val>
                                        </p:tav>
                                      </p:tavLst>
                                    </p:anim>
                                    <p:anim calcmode="lin" valueType="num">
                                      <p:cBhvr additive="base">
                                        <p:cTn id="8" dur="500" fill="hold"/>
                                        <p:tgtEl>
                                          <p:spTgt spid="27545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75459">
                                            <p:txEl>
                                              <p:pRg st="0" end="0"/>
                                            </p:txEl>
                                          </p:spTgt>
                                        </p:tgtEl>
                                        <p:attrNameLst>
                                          <p:attrName>style.visibility</p:attrName>
                                        </p:attrNameLst>
                                      </p:cBhvr>
                                      <p:to>
                                        <p:strVal val="visible"/>
                                      </p:to>
                                    </p:set>
                                    <p:anim calcmode="lin" valueType="num">
                                      <p:cBhvr additive="base">
                                        <p:cTn id="13" dur="500" fill="hold"/>
                                        <p:tgtEl>
                                          <p:spTgt spid="27545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7545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5459"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7" name="Title 1"/>
          <p:cNvSpPr>
            <a:spLocks noGrp="1"/>
          </p:cNvSpPr>
          <p:nvPr>
            <p:ph type="title"/>
          </p:nvPr>
        </p:nvSpPr>
        <p:spPr/>
        <p:txBody>
          <a:bodyPr/>
          <a:lstStyle/>
          <a:p>
            <a:endParaRPr lang="en-US">
              <a:latin typeface="Franklin Gothic Book" charset="0"/>
            </a:endParaRPr>
          </a:p>
        </p:txBody>
      </p:sp>
      <p:sp>
        <p:nvSpPr>
          <p:cNvPr id="3" name="Content Placeholder 2"/>
          <p:cNvSpPr>
            <a:spLocks noGrp="1"/>
          </p:cNvSpPr>
          <p:nvPr>
            <p:ph sz="quarter" idx="1"/>
          </p:nvPr>
        </p:nvSpPr>
        <p:spPr/>
        <p:txBody>
          <a:bodyPr/>
          <a:lstStyle/>
          <a:p>
            <a:pPr marL="0" indent="0" algn="ctr">
              <a:buFont typeface="Wingdings 2" charset="0"/>
              <a:buNone/>
              <a:defRPr/>
            </a:pPr>
            <a:endParaRPr lang="tr-TR" sz="6000" dirty="0" smtClean="0">
              <a:cs typeface="+mn-cs"/>
            </a:endParaRPr>
          </a:p>
          <a:p>
            <a:pPr marL="0" indent="0" algn="ctr">
              <a:buFont typeface="Wingdings 2" charset="0"/>
              <a:buNone/>
              <a:defRPr/>
            </a:pPr>
            <a:r>
              <a:rPr lang="tr-TR" sz="6000" dirty="0" smtClean="0">
                <a:cs typeface="+mn-cs"/>
              </a:rPr>
              <a:t>Liderlik</a:t>
            </a:r>
            <a:r>
              <a:rPr lang="en-US" sz="6000" dirty="0" smtClean="0">
                <a:cs typeface="+mn-cs"/>
              </a:rPr>
              <a:t> </a:t>
            </a:r>
            <a:r>
              <a:rPr lang="en-US" sz="6000" dirty="0" err="1" smtClean="0">
                <a:cs typeface="+mn-cs"/>
              </a:rPr>
              <a:t>Nedir</a:t>
            </a:r>
            <a:r>
              <a:rPr lang="en-US" sz="6000" dirty="0" smtClean="0">
                <a:cs typeface="+mn-cs"/>
              </a:rPr>
              <a:t>?</a:t>
            </a:r>
          </a:p>
          <a:p>
            <a:pPr>
              <a:defRPr/>
            </a:pPr>
            <a:endParaRPr lang="en-US" dirty="0">
              <a:cs typeface="+mn-cs"/>
            </a:endParaRPr>
          </a:p>
        </p:txBody>
      </p:sp>
    </p:spTree>
    <p:extLst>
      <p:ext uri="{BB962C8B-B14F-4D97-AF65-F5344CB8AC3E}">
        <p14:creationId xmlns:p14="http://schemas.microsoft.com/office/powerpoint/2010/main" val="4110698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a:xfrm>
            <a:off x="395288" y="333375"/>
            <a:ext cx="8291512" cy="1095375"/>
          </a:xfrm>
        </p:spPr>
        <p:txBody>
          <a:bodyPr/>
          <a:lstStyle/>
          <a:p>
            <a:pPr eaLnBrk="1" fontAlgn="auto" hangingPunct="1">
              <a:spcAft>
                <a:spcPts val="0"/>
              </a:spcAft>
              <a:defRPr/>
            </a:pPr>
            <a:r>
              <a:rPr lang="tr-TR" dirty="0" smtClean="0">
                <a:solidFill>
                  <a:schemeClr val="tx2">
                    <a:tint val="100000"/>
                    <a:satMod val="250000"/>
                  </a:schemeClr>
                </a:solidFill>
                <a:ea typeface="+mj-ea"/>
                <a:cs typeface="+mj-cs"/>
              </a:rPr>
              <a:t>Liderlik</a:t>
            </a:r>
            <a:endParaRPr lang="tr-TR" dirty="0">
              <a:solidFill>
                <a:schemeClr val="tx2">
                  <a:tint val="100000"/>
                  <a:satMod val="250000"/>
                </a:schemeClr>
              </a:solidFill>
              <a:ea typeface="+mj-ea"/>
              <a:cs typeface="+mj-cs"/>
            </a:endParaRPr>
          </a:p>
        </p:txBody>
      </p:sp>
      <p:sp>
        <p:nvSpPr>
          <p:cNvPr id="310275" name="Rectangle 3"/>
          <p:cNvSpPr>
            <a:spLocks noGrp="1" noChangeArrowheads="1"/>
          </p:cNvSpPr>
          <p:nvPr>
            <p:ph idx="1"/>
          </p:nvPr>
        </p:nvSpPr>
        <p:spPr>
          <a:xfrm>
            <a:off x="1547813" y="1989138"/>
            <a:ext cx="5292725" cy="4608512"/>
          </a:xfrm>
        </p:spPr>
        <p:txBody>
          <a:bodyPr/>
          <a:lstStyle/>
          <a:p>
            <a:pPr marL="0" indent="0" eaLnBrk="1" hangingPunct="1">
              <a:spcBef>
                <a:spcPts val="1200"/>
              </a:spcBef>
              <a:buFont typeface="Wingdings 2" charset="0"/>
              <a:buNone/>
              <a:defRPr/>
            </a:pPr>
            <a:r>
              <a:rPr lang="tr-TR" sz="3200" dirty="0">
                <a:latin typeface="Perpetua" charset="0"/>
                <a:cs typeface="+mn-cs"/>
              </a:rPr>
              <a:t>Liderlik, hedeflenen amaçlara ulaşmak için, organizasyonun diğer elemanlarını etkileme, motive etme ve yönlendirme yeteneğidir. </a:t>
            </a:r>
          </a:p>
          <a:p>
            <a:pPr eaLnBrk="1" hangingPunct="1">
              <a:defRPr/>
            </a:pPr>
            <a:endParaRPr lang="tr-TR" sz="1800" dirty="0">
              <a:latin typeface="Perpetua" charset="0"/>
              <a:cs typeface="+mn-cs"/>
            </a:endParaRPr>
          </a:p>
        </p:txBody>
      </p:sp>
    </p:spTree>
    <p:extLst>
      <p:ext uri="{BB962C8B-B14F-4D97-AF65-F5344CB8AC3E}">
        <p14:creationId xmlns:p14="http://schemas.microsoft.com/office/powerpoint/2010/main" val="601696208"/>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10274"/>
                                        </p:tgtEl>
                                        <p:attrNameLst>
                                          <p:attrName>style.visibility</p:attrName>
                                        </p:attrNameLst>
                                      </p:cBhvr>
                                      <p:to>
                                        <p:strVal val="visible"/>
                                      </p:to>
                                    </p:set>
                                    <p:anim calcmode="lin" valueType="num">
                                      <p:cBhvr additive="base">
                                        <p:cTn id="7" dur="500" fill="hold"/>
                                        <p:tgtEl>
                                          <p:spTgt spid="310274"/>
                                        </p:tgtEl>
                                        <p:attrNameLst>
                                          <p:attrName>ppt_x</p:attrName>
                                        </p:attrNameLst>
                                      </p:cBhvr>
                                      <p:tavLst>
                                        <p:tav tm="0">
                                          <p:val>
                                            <p:strVal val="0-#ppt_w/2"/>
                                          </p:val>
                                        </p:tav>
                                        <p:tav tm="100000">
                                          <p:val>
                                            <p:strVal val="#ppt_x"/>
                                          </p:val>
                                        </p:tav>
                                      </p:tavLst>
                                    </p:anim>
                                    <p:anim calcmode="lin" valueType="num">
                                      <p:cBhvr additive="base">
                                        <p:cTn id="8" dur="500" fill="hold"/>
                                        <p:tgtEl>
                                          <p:spTgt spid="31027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10275">
                                            <p:txEl>
                                              <p:pRg st="0" end="0"/>
                                            </p:txEl>
                                          </p:spTgt>
                                        </p:tgtEl>
                                        <p:attrNameLst>
                                          <p:attrName>style.visibility</p:attrName>
                                        </p:attrNameLst>
                                      </p:cBhvr>
                                      <p:to>
                                        <p:strVal val="visible"/>
                                      </p:to>
                                    </p:set>
                                    <p:anim calcmode="lin" valueType="num">
                                      <p:cBhvr additive="base">
                                        <p:cTn id="13" dur="500" fill="hold"/>
                                        <p:tgtEl>
                                          <p:spTgt spid="310275">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1027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275"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Unvan 1"/>
          <p:cNvSpPr>
            <a:spLocks noGrp="1"/>
          </p:cNvSpPr>
          <p:nvPr>
            <p:ph type="title"/>
          </p:nvPr>
        </p:nvSpPr>
        <p:spPr/>
        <p:txBody>
          <a:bodyPr/>
          <a:lstStyle/>
          <a:p>
            <a:r>
              <a:rPr lang="tr-TR" sz="4400">
                <a:latin typeface="Perpetua" charset="0"/>
              </a:rPr>
              <a:t>Lider</a:t>
            </a:r>
            <a:endParaRPr lang="tr-TR" sz="4400">
              <a:latin typeface="Franklin Gothic Book" charset="0"/>
            </a:endParaRPr>
          </a:p>
        </p:txBody>
      </p:sp>
      <p:sp>
        <p:nvSpPr>
          <p:cNvPr id="18434" name="İçerik Yer Tutucusu 2"/>
          <p:cNvSpPr>
            <a:spLocks noGrp="1"/>
          </p:cNvSpPr>
          <p:nvPr>
            <p:ph sz="quarter" idx="1"/>
          </p:nvPr>
        </p:nvSpPr>
        <p:spPr/>
        <p:txBody>
          <a:bodyPr/>
          <a:lstStyle/>
          <a:p>
            <a:r>
              <a:rPr lang="tr-TR" sz="3600">
                <a:latin typeface="Perpetua" charset="0"/>
              </a:rPr>
              <a:t>Bir grup insanın, belli amaçlar ve hedefler doğrultusunda takip ettikleri, istek ve tutumları doğrultusunda davrandıkları kişidir.</a:t>
            </a:r>
          </a:p>
        </p:txBody>
      </p:sp>
    </p:spTree>
    <p:extLst>
      <p:ext uri="{BB962C8B-B14F-4D97-AF65-F5344CB8AC3E}">
        <p14:creationId xmlns:p14="http://schemas.microsoft.com/office/powerpoint/2010/main" val="696790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Unvan 1"/>
          <p:cNvSpPr>
            <a:spLocks noGrp="1"/>
          </p:cNvSpPr>
          <p:nvPr>
            <p:ph type="title"/>
          </p:nvPr>
        </p:nvSpPr>
        <p:spPr/>
        <p:txBody>
          <a:bodyPr/>
          <a:lstStyle/>
          <a:p>
            <a:endParaRPr lang="en-US">
              <a:latin typeface="Franklin Gothic Book" charset="0"/>
            </a:endParaRPr>
          </a:p>
        </p:txBody>
      </p:sp>
      <p:sp>
        <p:nvSpPr>
          <p:cNvPr id="19458" name="İçerik Yer Tutucusu 2"/>
          <p:cNvSpPr>
            <a:spLocks noGrp="1"/>
          </p:cNvSpPr>
          <p:nvPr>
            <p:ph sz="quarter" idx="1"/>
          </p:nvPr>
        </p:nvSpPr>
        <p:spPr/>
        <p:txBody>
          <a:bodyPr/>
          <a:lstStyle/>
          <a:p>
            <a:r>
              <a:rPr lang="tr-TR">
                <a:latin typeface="Perpetua" charset="0"/>
              </a:rPr>
              <a:t>Liderler izleyicilerini amaç ve hedefleri doğrultusunda motive ederler. İzleyicilerini hedefleri doğrultusunda etkilerler. Liderlik ancak bir grupla birlikte anlamlılık kazanır. Bununla birlikte liderin ve beraberindeki grubun belli bir amaca odaklanması gerekmektedir.</a:t>
            </a:r>
          </a:p>
        </p:txBody>
      </p:sp>
    </p:spTree>
    <p:extLst>
      <p:ext uri="{BB962C8B-B14F-4D97-AF65-F5344CB8AC3E}">
        <p14:creationId xmlns:p14="http://schemas.microsoft.com/office/powerpoint/2010/main" val="1728080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9490" name="Rectangle 2"/>
          <p:cNvSpPr>
            <a:spLocks noGrp="1" noChangeArrowheads="1"/>
          </p:cNvSpPr>
          <p:nvPr>
            <p:ph type="title"/>
          </p:nvPr>
        </p:nvSpPr>
        <p:spPr/>
        <p:txBody>
          <a:bodyPr/>
          <a:lstStyle/>
          <a:p>
            <a:pPr eaLnBrk="1" hangingPunct="1"/>
            <a:r>
              <a:rPr lang="tr-TR">
                <a:solidFill>
                  <a:srgbClr val="6D6060"/>
                </a:solidFill>
                <a:latin typeface="Franklin Gothic Book" charset="0"/>
              </a:rPr>
              <a:t>LİDERLİK VE YÖNETİM</a:t>
            </a:r>
          </a:p>
        </p:txBody>
      </p:sp>
      <p:sp>
        <p:nvSpPr>
          <p:cNvPr id="319491" name="Rectangle 3"/>
          <p:cNvSpPr>
            <a:spLocks noGrp="1" noChangeArrowheads="1"/>
          </p:cNvSpPr>
          <p:nvPr>
            <p:ph idx="1"/>
          </p:nvPr>
        </p:nvSpPr>
        <p:spPr>
          <a:xfrm>
            <a:off x="250825" y="2420938"/>
            <a:ext cx="8435975" cy="3873500"/>
          </a:xfrm>
        </p:spPr>
        <p:txBody>
          <a:bodyPr/>
          <a:lstStyle/>
          <a:p>
            <a:pPr algn="ctr" eaLnBrk="1" hangingPunct="1">
              <a:buFont typeface="Monotype Sorts" charset="0"/>
              <a:buNone/>
            </a:pPr>
            <a:r>
              <a:rPr lang="tr-TR" sz="4400">
                <a:latin typeface="Perpetua" charset="0"/>
              </a:rPr>
              <a:t>Organizasyonun hedeflerine yönelik kaynakların kullanılmasına yardımcı olmak için tasarlanmış, aynı zamanda ortaya çıkan iki süreçtir.</a:t>
            </a:r>
          </a:p>
        </p:txBody>
      </p:sp>
    </p:spTree>
    <p:extLst>
      <p:ext uri="{BB962C8B-B14F-4D97-AF65-F5344CB8AC3E}">
        <p14:creationId xmlns:p14="http://schemas.microsoft.com/office/powerpoint/2010/main" val="1841347284"/>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19490"/>
                                        </p:tgtEl>
                                        <p:attrNameLst>
                                          <p:attrName>style.visibility</p:attrName>
                                        </p:attrNameLst>
                                      </p:cBhvr>
                                      <p:to>
                                        <p:strVal val="visible"/>
                                      </p:to>
                                    </p:set>
                                    <p:anim calcmode="lin" valueType="num">
                                      <p:cBhvr additive="base">
                                        <p:cTn id="7" dur="500" fill="hold"/>
                                        <p:tgtEl>
                                          <p:spTgt spid="319490"/>
                                        </p:tgtEl>
                                        <p:attrNameLst>
                                          <p:attrName>ppt_x</p:attrName>
                                        </p:attrNameLst>
                                      </p:cBhvr>
                                      <p:tavLst>
                                        <p:tav tm="0">
                                          <p:val>
                                            <p:strVal val="0-#ppt_w/2"/>
                                          </p:val>
                                        </p:tav>
                                        <p:tav tm="100000">
                                          <p:val>
                                            <p:strVal val="#ppt_x"/>
                                          </p:val>
                                        </p:tav>
                                      </p:tavLst>
                                    </p:anim>
                                    <p:anim calcmode="lin" valueType="num">
                                      <p:cBhvr additive="base">
                                        <p:cTn id="8" dur="500" fill="hold"/>
                                        <p:tgtEl>
                                          <p:spTgt spid="31949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19491">
                                            <p:txEl>
                                              <p:pRg st="0" end="0"/>
                                            </p:txEl>
                                          </p:spTgt>
                                        </p:tgtEl>
                                        <p:attrNameLst>
                                          <p:attrName>style.visibility</p:attrName>
                                        </p:attrNameLst>
                                      </p:cBhvr>
                                      <p:to>
                                        <p:strVal val="visible"/>
                                      </p:to>
                                    </p:set>
                                    <p:anim calcmode="lin" valueType="num">
                                      <p:cBhvr additive="base">
                                        <p:cTn id="13" dur="500" fill="hold"/>
                                        <p:tgtEl>
                                          <p:spTgt spid="31949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949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9491"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defRPr/>
            </a:pPr>
            <a:r>
              <a:rPr lang="tr-TR" sz="3600">
                <a:latin typeface="Franklin Gothic Book" charset="0"/>
                <a:cs typeface="+mj-cs"/>
              </a:rPr>
              <a:t/>
            </a:r>
            <a:br>
              <a:rPr lang="tr-TR" sz="3600">
                <a:latin typeface="Franklin Gothic Book" charset="0"/>
                <a:cs typeface="+mj-cs"/>
              </a:rPr>
            </a:br>
            <a:endParaRPr lang="tr-TR" sz="3600">
              <a:latin typeface="Franklin Gothic Book" charset="0"/>
              <a:cs typeface="+mj-cs"/>
            </a:endParaRPr>
          </a:p>
        </p:txBody>
      </p:sp>
      <p:sp>
        <p:nvSpPr>
          <p:cNvPr id="21506" name="İçerik Yer Tutucusu 2"/>
          <p:cNvSpPr>
            <a:spLocks noGrp="1"/>
          </p:cNvSpPr>
          <p:nvPr>
            <p:ph idx="1"/>
          </p:nvPr>
        </p:nvSpPr>
        <p:spPr>
          <a:xfrm>
            <a:off x="822325" y="1846263"/>
            <a:ext cx="8321675" cy="4022725"/>
          </a:xfrm>
        </p:spPr>
        <p:txBody>
          <a:bodyPr/>
          <a:lstStyle/>
          <a:p>
            <a:r>
              <a:rPr lang="tr-TR" sz="7200">
                <a:latin typeface="Perpetua" charset="0"/>
              </a:rPr>
              <a:t>Liderlik ile yöneticilik eş anlamlı mıdır?</a:t>
            </a:r>
          </a:p>
        </p:txBody>
      </p:sp>
    </p:spTree>
    <p:extLst>
      <p:ext uri="{BB962C8B-B14F-4D97-AF65-F5344CB8AC3E}">
        <p14:creationId xmlns:p14="http://schemas.microsoft.com/office/powerpoint/2010/main" val="29379805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488</Words>
  <Application>Microsoft Macintosh PowerPoint</Application>
  <PresentationFormat>On-screen Show (4:3)</PresentationFormat>
  <Paragraphs>35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SKY 427  Sağlık Kurumlarında Liderlik</vt:lpstr>
      <vt:lpstr>PowerPoint Presentation</vt:lpstr>
      <vt:lpstr>YÖNETİM</vt:lpstr>
      <vt:lpstr>PowerPoint Presentation</vt:lpstr>
      <vt:lpstr>Liderlik</vt:lpstr>
      <vt:lpstr>Lider</vt:lpstr>
      <vt:lpstr>PowerPoint Presentation</vt:lpstr>
      <vt:lpstr>LİDERLİK VE YÖNETİM</vt:lpstr>
      <vt:lpstr> </vt:lpstr>
      <vt:lpstr>PowerPoint Presentation</vt:lpstr>
      <vt:lpstr>PowerPoint Presentation</vt:lpstr>
      <vt:lpstr>PowerPoint Presentation</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SKY 410  Sağlık Kurumlarında Liderlik</dc:title>
  <dc:creator>ece</dc:creator>
  <cp:lastModifiedBy>ece</cp:lastModifiedBy>
  <cp:revision>8</cp:revision>
  <dcterms:created xsi:type="dcterms:W3CDTF">2019-11-21T19:04:39Z</dcterms:created>
  <dcterms:modified xsi:type="dcterms:W3CDTF">2020-05-05T15:34:08Z</dcterms:modified>
</cp:coreProperties>
</file>