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B761802-C436-4176-BE53-E891F9DAC85B}"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117259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61802-C436-4176-BE53-E891F9DAC85B}"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76724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61802-C436-4176-BE53-E891F9DAC85B}"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41686409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B761802-C436-4176-BE53-E891F9DAC85B}"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1684576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B761802-C436-4176-BE53-E891F9DAC85B}" type="datetimeFigureOut">
              <a:rPr lang="tr-TR" smtClean="0"/>
              <a:t>28.07.2021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40100688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B761802-C436-4176-BE53-E891F9DAC85B}"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300476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B761802-C436-4176-BE53-E891F9DAC85B}" type="datetimeFigureOut">
              <a:rPr lang="tr-TR" smtClean="0"/>
              <a:t>28.07.2021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302780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B761802-C436-4176-BE53-E891F9DAC85B}" type="datetimeFigureOut">
              <a:rPr lang="tr-TR" smtClean="0"/>
              <a:t>28.07.2021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41841922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B761802-C436-4176-BE53-E891F9DAC85B}" type="datetimeFigureOut">
              <a:rPr lang="tr-TR" smtClean="0"/>
              <a:t>28.07.2021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1276778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761802-C436-4176-BE53-E891F9DAC85B}"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2470887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B761802-C436-4176-BE53-E891F9DAC85B}" type="datetimeFigureOut">
              <a:rPr lang="tr-TR" smtClean="0"/>
              <a:t>28.07.2021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6913B37-459A-46AC-A390-36D2BE17831E}" type="slidenum">
              <a:rPr lang="tr-TR" smtClean="0"/>
              <a:t>‹#›</a:t>
            </a:fld>
            <a:endParaRPr lang="tr-TR"/>
          </a:p>
        </p:txBody>
      </p:sp>
    </p:spTree>
    <p:extLst>
      <p:ext uri="{BB962C8B-B14F-4D97-AF65-F5344CB8AC3E}">
        <p14:creationId xmlns:p14="http://schemas.microsoft.com/office/powerpoint/2010/main" val="306029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61802-C436-4176-BE53-E891F9DAC85B}" type="datetimeFigureOut">
              <a:rPr lang="tr-TR" smtClean="0"/>
              <a:t>28.07.2021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13B37-459A-46AC-A390-36D2BE17831E}" type="slidenum">
              <a:rPr lang="tr-TR" smtClean="0"/>
              <a:t>‹#›</a:t>
            </a:fld>
            <a:endParaRPr lang="tr-TR"/>
          </a:p>
        </p:txBody>
      </p:sp>
    </p:spTree>
    <p:extLst>
      <p:ext uri="{BB962C8B-B14F-4D97-AF65-F5344CB8AC3E}">
        <p14:creationId xmlns:p14="http://schemas.microsoft.com/office/powerpoint/2010/main" val="3575156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Rol Oynama ve </a:t>
            </a:r>
            <a:r>
              <a:rPr lang="tr-TR" dirty="0" smtClean="0"/>
              <a:t>Doğaçlama Atölyesi</a:t>
            </a:r>
            <a:endParaRPr lang="tr-TR" dirty="0"/>
          </a:p>
        </p:txBody>
      </p:sp>
    </p:spTree>
    <p:extLst>
      <p:ext uri="{BB962C8B-B14F-4D97-AF65-F5344CB8AC3E}">
        <p14:creationId xmlns:p14="http://schemas.microsoft.com/office/powerpoint/2010/main" val="1671395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89527" y="1025237"/>
            <a:ext cx="11702473" cy="3648691"/>
          </a:xfrm>
          <a:prstGeom prst="rect">
            <a:avLst/>
          </a:prstGeom>
        </p:spPr>
        <p:txBody>
          <a:bodyPr wrap="square">
            <a:spAutoFit/>
          </a:bodyPr>
          <a:lstStyle/>
          <a:p>
            <a:pPr algn="just">
              <a:lnSpc>
                <a:spcPct val="115000"/>
              </a:lnSpc>
              <a:spcAft>
                <a:spcPts val="1000"/>
              </a:spcAft>
            </a:pPr>
            <a:r>
              <a:rPr lang="tr-TR" b="1" dirty="0">
                <a:latin typeface="Arial" panose="020B0604020202020204" pitchFamily="34" charset="0"/>
                <a:ea typeface="Calibri" panose="020F0502020204030204" pitchFamily="34" charset="0"/>
                <a:cs typeface="Times New Roman" panose="02020603050405020304" pitchFamily="18" charset="0"/>
              </a:rPr>
              <a:t>Lider: </a:t>
            </a:r>
            <a:r>
              <a:rPr lang="tr-TR" dirty="0">
                <a:latin typeface="Arial" panose="020B0604020202020204" pitchFamily="34" charset="0"/>
                <a:ea typeface="Calibri" panose="020F0502020204030204" pitchFamily="34" charset="0"/>
                <a:cs typeface="Times New Roman" panose="02020603050405020304" pitchFamily="18" charset="0"/>
              </a:rPr>
              <a:t>Damla GÜLER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dirty="0">
                <a:latin typeface="Arial" panose="020B0604020202020204" pitchFamily="34" charset="0"/>
                <a:ea typeface="Calibri" panose="020F0502020204030204" pitchFamily="34" charset="0"/>
                <a:cs typeface="Times New Roman" panose="02020603050405020304" pitchFamily="18" charset="0"/>
              </a:rPr>
              <a:t>Ders:</a:t>
            </a:r>
            <a:r>
              <a:rPr lang="tr-TR" dirty="0">
                <a:latin typeface="Arial" panose="020B0604020202020204" pitchFamily="34" charset="0"/>
                <a:ea typeface="Calibri" panose="020F0502020204030204" pitchFamily="34" charset="0"/>
                <a:cs typeface="Times New Roman" panose="02020603050405020304" pitchFamily="18" charset="0"/>
              </a:rPr>
              <a:t> Yaratıcı Drama</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b="1" dirty="0">
                <a:latin typeface="Arial" panose="020B0604020202020204" pitchFamily="34" charset="0"/>
                <a:ea typeface="Calibri" panose="020F0502020204030204" pitchFamily="34" charset="0"/>
                <a:cs typeface="Times New Roman" panose="02020603050405020304" pitchFamily="18" charset="0"/>
              </a:rPr>
              <a:t>Konu:</a:t>
            </a:r>
            <a:r>
              <a:rPr lang="tr-TR" dirty="0">
                <a:latin typeface="Arial" panose="020B0604020202020204" pitchFamily="34" charset="0"/>
                <a:ea typeface="Calibri" panose="020F0502020204030204" pitchFamily="34" charset="0"/>
                <a:cs typeface="Times New Roman" panose="02020603050405020304" pitchFamily="18" charset="0"/>
              </a:rPr>
              <a:t> Rol Oynama ve Doğaçlama</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Süre:</a:t>
            </a:r>
            <a:r>
              <a:rPr lang="tr-TR" dirty="0">
                <a:latin typeface="Arial" panose="020B0604020202020204" pitchFamily="34" charset="0"/>
                <a:ea typeface="Calibri" panose="020F0502020204030204" pitchFamily="34" charset="0"/>
                <a:cs typeface="Times New Roman" panose="02020603050405020304" pitchFamily="18" charset="0"/>
              </a:rPr>
              <a:t>90 dakika</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Grup: </a:t>
            </a:r>
            <a:r>
              <a:rPr lang="tr-TR" dirty="0">
                <a:latin typeface="Arial" panose="020B0604020202020204" pitchFamily="34" charset="0"/>
                <a:ea typeface="Calibri" panose="020F0502020204030204" pitchFamily="34" charset="0"/>
                <a:cs typeface="Times New Roman" panose="02020603050405020304" pitchFamily="18" charset="0"/>
              </a:rPr>
              <a:t>Sınıf Öğretmenleri</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Araç-Gereç:</a:t>
            </a:r>
            <a:r>
              <a:rPr lang="tr-TR" dirty="0">
                <a:latin typeface="Arial" panose="020B0604020202020204" pitchFamily="34" charset="0"/>
                <a:ea typeface="Calibri" panose="020F0502020204030204" pitchFamily="34" charset="0"/>
                <a:cs typeface="Times New Roman" panose="02020603050405020304" pitchFamily="18" charset="0"/>
              </a:rPr>
              <a:t> Kağıt, pastel boya, kalem</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Yöntem ve Teknikler:</a:t>
            </a:r>
            <a:r>
              <a:rPr lang="tr-TR" dirty="0">
                <a:latin typeface="Arial" panose="020B0604020202020204" pitchFamily="34" charset="0"/>
                <a:ea typeface="Calibri" panose="020F0502020204030204" pitchFamily="34" charset="0"/>
                <a:cs typeface="Times New Roman" panose="02020603050405020304" pitchFamily="18" charset="0"/>
              </a:rPr>
              <a:t> Doğaçlama, Rol oynama</a:t>
            </a:r>
            <a:endParaRPr lang="tr-TR"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495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963" y="1211736"/>
            <a:ext cx="11018982" cy="2768963"/>
          </a:xfrm>
          <a:prstGeom prst="rect">
            <a:avLst/>
          </a:prstGeom>
        </p:spPr>
        <p:txBody>
          <a:bodyPr wrap="square">
            <a:spAutoFit/>
          </a:bodyPr>
          <a:lstStyle/>
          <a:p>
            <a:pPr marL="342900" lvl="0" indent="-342900" algn="just">
              <a:lnSpc>
                <a:spcPct val="115000"/>
              </a:lnSpc>
              <a:spcAft>
                <a:spcPts val="0"/>
              </a:spcAft>
              <a:buSzPts val="1200"/>
              <a:buFont typeface="Times New Roman" panose="02020603050405020304" pitchFamily="18" charset="0"/>
              <a:buAutoNum type="alphaUcParenR"/>
            </a:pPr>
            <a:r>
              <a:rPr lang="tr-TR" b="1" dirty="0" smtClean="0">
                <a:latin typeface="Arial" panose="020B0604020202020204" pitchFamily="34" charset="0"/>
                <a:ea typeface="Calibri" panose="020F0502020204030204" pitchFamily="34" charset="0"/>
                <a:cs typeface="Times New Roman" panose="02020603050405020304" pitchFamily="18" charset="0"/>
              </a:rPr>
              <a:t>ISINMA/HAZIRLIK</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15000"/>
              </a:lnSpc>
              <a:spcAft>
                <a:spcPts val="0"/>
              </a:spcAft>
              <a:buSzPts val="1200"/>
              <a:buFont typeface="Times New Roman" panose="02020603050405020304" pitchFamily="18" charset="0"/>
              <a:buAutoNum type="alphaUcParenR"/>
            </a:pPr>
            <a:r>
              <a:rPr lang="tr-TR" b="1" dirty="0" smtClean="0">
                <a:latin typeface="Arial" panose="020B0604020202020204" pitchFamily="34" charset="0"/>
                <a:ea typeface="Calibri" panose="020F0502020204030204" pitchFamily="34" charset="0"/>
                <a:cs typeface="Times New Roman" panose="02020603050405020304" pitchFamily="18" charset="0"/>
              </a:rPr>
              <a:t>Etkinlik</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228600" algn="just">
              <a:lnSpc>
                <a:spcPct val="115000"/>
              </a:lnSpc>
              <a:spcAft>
                <a:spcPts val="1000"/>
              </a:spcAft>
            </a:pPr>
            <a:r>
              <a:rPr lang="tr-TR" dirty="0">
                <a:latin typeface="Arial" panose="020B0604020202020204" pitchFamily="34" charset="0"/>
                <a:ea typeface="Calibri" panose="020F0502020204030204" pitchFamily="34" charset="0"/>
                <a:cs typeface="Times New Roman" panose="02020603050405020304" pitchFamily="18" charset="0"/>
              </a:rPr>
              <a:t>Katılımcılar çember biçiminde dizilirler. Eğitmen “Evet- Hayır” oyununu oynamak üzere talimatlar verir. Oyun, “evet” ya da “hayır” sözcüklerinin farklı duygu durumlarını yansıtmak üzere değişik yüz ve beden ifadeleri kullanılarak telaffuz edilmesi üzerine kurulu bir oyundur. Çemberde sırası gelen katılımcı sağ ya da sol tarafındaki diğer katılımcıya yüzünü dönerek “evet” ya da “hayır” der. Cümleyi alan katılımcı da aynı şekilde sağ ya da sol yanındaki katılımcıya “evet” ya da “hayır” der. Oyun bu şekilde devam eder.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Arial" panose="020B0604020202020204" pitchFamily="34" charset="0"/>
                <a:ea typeface="Calibri" panose="020F0502020204030204" pitchFamily="34" charset="0"/>
                <a:cs typeface="Times New Roman" panose="02020603050405020304" pitchFamily="18" charset="0"/>
              </a:rPr>
              <a:t> </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0758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4873" y="1450109"/>
            <a:ext cx="10972800" cy="3406061"/>
          </a:xfrm>
          <a:prstGeom prst="rect">
            <a:avLst/>
          </a:prstGeom>
        </p:spPr>
        <p:txBody>
          <a:bodyPr wrap="square">
            <a:spAutoFit/>
          </a:bodyPr>
          <a:lstStyle/>
          <a:p>
            <a:pPr algn="just">
              <a:lnSpc>
                <a:spcPct val="115000"/>
              </a:lnSpc>
            </a:pPr>
            <a:r>
              <a:rPr lang="tr-TR" b="1" dirty="0" smtClean="0">
                <a:latin typeface="Arial" panose="020B0604020202020204" pitchFamily="34" charset="0"/>
                <a:ea typeface="Calibri" panose="020F0502020204030204" pitchFamily="34" charset="0"/>
                <a:cs typeface="Times New Roman" panose="02020603050405020304" pitchFamily="18" charset="0"/>
              </a:rPr>
              <a:t>Etkinlik</a:t>
            </a:r>
            <a:endParaRPr lang="tr-TR"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15000"/>
              </a:lnSpc>
              <a:spcAft>
                <a:spcPts val="0"/>
              </a:spcAft>
            </a:pPr>
            <a:r>
              <a:rPr lang="tr-TR" dirty="0" smtClean="0">
                <a:latin typeface="Arial" panose="020B0604020202020204" pitchFamily="34" charset="0"/>
                <a:ea typeface="Calibri" panose="020F0502020204030204" pitchFamily="34" charset="0"/>
                <a:cs typeface="Times New Roman" panose="02020603050405020304" pitchFamily="18" charset="0"/>
              </a:rPr>
              <a:t>“</a:t>
            </a:r>
            <a:r>
              <a:rPr lang="tr-TR" dirty="0">
                <a:latin typeface="Arial" panose="020B0604020202020204" pitchFamily="34" charset="0"/>
                <a:ea typeface="Calibri" panose="020F0502020204030204" pitchFamily="34" charset="0"/>
                <a:cs typeface="Times New Roman" panose="02020603050405020304" pitchFamily="18" charset="0"/>
              </a:rPr>
              <a:t>İmgesel Yürüyüş” gerçekleştirmek üzere katılımcılar sınıfın içinde rastgele yürürler. Eğitmen talimatlar verir: “Yolda yürüyorsunuz. Karşınıza bir kedi çıktı, kediyi sevdiniz, oynadınız onunla. Yola devam ediyorsunuz. Cebinizden bozuk paralar döküldü. Eğilip alırken bir başkası paranın kendisine ait olduğunu söyledi. İkna etmeye çalıştınız.”</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Arial" panose="020B0604020202020204" pitchFamily="34" charset="0"/>
                <a:ea typeface="Calibri" panose="020F0502020204030204" pitchFamily="34" charset="0"/>
                <a:cs typeface="Times New Roman" panose="02020603050405020304" pitchFamily="18" charset="0"/>
              </a:rPr>
              <a:t>Eğitmen, katılımcıları dondurur. Birbirine en yakın konumdaki katılımcılar yine eş olur. İkili gruplar, biri parayı düşüren kişi, diğeri paranın kendisine ait olduğunu ısrarla söyleyen kişi rolünü canlandırmak üzere oyuna başlar. Önce sadece beden diliyle canlandırma yapılır, daha sonra sesli bir canlandırma yapılır. Eğitmen sınıfı tekrar dondurur ve ikili gruplar sırayla -bulundukları konumdan ayrılmadan- canlandırmaları diğer katılımcılar önünde gerçekleştirir.</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42676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964" y="1311563"/>
            <a:ext cx="11647054" cy="1730217"/>
          </a:xfrm>
          <a:prstGeom prst="rect">
            <a:avLst/>
          </a:prstGeom>
        </p:spPr>
        <p:txBody>
          <a:bodyPr wrap="square">
            <a:spAutoFit/>
          </a:bodyPr>
          <a:lstStyle/>
          <a:p>
            <a:pPr marL="457200" algn="just">
              <a:lnSpc>
                <a:spcPct val="115000"/>
              </a:lnSpc>
              <a:spcAft>
                <a:spcPts val="1000"/>
              </a:spcAft>
            </a:pPr>
            <a:r>
              <a:rPr lang="tr-TR" b="1">
                <a:latin typeface="Arial" panose="020B0604020202020204" pitchFamily="34" charset="0"/>
                <a:ea typeface="Calibri" panose="020F0502020204030204" pitchFamily="34" charset="0"/>
                <a:cs typeface="Times New Roman" panose="02020603050405020304" pitchFamily="18" charset="0"/>
              </a:rPr>
              <a:t>DONUK İMGE TEKNİĞİ:</a:t>
            </a:r>
            <a:r>
              <a:rPr lang="tr-TR">
                <a:latin typeface="Arial" panose="020B0604020202020204" pitchFamily="34" charset="0"/>
                <a:ea typeface="Calibri" panose="020F0502020204030204" pitchFamily="34" charset="0"/>
                <a:cs typeface="Times New Roman" panose="02020603050405020304" pitchFamily="18" charset="0"/>
              </a:rPr>
              <a:t> Derinlemesine bir konu işlenirken yüz ifadesini öne çıkarmak için kullanılan bir tekniktir. </a:t>
            </a:r>
            <a:r>
              <a:rPr lang="tr-TR" dirty="0" err="1">
                <a:latin typeface="Arial" panose="020B0604020202020204" pitchFamily="34" charset="0"/>
                <a:ea typeface="Calibri" panose="020F0502020204030204" pitchFamily="34" charset="0"/>
                <a:cs typeface="Times New Roman" panose="02020603050405020304" pitchFamily="18" charset="0"/>
              </a:rPr>
              <a:t>Süreçsel</a:t>
            </a:r>
            <a:r>
              <a:rPr lang="tr-TR" dirty="0">
                <a:latin typeface="Arial" panose="020B0604020202020204" pitchFamily="34" charset="0"/>
                <a:ea typeface="Calibri" panose="020F0502020204030204" pitchFamily="34" charset="0"/>
                <a:cs typeface="Times New Roman" panose="02020603050405020304" pitchFamily="18" charset="0"/>
              </a:rPr>
              <a:t> </a:t>
            </a:r>
            <a:r>
              <a:rPr lang="tr-TR" dirty="0" err="1">
                <a:latin typeface="Arial" panose="020B0604020202020204" pitchFamily="34" charset="0"/>
                <a:ea typeface="Calibri" panose="020F0502020204030204" pitchFamily="34" charset="0"/>
                <a:cs typeface="Times New Roman" panose="02020603050405020304" pitchFamily="18" charset="0"/>
              </a:rPr>
              <a:t>dramada</a:t>
            </a:r>
            <a:r>
              <a:rPr lang="tr-TR" dirty="0">
                <a:latin typeface="Arial" panose="020B0604020202020204" pitchFamily="34" charset="0"/>
                <a:ea typeface="Calibri" panose="020F0502020204030204" pitchFamily="34" charset="0"/>
                <a:cs typeface="Times New Roman" panose="02020603050405020304" pitchFamily="18" charset="0"/>
              </a:rPr>
              <a:t> çok sık kullanılır. Özellikle odaklanılmasını istediğimiz anları vurgulama amaçlı uygulanan bu teknik, yerinde ve doğru kullanıldığında amaca götürür. </a:t>
            </a:r>
            <a:endParaRPr lang="tr-TR"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Arial" panose="020B0604020202020204" pitchFamily="34" charset="0"/>
                <a:ea typeface="Calibri" panose="020F0502020204030204" pitchFamily="34" charset="0"/>
              </a:rPr>
              <a:t>Donmuş oyunculara bakıldığında edinilen izlenimler: Öncesinde var olmuş bir durum vardır, beden ve yüz ifadesinden anlaşılabilir. </a:t>
            </a:r>
            <a:endParaRPr lang="tr-TR" dirty="0"/>
          </a:p>
        </p:txBody>
      </p:sp>
    </p:spTree>
    <p:extLst>
      <p:ext uri="{BB962C8B-B14F-4D97-AF65-F5344CB8AC3E}">
        <p14:creationId xmlns:p14="http://schemas.microsoft.com/office/powerpoint/2010/main" val="1518383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67856" y="720436"/>
            <a:ext cx="10778836" cy="3277820"/>
          </a:xfrm>
          <a:prstGeom prst="rect">
            <a:avLst/>
          </a:prstGeom>
        </p:spPr>
        <p:txBody>
          <a:bodyPr wrap="square">
            <a:spAutoFit/>
          </a:bodyPr>
          <a:lstStyle/>
          <a:p>
            <a:pPr marL="457200" algn="just">
              <a:lnSpc>
                <a:spcPct val="115000"/>
              </a:lnSpc>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Rolün yapılandırılması:</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Bir sandalye kullanılarak (lider kamerasını mekanda bulunan bir sandalyeye yöneltebilir)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katılımcılarla sorular üzerinden bir rol yapılandırılabilir.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-Kaç yaşında olabilir? Fiziksel özellikleriyle ilgili neler söyleyebiliriz?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 Nerede yaşıyor? </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Yaşamında sorun var mı? En çok yapmak istediği şey nedir?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Mesleği ne?</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a:t>
            </a:r>
            <a:r>
              <a:rPr lang="tr-TR" b="1" dirty="0" err="1">
                <a:latin typeface="Arial" panose="020B0604020202020204" pitchFamily="34" charset="0"/>
                <a:ea typeface="Calibri" panose="020F0502020204030204" pitchFamily="34" charset="0"/>
                <a:cs typeface="Times New Roman" panose="02020603050405020304" pitchFamily="18" charset="0"/>
              </a:rPr>
              <a:t>mış</a:t>
            </a:r>
            <a:r>
              <a:rPr lang="tr-TR" b="1" dirty="0">
                <a:latin typeface="Arial" panose="020B0604020202020204" pitchFamily="34" charset="0"/>
                <a:ea typeface="Calibri" panose="020F0502020204030204" pitchFamily="34" charset="0"/>
                <a:cs typeface="Times New Roman" panose="02020603050405020304" pitchFamily="18" charset="0"/>
              </a:rPr>
              <a:t> gibi, rolde gerçeklik</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dirty="0">
                <a:latin typeface="Arial" panose="020B0604020202020204" pitchFamily="34" charset="0"/>
                <a:ea typeface="Calibri" panose="020F0502020204030204" pitchFamily="34" charset="0"/>
                <a:cs typeface="Times New Roman" panose="02020603050405020304" pitchFamily="18" charset="0"/>
              </a:rPr>
              <a:t>Rolün biz olmadığımız ancak yaşantılardan yola çıkılarak gerçekleştiği, kurgusal gerçeklik üzerine konuşulmalı. Önemli olan estetik alanda bir rolü gerçekçi biçimde alabilmek.</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7359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7782" y="822035"/>
            <a:ext cx="11305309" cy="2003625"/>
          </a:xfrm>
          <a:prstGeom prst="rect">
            <a:avLst/>
          </a:prstGeom>
        </p:spPr>
        <p:txBody>
          <a:bodyPr wrap="square">
            <a:spAutoFit/>
          </a:bodyPr>
          <a:lstStyle/>
          <a:p>
            <a:pPr marL="457200" algn="just">
              <a:lnSpc>
                <a:spcPct val="115000"/>
              </a:lnSpc>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DEĞERLENDİRME</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b="1" dirty="0">
                <a:latin typeface="Arial" panose="020B0604020202020204" pitchFamily="34" charset="0"/>
                <a:ea typeface="Calibri" panose="020F0502020204030204" pitchFamily="34" charset="0"/>
                <a:cs typeface="Times New Roman" panose="02020603050405020304" pitchFamily="18" charset="0"/>
              </a:rPr>
              <a:t>Evet... ve…</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dirty="0">
                <a:latin typeface="Arial" panose="020B0604020202020204" pitchFamily="34" charset="0"/>
                <a:ea typeface="Calibri" panose="020F0502020204030204" pitchFamily="34" charset="0"/>
                <a:cs typeface="Times New Roman" panose="02020603050405020304" pitchFamily="18" charset="0"/>
              </a:rPr>
              <a:t>Katılımcılar atölye ile ilgili bir ifade söylerler ve bir başka katılımcı önceki ifadeyi tekrar ederek doğaçlamaya devam eder.</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0"/>
              </a:spcAft>
            </a:pPr>
            <a:r>
              <a:rPr lang="tr-TR" i="1" dirty="0">
                <a:latin typeface="Arial" panose="020B0604020202020204" pitchFamily="34" charset="0"/>
                <a:ea typeface="Calibri" panose="020F0502020204030204" pitchFamily="34" charset="0"/>
                <a:cs typeface="Times New Roman" panose="02020603050405020304" pitchFamily="18" charset="0"/>
              </a:rPr>
              <a:t>-Bugün doğaçlamada rolden çıkılmaması gerektiğini öğrendim.</a:t>
            </a:r>
            <a:endParaRPr lang="tr-TR"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15000"/>
              </a:lnSpc>
              <a:spcAft>
                <a:spcPts val="1000"/>
              </a:spcAft>
            </a:pPr>
            <a:r>
              <a:rPr lang="tr-TR" b="1" i="1" dirty="0">
                <a:latin typeface="Arial" panose="020B0604020202020204" pitchFamily="34" charset="0"/>
                <a:ea typeface="Calibri" panose="020F0502020204030204" pitchFamily="34" charset="0"/>
                <a:cs typeface="Times New Roman" panose="02020603050405020304" pitchFamily="18" charset="0"/>
              </a:rPr>
              <a:t>Evet </a:t>
            </a:r>
            <a:r>
              <a:rPr lang="tr-TR" i="1" dirty="0">
                <a:latin typeface="Arial" panose="020B0604020202020204" pitchFamily="34" charset="0"/>
                <a:ea typeface="Calibri" panose="020F0502020204030204" pitchFamily="34" charset="0"/>
                <a:cs typeface="Times New Roman" panose="02020603050405020304" pitchFamily="18" charset="0"/>
              </a:rPr>
              <a:t>bugün doğaçlamada rolden çıkılmaması gerektiğini öğrendim </a:t>
            </a:r>
            <a:r>
              <a:rPr lang="tr-TR" b="1" i="1" dirty="0">
                <a:latin typeface="Arial" panose="020B0604020202020204" pitchFamily="34" charset="0"/>
                <a:ea typeface="Calibri" panose="020F0502020204030204" pitchFamily="34" charset="0"/>
                <a:cs typeface="Times New Roman" panose="02020603050405020304" pitchFamily="18" charset="0"/>
              </a:rPr>
              <a:t>ve </a:t>
            </a:r>
            <a:r>
              <a:rPr lang="tr-TR" i="1" dirty="0">
                <a:latin typeface="Arial" panose="020B0604020202020204" pitchFamily="34" charset="0"/>
                <a:ea typeface="Calibri" panose="020F0502020204030204" pitchFamily="34" charset="0"/>
                <a:cs typeface="Times New Roman" panose="02020603050405020304" pitchFamily="18" charset="0"/>
              </a:rPr>
              <a:t>bu çok iyi hissettirdi.</a:t>
            </a:r>
            <a:endParaRPr lang="tr-TR"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1573236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428</Words>
  <Application>Microsoft Office PowerPoint</Application>
  <PresentationFormat>Geniş ekran</PresentationFormat>
  <Paragraphs>35</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Arial</vt:lpstr>
      <vt:lpstr>Calibri</vt:lpstr>
      <vt:lpstr>Calibri Light</vt:lpstr>
      <vt:lpstr>Times New Roman</vt:lpstr>
      <vt:lpstr>Office Teması</vt:lpstr>
      <vt:lpstr>Rol Oynama ve Doğaçlama Atölyesi</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Rol Oynama ve Doğaçlama Atölyesi</dc:title>
  <dc:creator>User</dc:creator>
  <cp:lastModifiedBy>User</cp:lastModifiedBy>
  <cp:revision>1</cp:revision>
  <dcterms:created xsi:type="dcterms:W3CDTF">2021-07-28T09:00:36Z</dcterms:created>
  <dcterms:modified xsi:type="dcterms:W3CDTF">2021-07-28T09:04:08Z</dcterms:modified>
</cp:coreProperties>
</file>