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Monopson</a:t>
            </a: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Monos-opsonia</a:t>
            </a:r>
          </a:p>
          <a:p>
            <a:r>
              <a:rPr lang="en-US" altLang="tr-TR" smtClean="0"/>
              <a:t>Monopol piyasaların tersi</a:t>
            </a:r>
          </a:p>
          <a:p>
            <a:r>
              <a:rPr lang="en-US" altLang="tr-TR" smtClean="0"/>
              <a:t>Alıcı tek-satıcı çok</a:t>
            </a:r>
          </a:p>
          <a:p>
            <a:endParaRPr lang="en-US" altLang="tr-TR" smtClean="0"/>
          </a:p>
          <a:p>
            <a:endParaRPr lang="en-US" altLang="tr-TR" smtClean="0"/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910474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MONOPOLLÜ REKABET</a:t>
            </a:r>
          </a:p>
        </p:txBody>
      </p:sp>
      <p:sp>
        <p:nvSpPr>
          <p:cNvPr id="9318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Çok sayıda firma</a:t>
            </a:r>
          </a:p>
          <a:p>
            <a:r>
              <a:rPr lang="tr-TR" altLang="tr-TR" smtClean="0"/>
              <a:t>Çok sayıda alıcı</a:t>
            </a:r>
          </a:p>
          <a:p>
            <a:r>
              <a:rPr lang="tr-TR" altLang="tr-TR" smtClean="0"/>
              <a:t>Benzer mallar (tam homojen değil)</a:t>
            </a:r>
          </a:p>
          <a:p>
            <a:r>
              <a:rPr lang="tr-TR" altLang="tr-TR" smtClean="0"/>
              <a:t>Kısa dönemde monopol,uzun dönemde tam rekabete benzer</a:t>
            </a:r>
          </a:p>
          <a:p>
            <a:r>
              <a:rPr lang="tr-TR" altLang="tr-TR" smtClean="0"/>
              <a:t>Küçük ürün farkları kısa dönemde kar </a:t>
            </a:r>
          </a:p>
          <a:p>
            <a:r>
              <a:rPr lang="tr-TR" altLang="tr-TR" smtClean="0"/>
              <a:t>Eksik istihdam.Taleğ eğrisi (-)</a:t>
            </a:r>
          </a:p>
        </p:txBody>
      </p:sp>
    </p:spTree>
    <p:extLst>
      <p:ext uri="{BB962C8B-B14F-4D97-AF65-F5344CB8AC3E}">
        <p14:creationId xmlns:p14="http://schemas.microsoft.com/office/powerpoint/2010/main" val="3978693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OLİGAPOL 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Az sayıda satıcı-ölçek ekonomisi önemli</a:t>
            </a:r>
          </a:p>
          <a:p>
            <a:r>
              <a:rPr lang="en-US" altLang="tr-TR" smtClean="0"/>
              <a:t>Firmalar bağımsız hareket edemez</a:t>
            </a:r>
          </a:p>
          <a:p>
            <a:r>
              <a:rPr lang="en-US" altLang="tr-TR" smtClean="0"/>
              <a:t>Pazar payları büyük</a:t>
            </a:r>
          </a:p>
          <a:p>
            <a:r>
              <a:rPr lang="en-US" altLang="tr-TR" smtClean="0"/>
              <a:t>Giriş sınırlı??</a:t>
            </a:r>
          </a:p>
          <a:p>
            <a:r>
              <a:rPr lang="en-US" altLang="tr-TR" smtClean="0"/>
              <a:t>Savaş ve uzlaşma rekabeti</a:t>
            </a:r>
          </a:p>
        </p:txBody>
      </p:sp>
    </p:spTree>
    <p:extLst>
      <p:ext uri="{BB962C8B-B14F-4D97-AF65-F5344CB8AC3E}">
        <p14:creationId xmlns:p14="http://schemas.microsoft.com/office/powerpoint/2010/main" val="3148836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Ürün çeşidine göre</a:t>
            </a:r>
            <a:r>
              <a:rPr lang="is-IS" altLang="tr-TR" smtClean="0"/>
              <a:t>…</a:t>
            </a:r>
            <a:endParaRPr lang="en-US" altLang="tr-TR" smtClean="0"/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US" altLang="tr-TR" smtClean="0"/>
              <a:t>Tam(saf) Oligapol</a:t>
            </a:r>
          </a:p>
          <a:p>
            <a:pPr marL="742950" lvl="2" indent="-342900"/>
            <a:r>
              <a:rPr lang="tr-TR" altLang="tr-TR" smtClean="0"/>
              <a:t>Ç</a:t>
            </a:r>
            <a:r>
              <a:rPr lang="en-US" altLang="tr-TR" smtClean="0"/>
              <a:t>elik,çimento,aliminyum,mermer,vs</a:t>
            </a:r>
            <a:r>
              <a:rPr lang="is-IS" altLang="tr-TR" smtClean="0"/>
              <a:t>…</a:t>
            </a:r>
          </a:p>
          <a:p>
            <a:pPr marL="742950" lvl="2" indent="-342900"/>
            <a:endParaRPr lang="en-US" altLang="tr-TR" smtClean="0"/>
          </a:p>
          <a:p>
            <a:r>
              <a:rPr lang="en-US" altLang="tr-TR" smtClean="0"/>
              <a:t>Noksan Oligapol</a:t>
            </a:r>
          </a:p>
          <a:p>
            <a:pPr marL="342900" lvl="1" indent="-342900"/>
            <a:r>
              <a:rPr lang="en-US" altLang="tr-TR" smtClean="0"/>
              <a:t>İkame özelliği var,tam homojen değil</a:t>
            </a:r>
          </a:p>
          <a:p>
            <a:pPr marL="342900" lvl="1" indent="-342900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62058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>
                <a:solidFill>
                  <a:srgbClr val="FF0000"/>
                </a:solidFill>
              </a:rPr>
              <a:t>Oligapolcü Dengesi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Fiyat Önderliği Modeli</a:t>
            </a:r>
          </a:p>
          <a:p>
            <a:pPr lvl="1"/>
            <a:r>
              <a:rPr lang="en-US" altLang="tr-TR" smtClean="0">
                <a:solidFill>
                  <a:srgbClr val="FF0000"/>
                </a:solidFill>
              </a:rPr>
              <a:t>Lider işletme fiyatı belirler </a:t>
            </a:r>
          </a:p>
          <a:p>
            <a:r>
              <a:rPr lang="en-US" altLang="tr-TR" smtClean="0"/>
              <a:t>Cournot Düopol Modeli</a:t>
            </a:r>
          </a:p>
          <a:p>
            <a:pPr lvl="1"/>
            <a:r>
              <a:rPr lang="en-US" altLang="tr-TR" smtClean="0">
                <a:solidFill>
                  <a:srgbClr val="FF0000"/>
                </a:solidFill>
              </a:rPr>
              <a:t>Rekabet fiyat üzerinen değil de miktar üzerinden </a:t>
            </a:r>
          </a:p>
          <a:p>
            <a:r>
              <a:rPr lang="en-US" altLang="tr-TR" smtClean="0"/>
              <a:t>Bertrand Modeli</a:t>
            </a:r>
          </a:p>
          <a:p>
            <a:pPr lvl="1"/>
            <a:r>
              <a:rPr lang="en-US" altLang="tr-TR" smtClean="0">
                <a:solidFill>
                  <a:srgbClr val="FF0000"/>
                </a:solidFill>
              </a:rPr>
              <a:t>Rekabet miktar üzerinen değil de fiyat üzerinden</a:t>
            </a:r>
          </a:p>
        </p:txBody>
      </p:sp>
    </p:spTree>
    <p:extLst>
      <p:ext uri="{BB962C8B-B14F-4D97-AF65-F5344CB8AC3E}">
        <p14:creationId xmlns:p14="http://schemas.microsoft.com/office/powerpoint/2010/main" val="4121304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>
                <a:solidFill>
                  <a:srgbClr val="FF0000"/>
                </a:solidFill>
              </a:rPr>
              <a:t>Oligapolcü Dengesi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tr-TR" smtClean="0"/>
          </a:p>
          <a:p>
            <a:pPr marL="0" indent="0"/>
            <a:r>
              <a:rPr lang="en-US" altLang="tr-TR" smtClean="0"/>
              <a:t>Edgeworth Modeli</a:t>
            </a:r>
          </a:p>
          <a:p>
            <a:pPr lvl="1"/>
            <a:r>
              <a:rPr lang="en-US" altLang="tr-TR" smtClean="0">
                <a:solidFill>
                  <a:srgbClr val="FF0000"/>
                </a:solidFill>
              </a:rPr>
              <a:t>Denge fiyatı ve miktarı söz konusu değil, değişken</a:t>
            </a:r>
          </a:p>
          <a:p>
            <a:pPr marL="0" indent="0"/>
            <a:r>
              <a:rPr lang="en-US" altLang="tr-TR" smtClean="0"/>
              <a:t>Sweezy Model </a:t>
            </a:r>
          </a:p>
          <a:p>
            <a:pPr lvl="1"/>
            <a:endParaRPr lang="en-US" altLang="tr-TR" smtClean="0"/>
          </a:p>
          <a:p>
            <a:pPr marL="0" indent="0"/>
            <a:r>
              <a:rPr lang="en-US" altLang="tr-TR" smtClean="0"/>
              <a:t>Kartel Teorisi</a:t>
            </a:r>
          </a:p>
          <a:p>
            <a:pPr lvl="1"/>
            <a:r>
              <a:rPr lang="en-US" altLang="tr-TR" smtClean="0"/>
              <a:t>Kendi aralarında anlaşarak,dışarıya monopol gibi hareket ederler.Amaç rekabet az,kar max.</a:t>
            </a:r>
          </a:p>
        </p:txBody>
      </p:sp>
    </p:spTree>
    <p:extLst>
      <p:ext uri="{BB962C8B-B14F-4D97-AF65-F5344CB8AC3E}">
        <p14:creationId xmlns:p14="http://schemas.microsoft.com/office/powerpoint/2010/main" val="3595840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KARTEL</a:t>
            </a:r>
          </a:p>
        </p:txBody>
      </p:sp>
      <p:sp>
        <p:nvSpPr>
          <p:cNvPr id="8909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Grup monopolü</a:t>
            </a:r>
          </a:p>
          <a:p>
            <a:r>
              <a:rPr lang="tr-TR" altLang="tr-TR" smtClean="0"/>
              <a:t>Az sayıda şirket </a:t>
            </a:r>
          </a:p>
          <a:p>
            <a:r>
              <a:rPr lang="tr-TR" altLang="tr-TR" smtClean="0"/>
              <a:t>Rekabet yok</a:t>
            </a:r>
          </a:p>
          <a:p>
            <a:r>
              <a:rPr lang="tr-TR" altLang="tr-TR" smtClean="0"/>
              <a:t>Fiyat,miktar,bölge karteli</a:t>
            </a:r>
          </a:p>
          <a:p>
            <a:r>
              <a:rPr lang="tr-TR" altLang="tr-TR" smtClean="0"/>
              <a:t>Üyeler birlikte hareket eder,miktar kısarak,fiyat artırır</a:t>
            </a:r>
          </a:p>
          <a:p>
            <a:r>
              <a:rPr lang="tr-TR" altLang="tr-TR" smtClean="0"/>
              <a:t>Grup dışı şirketler rekabet edemez</a:t>
            </a:r>
          </a:p>
          <a:p>
            <a:r>
              <a:rPr lang="tr-TR" altLang="tr-TR" smtClean="0"/>
              <a:t>OPEC</a:t>
            </a:r>
          </a:p>
        </p:txBody>
      </p:sp>
    </p:spTree>
    <p:extLst>
      <p:ext uri="{BB962C8B-B14F-4D97-AF65-F5344CB8AC3E}">
        <p14:creationId xmlns:p14="http://schemas.microsoft.com/office/powerpoint/2010/main" val="3934295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TRÖST</a:t>
            </a:r>
          </a:p>
        </p:txBody>
      </p:sp>
      <p:sp>
        <p:nvSpPr>
          <p:cNvPr id="9011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Holdingleşme </a:t>
            </a:r>
          </a:p>
          <a:p>
            <a:r>
              <a:rPr lang="tr-TR" altLang="tr-TR" smtClean="0"/>
              <a:t>Büyük işletmeler,küçük işletmelerin hakkını elinde tutar</a:t>
            </a:r>
          </a:p>
          <a:p>
            <a:r>
              <a:rPr lang="tr-TR" altLang="tr-TR" smtClean="0"/>
              <a:t>Aynı sektördeki küçük firmalar birleşerek büyük firmaya dahil olur </a:t>
            </a:r>
          </a:p>
          <a:p>
            <a:r>
              <a:rPr lang="tr-TR" altLang="tr-TR" smtClean="0"/>
              <a:t>Zamanla tekel olur</a:t>
            </a:r>
          </a:p>
          <a:p>
            <a:r>
              <a:rPr lang="tr-TR" altLang="tr-TR" smtClean="0"/>
              <a:t>Anti-tröst yasaları ile kontrol edilir.</a:t>
            </a:r>
          </a:p>
        </p:txBody>
      </p:sp>
    </p:spTree>
    <p:extLst>
      <p:ext uri="{BB962C8B-B14F-4D97-AF65-F5344CB8AC3E}">
        <p14:creationId xmlns:p14="http://schemas.microsoft.com/office/powerpoint/2010/main" val="2041315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OYUN TEORİSİ</a:t>
            </a:r>
          </a:p>
        </p:txBody>
      </p:sp>
      <p:sp>
        <p:nvSpPr>
          <p:cNvPr id="9113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Morgenstern-Von Neumann </a:t>
            </a:r>
          </a:p>
          <a:p>
            <a:r>
              <a:rPr lang="tr-TR" altLang="tr-TR" smtClean="0"/>
              <a:t>«Oyunlar Teorisi ve İktisadi Davranış»(1944)</a:t>
            </a:r>
          </a:p>
          <a:p>
            <a:r>
              <a:rPr lang="tr-TR" altLang="tr-TR" smtClean="0"/>
              <a:t>Karar birimlerinin stratejik durumlarda nasıl davrandıklarını inceleyen yaklaşımdır.</a:t>
            </a:r>
          </a:p>
          <a:p>
            <a:r>
              <a:rPr lang="tr-TR" altLang="tr-TR" smtClean="0"/>
              <a:t>«Stratejik»</a:t>
            </a:r>
          </a:p>
          <a:p>
            <a:r>
              <a:rPr lang="tr-TR" altLang="tr-TR" smtClean="0"/>
              <a:t>Fiyat-üretim-reklam-ürün</a:t>
            </a:r>
          </a:p>
          <a:p>
            <a:r>
              <a:rPr lang="tr-TR" altLang="tr-TR" smtClean="0"/>
              <a:t>Varsayım;her karar birimi kendi amacı doğrultusunda rasyonel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6801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Nash Dengesi</a:t>
            </a:r>
          </a:p>
        </p:txBody>
      </p:sp>
      <p:sp>
        <p:nvSpPr>
          <p:cNvPr id="9216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Bir oyuncunun kendi stratejisini değiştirerek daha iyi duruma gelmediği durum olarak tanımlanır.</a:t>
            </a:r>
          </a:p>
          <a:p>
            <a:r>
              <a:rPr lang="tr-TR" altLang="tr-TR" smtClean="0"/>
              <a:t>Rakiplerin kararları veri iken,kendisi için en iyisini yapmak ister.</a:t>
            </a:r>
          </a:p>
        </p:txBody>
      </p:sp>
      <p:pic>
        <p:nvPicPr>
          <p:cNvPr id="92164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89" y="3181350"/>
            <a:ext cx="17240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6729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Geniş ekran</PresentationFormat>
  <Paragraphs>63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Monopson</vt:lpstr>
      <vt:lpstr>OLİGAPOL </vt:lpstr>
      <vt:lpstr>Ürün çeşidine göre…</vt:lpstr>
      <vt:lpstr>Oligapolcü Dengesi</vt:lpstr>
      <vt:lpstr>Oligapolcü Dengesi</vt:lpstr>
      <vt:lpstr>KARTEL</vt:lpstr>
      <vt:lpstr>TRÖST</vt:lpstr>
      <vt:lpstr>OYUN TEORİSİ</vt:lpstr>
      <vt:lpstr>Nash Dengesi</vt:lpstr>
      <vt:lpstr>MONOPOLLÜ REKABET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3</cp:revision>
  <dcterms:created xsi:type="dcterms:W3CDTF">2020-01-07T09:34:30Z</dcterms:created>
  <dcterms:modified xsi:type="dcterms:W3CDTF">2020-01-07T09:57:36Z</dcterms:modified>
</cp:coreProperties>
</file>