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41040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81098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4184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83861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03803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12473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49642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511746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6517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32506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208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2761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6984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47247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5923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56974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22.05.2020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238362385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6204CD2-B2A9-4C6B-955E-2845DCE845D5}"/>
              </a:ext>
            </a:extLst>
          </p:cNvPr>
          <p:cNvSpPr>
            <a:spLocks noGrp="1"/>
          </p:cNvSpPr>
          <p:nvPr>
            <p:ph idx="1"/>
          </p:nvPr>
        </p:nvSpPr>
        <p:spPr>
          <a:xfrm>
            <a:off x="677334" y="742122"/>
            <a:ext cx="8596668" cy="5299241"/>
          </a:xfrm>
        </p:spPr>
        <p:txBody>
          <a:bodyPr>
            <a:normAutofit fontScale="92500"/>
          </a:bodyPr>
          <a:lstStyle/>
          <a:p>
            <a:pPr marL="0" indent="0">
              <a:buNone/>
            </a:pPr>
            <a:r>
              <a:rPr lang="tr-TR" dirty="0"/>
              <a:t>	</a:t>
            </a:r>
            <a:r>
              <a:rPr lang="tr-TR" sz="3600" b="1" dirty="0"/>
              <a:t>	Rızanın Kapsamı</a:t>
            </a:r>
          </a:p>
          <a:p>
            <a:pPr marL="0" indent="0">
              <a:buNone/>
            </a:pPr>
            <a:r>
              <a:rPr lang="tr-TR" sz="3600" b="1" dirty="0"/>
              <a:t>	Rıza genel ve soyut olamaz. Bu nedenledir ki, «hekim tarafından yapılabilecek bütün müdahaleleri kapsayıcı nitelikte genel bir muvafakat verilemez.» Dolayısıyla hasta hastaneye yatırılırken kendisine imzalatılan «bu hastanede yapılacak tüm tıbbi girişim ve ameliyatları kabul ediyorum» şeklindeki belgelerin hiçbir hukuksal değeri yoktur.</a:t>
            </a:r>
          </a:p>
        </p:txBody>
      </p:sp>
    </p:spTree>
    <p:extLst>
      <p:ext uri="{BB962C8B-B14F-4D97-AF65-F5344CB8AC3E}">
        <p14:creationId xmlns:p14="http://schemas.microsoft.com/office/powerpoint/2010/main" val="3402136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596349"/>
            <a:ext cx="8596668" cy="5724938"/>
          </a:xfrm>
        </p:spPr>
        <p:txBody>
          <a:bodyPr>
            <a:normAutofit fontScale="85000" lnSpcReduction="10000"/>
          </a:bodyPr>
          <a:lstStyle/>
          <a:p>
            <a:pPr marL="0" indent="0">
              <a:buNone/>
            </a:pPr>
            <a:r>
              <a:rPr lang="tr-TR" dirty="0"/>
              <a:t>	</a:t>
            </a:r>
            <a:r>
              <a:rPr lang="tr-TR" sz="3000" b="1" dirty="0"/>
              <a:t>	Rızanın Aranmadığı Haller:</a:t>
            </a:r>
          </a:p>
          <a:p>
            <a:pPr>
              <a:buFont typeface="Wingdings" panose="05000000000000000000" pitchFamily="2" charset="2"/>
              <a:buChar char="v"/>
            </a:pPr>
            <a:r>
              <a:rPr lang="tr-TR" sz="3000" b="1" dirty="0"/>
              <a:t>Kamu sağlığının korunmasına ilişkin düzenlemeler</a:t>
            </a:r>
          </a:p>
          <a:p>
            <a:pPr marL="0" indent="0">
              <a:buNone/>
            </a:pPr>
            <a:r>
              <a:rPr lang="tr-TR" sz="3000" b="1" dirty="0"/>
              <a:t>		* Genel önleyici aşı zorunluluğu</a:t>
            </a:r>
          </a:p>
          <a:p>
            <a:pPr marL="0" indent="0">
              <a:buNone/>
            </a:pPr>
            <a:r>
              <a:rPr lang="tr-TR" sz="3000" b="1" dirty="0"/>
              <a:t>		* Yurt dışından gelenlere zorla tıbbi müdahale yapılması</a:t>
            </a:r>
          </a:p>
          <a:p>
            <a:pPr>
              <a:buFont typeface="Wingdings" panose="05000000000000000000" pitchFamily="2" charset="2"/>
              <a:buChar char="v"/>
            </a:pPr>
            <a:r>
              <a:rPr lang="tr-TR" sz="3000" b="1" dirty="0"/>
              <a:t>Akıl hastaları ile ilgili düzenlemeler</a:t>
            </a:r>
          </a:p>
          <a:p>
            <a:pPr>
              <a:buFont typeface="Wingdings" panose="05000000000000000000" pitchFamily="2" charset="2"/>
              <a:buChar char="v"/>
            </a:pPr>
            <a:r>
              <a:rPr lang="tr-TR" sz="3000" b="1" dirty="0"/>
              <a:t>Ceza hukukunun öngörmüş olduğu düzenlemeler</a:t>
            </a:r>
          </a:p>
          <a:p>
            <a:pPr marL="0" indent="0">
              <a:buNone/>
            </a:pPr>
            <a:r>
              <a:rPr lang="tr-TR" sz="3000" b="1" dirty="0"/>
              <a:t>		* Ceza hukuku yaptırımları</a:t>
            </a:r>
          </a:p>
          <a:p>
            <a:pPr marL="0" indent="0">
              <a:buNone/>
            </a:pPr>
            <a:r>
              <a:rPr lang="tr-TR" sz="3000" b="1" dirty="0"/>
              <a:t>		* Ceza yargılamasından kaynaklanan tıbbi müdahaleler</a:t>
            </a:r>
          </a:p>
          <a:p>
            <a:pPr marL="0" indent="0">
              <a:buNone/>
            </a:pPr>
            <a:r>
              <a:rPr lang="tr-TR" sz="3000" b="1" dirty="0"/>
              <a:t>		* Ceza infaz kurumundaki tıbbi müdahaleler</a:t>
            </a:r>
          </a:p>
          <a:p>
            <a:pPr>
              <a:buFont typeface="Wingdings" panose="05000000000000000000" pitchFamily="2" charset="2"/>
              <a:buChar char="v"/>
            </a:pPr>
            <a:r>
              <a:rPr lang="tr-TR" sz="3000" b="1" dirty="0"/>
              <a:t>Diğer hukuk dallarındaki düzenlemeler</a:t>
            </a:r>
          </a:p>
          <a:p>
            <a:pPr>
              <a:buFont typeface="Wingdings" panose="05000000000000000000" pitchFamily="2" charset="2"/>
              <a:buChar char="v"/>
            </a:pPr>
            <a:endParaRPr lang="tr-TR" dirty="0"/>
          </a:p>
          <a:p>
            <a:pPr>
              <a:buFont typeface="Wingdings" panose="05000000000000000000" pitchFamily="2" charset="2"/>
              <a:buChar char="v"/>
            </a:pPr>
            <a:endParaRPr lang="tr-TR" dirty="0"/>
          </a:p>
          <a:p>
            <a:pPr>
              <a:buFont typeface="Wingdings" panose="05000000000000000000" pitchFamily="2" charset="2"/>
              <a:buChar char="v"/>
            </a:pPr>
            <a:endParaRPr lang="tr-TR"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728871"/>
            <a:ext cx="8596668" cy="5312492"/>
          </a:xfrm>
        </p:spPr>
        <p:txBody>
          <a:bodyPr/>
          <a:lstStyle/>
          <a:p>
            <a:pPr marL="0" indent="0">
              <a:buNone/>
            </a:pPr>
            <a:r>
              <a:rPr lang="tr-TR" dirty="0"/>
              <a:t>	</a:t>
            </a:r>
            <a:r>
              <a:rPr lang="tr-TR" sz="4000" b="1" dirty="0"/>
              <a:t>	Varsayılan Rıza</a:t>
            </a:r>
          </a:p>
          <a:p>
            <a:pPr marL="0" indent="0">
              <a:buNone/>
            </a:pPr>
            <a:r>
              <a:rPr lang="tr-TR" sz="4000" b="1" dirty="0"/>
              <a:t>	Varsayılan rıza, tıbbi müdahaleyi uygulayan kişinin, hastanın hukuksal yararına izinsiz bir biçimde saldırıda bulunduğu, ancak objektif ölçütlere göre hastanın rızasının varsayılabildiği haller kapsamaktadır.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95131"/>
            <a:ext cx="8596668" cy="5246232"/>
          </a:xfrm>
        </p:spPr>
        <p:txBody>
          <a:bodyPr>
            <a:normAutofit lnSpcReduction="10000"/>
          </a:bodyPr>
          <a:lstStyle/>
          <a:p>
            <a:pPr marL="0" indent="0">
              <a:buNone/>
            </a:pPr>
            <a:r>
              <a:rPr lang="tr-TR" dirty="0"/>
              <a:t>	</a:t>
            </a:r>
            <a:r>
              <a:rPr lang="tr-TR" sz="3600" b="1" dirty="0"/>
              <a:t>	Rızayı Sakatlayan Haller</a:t>
            </a:r>
          </a:p>
          <a:p>
            <a:pPr marL="0" indent="0">
              <a:buNone/>
            </a:pPr>
            <a:r>
              <a:rPr lang="tr-TR" sz="3600" b="1" dirty="0"/>
              <a:t>	Hastanın rızası, gerçek iradesini yansıtmalıdır. Dolayısıyla hastanın iradesine etki edecek, tehdit, cebir, hata ve hile gibi hususlar, rızanın sakatlanmasına ve dolayısıyla geçersiz olmasına neden olur. Örneğin, ameliyata götürülmekte olan hastanın, sakinleştirici iğnenin etkisi altında verdiği rıza geçersizdir.</a:t>
            </a:r>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437322"/>
            <a:ext cx="8596668" cy="5604041"/>
          </a:xfrm>
        </p:spPr>
        <p:txBody>
          <a:bodyPr>
            <a:normAutofit fontScale="92500" lnSpcReduction="20000"/>
          </a:bodyPr>
          <a:lstStyle/>
          <a:p>
            <a:pPr marL="0" indent="0">
              <a:buNone/>
            </a:pPr>
            <a:r>
              <a:rPr lang="tr-TR" dirty="0"/>
              <a:t>	</a:t>
            </a:r>
            <a:r>
              <a:rPr lang="tr-TR" sz="3900" b="1" dirty="0"/>
              <a:t>	Rızanın Geri Alınması</a:t>
            </a:r>
          </a:p>
          <a:p>
            <a:pPr marL="0" indent="0">
              <a:buNone/>
            </a:pPr>
            <a:r>
              <a:rPr lang="tr-TR" sz="3900" b="1" dirty="0"/>
              <a:t>	Önceden verilmiş rıza elbette her an geri alınabilir. Kişinin kendi geleceğini belirleme hakkı olduğuna göre, rızayı geri alabilme hakkı da olabilmelidir. Kişinin gelişen yeni durumlara göre geleceğini belirleme hakkını kendi menfaatlerinin gereği olarak kullanması söz konusu olabileceğinden, rızanın geri alınması da mümkündür.</a:t>
            </a:r>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15617"/>
            <a:ext cx="8596668" cy="5325745"/>
          </a:xfrm>
        </p:spPr>
        <p:txBody>
          <a:bodyPr>
            <a:normAutofit fontScale="92500"/>
          </a:bodyPr>
          <a:lstStyle/>
          <a:p>
            <a:pPr marL="0" indent="0">
              <a:buNone/>
            </a:pPr>
            <a:r>
              <a:rPr lang="tr-TR" dirty="0"/>
              <a:t>		</a:t>
            </a:r>
            <a:r>
              <a:rPr lang="tr-TR" sz="4400" b="1" dirty="0"/>
              <a:t>	Tıbbi müdahaleye rıza gösterilmemesi halinde hastaya tıbbi müdahale yapılmamasının sonuçlarının açıklandığı ve buna rağmen tıbbi müdahaleyi kabul etmediği yazılmalı ve hastaya imzalatılmalıdır. Bu haliyle belge, hukuken geçerli bir belgedir.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675861"/>
            <a:ext cx="8596668" cy="5365501"/>
          </a:xfrm>
        </p:spPr>
        <p:txBody>
          <a:bodyPr/>
          <a:lstStyle/>
          <a:p>
            <a:pPr marL="0" indent="0">
              <a:buNone/>
            </a:pPr>
            <a:r>
              <a:rPr lang="tr-TR" dirty="0"/>
              <a:t>		</a:t>
            </a:r>
            <a:r>
              <a:rPr lang="tr-TR" sz="4000" b="1" dirty="0"/>
              <a:t>Aydınlatma ve rıza konusundaki hekimin yanılgısı, hukuka uygunluk sebeplerinin koşullarında olabileceği gibi hukuksal yanılgı niteliğinde de olabilir. Her iki yanılgıya ceza kanunumuzda bağlanmış sonuçlar farklıdır.</a:t>
            </a:r>
            <a:endParaRPr lang="tr-TR" b="1" dirty="0"/>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742123"/>
            <a:ext cx="8596668" cy="5299240"/>
          </a:xfrm>
        </p:spPr>
        <p:txBody>
          <a:bodyPr>
            <a:normAutofit fontScale="92500" lnSpcReduction="20000"/>
          </a:bodyPr>
          <a:lstStyle/>
          <a:p>
            <a:pPr marL="0" indent="0">
              <a:buNone/>
            </a:pPr>
            <a:r>
              <a:rPr lang="tr-TR" dirty="0"/>
              <a:t>	</a:t>
            </a:r>
            <a:r>
              <a:rPr lang="tr-TR" sz="3200" b="1" dirty="0"/>
              <a:t>	Tıp Biliminin Verilerine Göre Zorunlu ve Bu Verilere Uygun Tıbbi Müdahale</a:t>
            </a:r>
          </a:p>
          <a:p>
            <a:pPr>
              <a:buFont typeface="Wingdings" panose="05000000000000000000" pitchFamily="2" charset="2"/>
              <a:buChar char="v"/>
            </a:pPr>
            <a:r>
              <a:rPr lang="tr-TR" sz="3200" b="1" dirty="0" err="1"/>
              <a:t>Endikasyon</a:t>
            </a:r>
            <a:r>
              <a:rPr lang="tr-TR" sz="3200" b="1" dirty="0"/>
              <a:t> (Zorunluluk)</a:t>
            </a:r>
          </a:p>
          <a:p>
            <a:pPr>
              <a:buFont typeface="Wingdings" panose="05000000000000000000" pitchFamily="2" charset="2"/>
              <a:buChar char="v"/>
            </a:pPr>
            <a:r>
              <a:rPr lang="tr-TR" sz="3200" b="1" dirty="0"/>
              <a:t>Tıbbi </a:t>
            </a:r>
            <a:r>
              <a:rPr lang="tr-TR" sz="3200" b="1" dirty="0" err="1"/>
              <a:t>endikasyon</a:t>
            </a:r>
            <a:r>
              <a:rPr lang="tr-TR" sz="3200" b="1" dirty="0"/>
              <a:t> olmaksızın yapılan tıbbi müdahaleler</a:t>
            </a:r>
          </a:p>
          <a:p>
            <a:pPr marL="0" indent="0">
              <a:buNone/>
            </a:pPr>
            <a:r>
              <a:rPr lang="tr-TR" sz="3200" b="1" dirty="0"/>
              <a:t>		* Deneysel nitelikli tıbbi müdahaleler</a:t>
            </a:r>
          </a:p>
          <a:p>
            <a:pPr marL="0" indent="0">
              <a:buNone/>
            </a:pPr>
            <a:r>
              <a:rPr lang="tr-TR" sz="3200" b="1" dirty="0"/>
              <a:t>		* Şekil veya fonksiyon değiştirici tıbbi müdahaleler</a:t>
            </a:r>
          </a:p>
          <a:p>
            <a:pPr>
              <a:buFont typeface="Wingdings" panose="05000000000000000000" pitchFamily="2" charset="2"/>
              <a:buChar char="v"/>
            </a:pPr>
            <a:r>
              <a:rPr lang="tr-TR" sz="3200" b="1" dirty="0"/>
              <a:t>Üçüncü kişi yararına yapılan tıbbi müdahaleler</a:t>
            </a:r>
          </a:p>
          <a:p>
            <a:pPr>
              <a:buFont typeface="Wingdings" panose="05000000000000000000" pitchFamily="2" charset="2"/>
              <a:buChar char="v"/>
            </a:pPr>
            <a:r>
              <a:rPr lang="tr-TR" sz="3200" b="1" dirty="0"/>
              <a:t>Sünnet</a:t>
            </a:r>
          </a:p>
          <a:p>
            <a:pPr marL="0" indent="0">
              <a:buNone/>
            </a:pPr>
            <a:endParaRPr lang="tr-TR"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42</TotalTime>
  <Words>366</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14</cp:revision>
  <dcterms:created xsi:type="dcterms:W3CDTF">2020-05-12T10:57:22Z</dcterms:created>
  <dcterms:modified xsi:type="dcterms:W3CDTF">2020-05-22T13:15:41Z</dcterms:modified>
</cp:coreProperties>
</file>