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69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23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559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425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15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273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61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13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95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5470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171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E2AE7-9C8C-4B71-9D6D-F72DEA80C63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9393E-F0D4-455E-8825-798F35B811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88918" y="550863"/>
            <a:ext cx="9144000" cy="654482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/>
              <a:t/>
            </a:r>
            <a:br>
              <a:rPr lang="tr-TR" sz="3600" b="1" dirty="0"/>
            </a:b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SERVET VERGİLERİ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955964"/>
            <a:ext cx="9144000" cy="5444836"/>
          </a:xfrm>
        </p:spPr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pPr algn="l"/>
            <a:r>
              <a:rPr lang="tr-TR" b="1" i="1" u="sng" dirty="0" smtClean="0"/>
              <a:t>Servet</a:t>
            </a:r>
            <a:r>
              <a:rPr lang="tr-TR" b="1" i="1" u="sng" dirty="0"/>
              <a:t>;</a:t>
            </a:r>
          </a:p>
          <a:p>
            <a:pPr algn="l"/>
            <a:r>
              <a:rPr lang="tr-TR" dirty="0"/>
              <a:t>-Gerçek veya tüzel kişi</a:t>
            </a:r>
          </a:p>
          <a:p>
            <a:pPr algn="l"/>
            <a:r>
              <a:rPr lang="tr-TR" dirty="0"/>
              <a:t>-belli bir zamanda mal varlığı (her çeşit menkul ve gayrimenkul mal, para ve alacaklar)</a:t>
            </a:r>
          </a:p>
          <a:p>
            <a:pPr algn="l"/>
            <a:r>
              <a:rPr lang="tr-TR" dirty="0"/>
              <a:t>-bütün iktisadi değerlerden veya birikmiş mal varlığından oluşur.</a:t>
            </a:r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b="1" i="1" u="sng" dirty="0"/>
              <a:t>Özellikleri</a:t>
            </a:r>
          </a:p>
          <a:p>
            <a:pPr algn="l"/>
            <a:r>
              <a:rPr lang="tr-TR" dirty="0"/>
              <a:t>1.Konusuna dahil her çeşit malların değeri veya sayısına göre vergilendirilir.</a:t>
            </a:r>
          </a:p>
          <a:p>
            <a:pPr algn="l"/>
            <a:r>
              <a:rPr lang="tr-TR" dirty="0"/>
              <a:t>2.Bina ve arazi vergileri, veraset ve intikal vergileri, taşıt alım vergisi (kaldırıldı) servet vergisine örnektir</a:t>
            </a:r>
          </a:p>
          <a:p>
            <a:pPr algn="l"/>
            <a:r>
              <a:rPr lang="tr-TR" dirty="0"/>
              <a:t>3.Bu vergiyi doğuran olay, servetin kişide veya başkasına transfer edilmesi olayı</a:t>
            </a:r>
          </a:p>
          <a:p>
            <a:pPr algn="l"/>
            <a:r>
              <a:rPr lang="tr-TR" dirty="0"/>
              <a:t>4.Kira, faiz servet vergisi kapsamına girmez</a:t>
            </a:r>
          </a:p>
          <a:p>
            <a:pPr algn="l"/>
            <a:r>
              <a:rPr lang="tr-TR" dirty="0"/>
              <a:t>5.Kazanç ve tüketim için ayrılan pay servet vergisi kapsamına girmez</a:t>
            </a:r>
          </a:p>
          <a:p>
            <a:pPr algn="l"/>
            <a:r>
              <a:rPr lang="tr-TR" dirty="0"/>
              <a:t>6.Fransa, İngiltere, ABD farklı isimler altında bu vergiyi almaktadır.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5552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8572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Tartışma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65738"/>
            <a:ext cx="9144000" cy="3492062"/>
          </a:xfrm>
        </p:spPr>
        <p:txBody>
          <a:bodyPr/>
          <a:lstStyle/>
          <a:p>
            <a:pPr algn="just"/>
            <a:r>
              <a:rPr lang="tr-TR" dirty="0" smtClean="0"/>
              <a:t>Vergi servetten mi yoksa gelirden mi alınmalı?</a:t>
            </a:r>
          </a:p>
          <a:p>
            <a:pPr algn="just"/>
            <a:r>
              <a:rPr lang="tr-TR" dirty="0" smtClean="0"/>
              <a:t>-Servet vergisini savunanlar</a:t>
            </a:r>
          </a:p>
          <a:p>
            <a:pPr algn="just"/>
            <a:r>
              <a:rPr lang="tr-TR" dirty="0" smtClean="0"/>
              <a:t>-Gelir vergisini savunanlar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04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4189"/>
          </a:xfrm>
        </p:spPr>
        <p:txBody>
          <a:bodyPr>
            <a:noAutofit/>
          </a:bodyPr>
          <a:lstStyle/>
          <a:p>
            <a:pPr algn="l"/>
            <a:r>
              <a:rPr lang="tr-TR" sz="2800" dirty="0" err="1" smtClean="0"/>
              <a:t>Kapitalizasyon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02676"/>
            <a:ext cx="9144000" cy="3555124"/>
          </a:xfrm>
        </p:spPr>
        <p:txBody>
          <a:bodyPr/>
          <a:lstStyle/>
          <a:p>
            <a:pPr algn="just"/>
            <a:r>
              <a:rPr lang="tr-TR" dirty="0" smtClean="0"/>
              <a:t>Tanımı</a:t>
            </a:r>
          </a:p>
          <a:p>
            <a:pPr algn="just"/>
            <a:r>
              <a:rPr lang="tr-TR" dirty="0" smtClean="0"/>
              <a:t>Örnek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8512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92137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Servet vergileri çeşitleri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122363"/>
            <a:ext cx="9144000" cy="4135437"/>
          </a:xfrm>
        </p:spPr>
        <p:txBody>
          <a:bodyPr/>
          <a:lstStyle/>
          <a:p>
            <a:pPr algn="l"/>
            <a:r>
              <a:rPr lang="tr-TR" dirty="0"/>
              <a:t>Servet vergileri</a:t>
            </a:r>
            <a:r>
              <a:rPr lang="tr-TR" dirty="0" smtClean="0"/>
              <a:t>;</a:t>
            </a:r>
          </a:p>
          <a:p>
            <a:pPr algn="l"/>
            <a:endParaRPr lang="tr-TR" dirty="0"/>
          </a:p>
          <a:p>
            <a:pPr algn="l"/>
            <a:r>
              <a:rPr lang="tr-TR" dirty="0"/>
              <a:t>-Zaman bakımından</a:t>
            </a:r>
          </a:p>
          <a:p>
            <a:pPr algn="l"/>
            <a:r>
              <a:rPr lang="tr-TR" dirty="0"/>
              <a:t>-Gaye bakımından</a:t>
            </a:r>
          </a:p>
          <a:p>
            <a:pPr algn="l"/>
            <a:r>
              <a:rPr lang="tr-TR" dirty="0"/>
              <a:t>-Matrah bakımından</a:t>
            </a:r>
          </a:p>
          <a:p>
            <a:pPr algn="l"/>
            <a:r>
              <a:rPr lang="tr-TR" dirty="0"/>
              <a:t>-Transfer </a:t>
            </a:r>
            <a:r>
              <a:rPr lang="tr-TR" dirty="0" smtClean="0"/>
              <a:t>bakımına</a:t>
            </a:r>
          </a:p>
          <a:p>
            <a:pPr algn="l"/>
            <a:endParaRPr lang="tr-TR" dirty="0"/>
          </a:p>
          <a:p>
            <a:pPr algn="l"/>
            <a:r>
              <a:rPr lang="tr-TR" dirty="0"/>
              <a:t> göre ayrılır.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0211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30482" y="540328"/>
            <a:ext cx="9144000" cy="654628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Zaman bakımından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194955"/>
            <a:ext cx="9144000" cy="4925289"/>
          </a:xfrm>
        </p:spPr>
        <p:txBody>
          <a:bodyPr/>
          <a:lstStyle/>
          <a:p>
            <a:pPr algn="l"/>
            <a:r>
              <a:rPr lang="tr-TR" dirty="0"/>
              <a:t>1</a:t>
            </a:r>
            <a:r>
              <a:rPr lang="tr-TR" dirty="0" smtClean="0"/>
              <a:t>. Devamlı </a:t>
            </a:r>
            <a:r>
              <a:rPr lang="tr-TR" dirty="0"/>
              <a:t>yani periyodik servet vergileri</a:t>
            </a:r>
          </a:p>
          <a:p>
            <a:pPr algn="l"/>
            <a:r>
              <a:rPr lang="tr-TR" dirty="0"/>
              <a:t>Belirli zaman aralığı ve servet </a:t>
            </a:r>
            <a:r>
              <a:rPr lang="tr-TR" dirty="0" smtClean="0"/>
              <a:t>değerlendirmesi </a:t>
            </a:r>
            <a:r>
              <a:rPr lang="tr-TR" dirty="0" err="1"/>
              <a:t>sözkonusu</a:t>
            </a:r>
            <a:r>
              <a:rPr lang="tr-TR" dirty="0"/>
              <a:t>. Tüm servet veya arazi ve bina vergilerindeki gibi bir kısım gayrimenkul üzerinden alınır.</a:t>
            </a:r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dirty="0"/>
              <a:t>2</a:t>
            </a:r>
            <a:r>
              <a:rPr lang="tr-TR" dirty="0" smtClean="0"/>
              <a:t>. Geçici </a:t>
            </a:r>
            <a:r>
              <a:rPr lang="tr-TR" dirty="0"/>
              <a:t>yani arızi servet vergileri (olağanüstü servet vergileri)</a:t>
            </a:r>
          </a:p>
          <a:p>
            <a:pPr algn="l"/>
            <a:r>
              <a:rPr lang="tr-TR" dirty="0"/>
              <a:t>Veraset vergisi örnektir. Ayrıca sosyal ve ekonomik buhranlar sırasında alınan vergilerde bu kapsamdadır.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416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44092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Gaye bakımından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98863"/>
            <a:ext cx="9144000" cy="4977245"/>
          </a:xfrm>
        </p:spPr>
        <p:txBody>
          <a:bodyPr>
            <a:normAutofit fontScale="92500"/>
          </a:bodyPr>
          <a:lstStyle/>
          <a:p>
            <a:pPr algn="l"/>
            <a:r>
              <a:rPr lang="tr-TR" dirty="0"/>
              <a:t>İtibari servet vergileri (şekli servet vergileri için, emlak ve veraset intikal vergisi örnektir.</a:t>
            </a:r>
          </a:p>
          <a:p>
            <a:pPr algn="l"/>
            <a:r>
              <a:rPr lang="tr-TR" dirty="0"/>
              <a:t>Gerçek servet vergileri ise, oranlar yüksek tutulur ve servetin bir kısmı alınır.</a:t>
            </a:r>
          </a:p>
          <a:p>
            <a:pPr algn="l"/>
            <a:r>
              <a:rPr lang="tr-TR" dirty="0"/>
              <a:t>ABD, Almanya, İsviçre uygulamaları aynı gibidir.</a:t>
            </a:r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b="1" dirty="0"/>
              <a:t>Matrah </a:t>
            </a:r>
            <a:r>
              <a:rPr lang="tr-TR" b="1" dirty="0" smtClean="0"/>
              <a:t>bakımından;</a:t>
            </a:r>
            <a:endParaRPr lang="tr-TR" dirty="0"/>
          </a:p>
          <a:p>
            <a:pPr algn="l"/>
            <a:r>
              <a:rPr lang="tr-TR" dirty="0"/>
              <a:t>Matrah esasına göre ise, servet ya tamamından veya servetin bir kısmına işler. </a:t>
            </a:r>
          </a:p>
          <a:p>
            <a:pPr algn="l"/>
            <a:r>
              <a:rPr lang="tr-TR" dirty="0"/>
              <a:t>Genel servet ve özel servet vergileri ikiye ayrılır:</a:t>
            </a:r>
          </a:p>
          <a:p>
            <a:pPr algn="l"/>
            <a:r>
              <a:rPr lang="tr-TR" dirty="0"/>
              <a:t>Genel servet vergileri; ABD, Almanya, İsviçre uygulamaları aynı gibidir.</a:t>
            </a:r>
          </a:p>
          <a:p>
            <a:pPr algn="l"/>
            <a:r>
              <a:rPr lang="tr-TR" dirty="0"/>
              <a:t>veraset intikal vergisi, genel servet grubuna</a:t>
            </a:r>
          </a:p>
          <a:p>
            <a:pPr algn="l"/>
            <a:r>
              <a:rPr lang="tr-TR" dirty="0"/>
              <a:t>arazi ve bina vergisi, özel servet grubuna girer.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1738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363826"/>
            <a:ext cx="9144000" cy="94542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Transfer bakımından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309254"/>
            <a:ext cx="9144000" cy="4935681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Transfer </a:t>
            </a:r>
            <a:r>
              <a:rPr lang="tr-TR" dirty="0"/>
              <a:t>bakımından ise, iki hal ortaya çıkar; </a:t>
            </a:r>
          </a:p>
          <a:p>
            <a:pPr algn="l"/>
            <a:r>
              <a:rPr lang="tr-TR" dirty="0"/>
              <a:t>1</a:t>
            </a:r>
            <a:r>
              <a:rPr lang="tr-TR" dirty="0" smtClean="0"/>
              <a:t>. mülkiyet</a:t>
            </a:r>
            <a:endParaRPr lang="tr-TR" dirty="0"/>
          </a:p>
          <a:p>
            <a:pPr algn="l"/>
            <a:r>
              <a:rPr lang="tr-TR" dirty="0"/>
              <a:t>2</a:t>
            </a:r>
            <a:r>
              <a:rPr lang="tr-TR" dirty="0" smtClean="0"/>
              <a:t>. malların </a:t>
            </a:r>
            <a:r>
              <a:rPr lang="tr-TR" dirty="0"/>
              <a:t>başkalarına devridir. Bu dağılıma göre ise;</a:t>
            </a:r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dirty="0"/>
              <a:t>Servet vergileri;</a:t>
            </a:r>
          </a:p>
          <a:p>
            <a:pPr lvl="0" algn="l"/>
            <a:r>
              <a:rPr lang="tr-TR" dirty="0"/>
              <a:t>Servetten alınan</a:t>
            </a:r>
          </a:p>
          <a:p>
            <a:pPr lvl="0" algn="l"/>
            <a:r>
              <a:rPr lang="tr-TR" dirty="0"/>
              <a:t>servet transferinden alınan vergiler</a:t>
            </a:r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dirty="0"/>
              <a:t>Örnek bina vergisi, </a:t>
            </a:r>
            <a:r>
              <a:rPr lang="tr-TR" dirty="0" err="1"/>
              <a:t>patrimuanda</a:t>
            </a:r>
            <a:r>
              <a:rPr lang="tr-TR" dirty="0"/>
              <a:t> (mülkiyet) veya transferinde (başkasına bağış, satış, veraset hali), servetten alınan ve servet transferinden olmak üzere iki şekilde alınır.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919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41519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 smtClean="0"/>
              <a:t>Servet ve servet transferinden alınan </a:t>
            </a:r>
            <a:r>
              <a:rPr lang="tr-TR" b="1" dirty="0"/>
              <a:t>vergiler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963881"/>
            <a:ext cx="9144000" cy="4312227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/>
              <a:t>Servetten alınan </a:t>
            </a:r>
            <a:r>
              <a:rPr lang="tr-TR" b="1" dirty="0"/>
              <a:t>vergiler</a:t>
            </a:r>
            <a:endParaRPr lang="tr-TR" dirty="0"/>
          </a:p>
          <a:p>
            <a:pPr algn="l"/>
            <a:r>
              <a:rPr lang="tr-TR" dirty="0" smtClean="0"/>
              <a:t>1.Emlak </a:t>
            </a:r>
            <a:r>
              <a:rPr lang="tr-TR" dirty="0"/>
              <a:t>vergisi</a:t>
            </a:r>
          </a:p>
          <a:p>
            <a:pPr algn="l"/>
            <a:r>
              <a:rPr lang="tr-TR" dirty="0"/>
              <a:t>2.mtv</a:t>
            </a:r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b="1" dirty="0"/>
              <a:t>Servet transferinden alınan vergiler</a:t>
            </a:r>
            <a:endParaRPr lang="tr-TR" dirty="0"/>
          </a:p>
          <a:p>
            <a:pPr algn="l"/>
            <a:r>
              <a:rPr lang="tr-TR" dirty="0"/>
              <a:t>-İvazsız veya ivazlı olarak bir kişiden diğerine her türlü malın devri söz konusudur.</a:t>
            </a:r>
          </a:p>
          <a:p>
            <a:pPr algn="l"/>
            <a:r>
              <a:rPr lang="tr-TR" dirty="0"/>
              <a:t>-Bu vergi, menkul veya gayrimenkullerin devri nedeniyle alınır.</a:t>
            </a:r>
          </a:p>
          <a:p>
            <a:pPr algn="l"/>
            <a:r>
              <a:rPr lang="tr-TR" dirty="0"/>
              <a:t>-vergiyi doğuran olay, servetin transferidir.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6099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462455"/>
            <a:ext cx="91440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tr-TR" sz="3100" b="1" dirty="0"/>
              <a:t>Malların ivazsız olarak devrine örnek;</a:t>
            </a:r>
            <a:r>
              <a:rPr lang="tr-TR" sz="2000" dirty="0"/>
              <a:t/>
            </a:r>
            <a:br>
              <a:rPr lang="tr-TR" sz="2000" dirty="0"/>
            </a:br>
            <a:endParaRPr lang="tr-TR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71753"/>
            <a:ext cx="9144000" cy="489005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tr-TR" b="1" dirty="0" smtClean="0"/>
              <a:t>1.veraset </a:t>
            </a:r>
            <a:r>
              <a:rPr lang="tr-TR" b="1" dirty="0"/>
              <a:t>ve intikal vergisi</a:t>
            </a:r>
            <a:endParaRPr lang="tr-TR" dirty="0"/>
          </a:p>
          <a:p>
            <a:pPr algn="l"/>
            <a:r>
              <a:rPr lang="tr-TR" dirty="0"/>
              <a:t>-tereke, mirasçılara bölünmeden önce safi miktar üzerinden vergiye tabi olur.</a:t>
            </a:r>
          </a:p>
          <a:p>
            <a:pPr algn="l"/>
            <a:r>
              <a:rPr lang="tr-TR" dirty="0"/>
              <a:t>-terekenin miktarı dikkate alınır, artan oranlarda vergi alınır.</a:t>
            </a:r>
          </a:p>
          <a:p>
            <a:pPr algn="l"/>
            <a:r>
              <a:rPr lang="tr-TR" dirty="0"/>
              <a:t>-tereke, bütün olarak değil ancak mirasçılara intikal eden paylar vergiye dahil olur.</a:t>
            </a:r>
          </a:p>
          <a:p>
            <a:pPr algn="l"/>
            <a:r>
              <a:rPr lang="tr-TR" dirty="0"/>
              <a:t>-tereke ABD, miras payları Fransa, Almanya, Türkiye, Belçika’da uygulanır.</a:t>
            </a:r>
          </a:p>
          <a:p>
            <a:pPr algn="l"/>
            <a:r>
              <a:rPr lang="tr-TR" dirty="0"/>
              <a:t>-karma sistem, İtalya, İngiltere’de uygulanır.</a:t>
            </a:r>
          </a:p>
          <a:p>
            <a:pPr algn="l"/>
            <a:r>
              <a:rPr lang="tr-TR" dirty="0"/>
              <a:t>-bu vergide ortak kıstas, matrah, mükellefin beyannamesiyle tespit olunur.</a:t>
            </a:r>
          </a:p>
          <a:p>
            <a:pPr algn="l"/>
            <a:r>
              <a:rPr lang="tr-TR" dirty="0"/>
              <a:t>-bu verginin tahsili, taksitler halinde yapılır.</a:t>
            </a:r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b="1" dirty="0"/>
              <a:t>2.taşıt alım vergisi (kaldırıldı)</a:t>
            </a:r>
            <a:endParaRPr lang="tr-TR" dirty="0"/>
          </a:p>
          <a:p>
            <a:pPr algn="l"/>
            <a:r>
              <a:rPr lang="tr-TR" dirty="0"/>
              <a:t>-mükellefi, taşıtı alandır.</a:t>
            </a:r>
          </a:p>
          <a:p>
            <a:pPr algn="l"/>
            <a:r>
              <a:rPr lang="tr-TR" dirty="0"/>
              <a:t>-vergi mevzuu, otomobil, kamyonet, otobüs, motosiklet, uçak, yat araçları</a:t>
            </a:r>
          </a:p>
          <a:p>
            <a:pPr algn="l"/>
            <a:r>
              <a:rPr lang="tr-TR" dirty="0"/>
              <a:t>-gider vergisi grubuna girer</a:t>
            </a:r>
          </a:p>
          <a:p>
            <a:pPr algn="l"/>
            <a:r>
              <a:rPr lang="tr-TR" dirty="0"/>
              <a:t>-matrah, </a:t>
            </a:r>
            <a:r>
              <a:rPr lang="tr-TR" dirty="0" err="1"/>
              <a:t>mtv’deki</a:t>
            </a:r>
            <a:r>
              <a:rPr lang="tr-TR" dirty="0"/>
              <a:t> gibi ağırlık, yaş ve </a:t>
            </a:r>
            <a:r>
              <a:rPr lang="tr-TR" dirty="0" err="1"/>
              <a:t>bg</a:t>
            </a:r>
            <a:endParaRPr lang="tr-TR" dirty="0"/>
          </a:p>
          <a:p>
            <a:pPr algn="l"/>
            <a:r>
              <a:rPr lang="tr-TR" dirty="0"/>
              <a:t>-1318 sayılı kanun 2002 yılından itibaren kaldırılmıştır.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28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271</Words>
  <Application>Microsoft Office PowerPoint</Application>
  <PresentationFormat>Geniş ekran</PresentationFormat>
  <Paragraphs>82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  SERVET VERGİLERİ</vt:lpstr>
      <vt:lpstr>Tartışma</vt:lpstr>
      <vt:lpstr>Kapitalizasyon</vt:lpstr>
      <vt:lpstr>Servet vergileri çeşitleri </vt:lpstr>
      <vt:lpstr> Zaman bakımından</vt:lpstr>
      <vt:lpstr>Gaye bakımından </vt:lpstr>
      <vt:lpstr> Transfer bakımından</vt:lpstr>
      <vt:lpstr> Servet ve servet transferinden alınan vergiler</vt:lpstr>
      <vt:lpstr>Malların ivazsız olarak devrine örnek;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SERVET VERGİLERİ </dc:title>
  <dc:creator>mas</dc:creator>
  <cp:lastModifiedBy>arif şahin</cp:lastModifiedBy>
  <cp:revision>3</cp:revision>
  <dcterms:created xsi:type="dcterms:W3CDTF">2018-01-08T13:57:47Z</dcterms:created>
  <dcterms:modified xsi:type="dcterms:W3CDTF">2019-11-20T08:11:27Z</dcterms:modified>
</cp:coreProperties>
</file>